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0" r:id="rId2"/>
    <p:sldId id="297" r:id="rId3"/>
    <p:sldId id="298" r:id="rId4"/>
    <p:sldId id="299" r:id="rId5"/>
    <p:sldId id="300" r:id="rId6"/>
    <p:sldId id="301" r:id="rId7"/>
    <p:sldId id="302" r:id="rId8"/>
    <p:sldId id="303" r:id="rId9"/>
    <p:sldId id="304" r:id="rId10"/>
    <p:sldId id="305" r:id="rId11"/>
    <p:sldId id="306" r:id="rId12"/>
    <p:sldId id="307" r:id="rId13"/>
    <p:sldId id="324"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autoAdjust="0"/>
    <p:restoredTop sz="94660"/>
  </p:normalViewPr>
  <p:slideViewPr>
    <p:cSldViewPr snapToGrid="0">
      <p:cViewPr varScale="1">
        <p:scale>
          <a:sx n="98" d="100"/>
          <a:sy n="98" d="100"/>
        </p:scale>
        <p:origin x="9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50513-D448-31A0-5935-D2424AF53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93E949-D44D-64BC-38A9-D32C347C10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78E053-DC90-CFB9-A86D-6BF07C93F27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DDE6B2D-34FD-04BD-4750-1B8F78AAC76D}"/>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2094200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F5E5C-BA0F-1A1C-6A24-878A6A06A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8712A-13D4-DE07-4756-6FACCC30CD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B6486D-F727-2E31-8958-26170C2515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98C1A54-E39B-D4AD-DC6D-7C6CD3C3E0DD}"/>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1052318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0EC32-D76C-304A-8290-83B5F46CD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A39F5F-8635-983E-3186-AF2280211B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62CB7-2549-954D-55E8-7C5D1234559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53AC2CE-7FA2-2955-79F8-19E1BC24C677}"/>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387198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CC3BB-705B-492F-4C28-EB4AAE113A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B18A06-2975-F24D-829A-54DF29264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EA005-E1B6-6A61-54E2-9AA79E56070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8DAF5B-0B17-2A03-7836-C388E8A81C3E}"/>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126692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C8D91-F1D7-01CE-2F33-BB53822E8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E85698-8BED-E01B-3380-0DAB8E3F1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D8C363-7A7E-02D7-FD7C-B09801AA8DA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272550-22D5-A192-4F0A-1A2F366257F7}"/>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19858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CC826-3950-26B7-C2BE-A1946CE018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A4C70-E931-F96F-C7CF-9FE2E2702B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5CA10-BAFC-F888-429A-BE9057BAE4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D3E248E-8446-0308-BFFD-280643A4C710}"/>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302164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96461-AE2F-14C9-A718-7DEC24722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3B465F-FE0C-9D92-A245-16BE88CB0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06746F-FA7A-403D-2215-8BFDD07153F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4C93E2C-A4C0-C606-F35B-3FD497E36C3E}"/>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165462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521D7-427E-B193-CB84-3A87E350E7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39A2E-C7BB-FD59-E549-084827FF5C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A3A09A-C552-C451-87A4-6B9030DD7F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67A434-742C-4F72-B350-02AF1CEA5682}"/>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253079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2C385-07BE-D672-95ED-00387A238D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663111-988A-03C1-099F-9913CF26A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3C5B20-5ABF-E3C7-10B2-24597169E7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543F02-D17F-BC44-2586-6896812BA4EF}"/>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290332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62E89-671D-0783-A80F-6B46E01F74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207DDC-E604-EA16-9FC6-5CB6E2C60C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83BDB8-8F60-E495-BF40-36C541D552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F32246F-A1B0-63A6-CB04-7C0FB061EE85}"/>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142459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76B4F-887E-1256-B63F-F3CDB887A8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7110D-306B-916A-13EE-232E7F696E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C0EE87-6E5A-51A5-8892-0ACDF4BF351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005D68F-FE5A-9509-8C10-C779B7DA30F5}"/>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164210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0337B-056D-ABB6-F336-00ED17C169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ADEA7A-5FEF-5B07-D770-FFB1681D3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3A290B-147B-FFAF-6821-720CE2AB26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E9FB188-CAF6-5DD5-B47C-F9D2EB15B883}"/>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260368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B5A28-A414-AC8F-3302-90CD4EB8A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EB718-8C41-303B-D23F-78BA12483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464137-7140-F87E-51AD-016440CCB5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91CB60F-B892-7D8F-EB21-C57DE0ABB27E}"/>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237690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E5C89-5FE1-BC58-7E77-5DC6900B75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285BC-43F6-2D72-B31C-F65CAD5B35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2E95E3-D51F-F605-7578-B492596D945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AA0FD7-24FF-3290-A3FD-67152EC29985}"/>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15108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3/2/2025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3/2/2025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E20AC-C275-E5D5-CF8E-BF0B7BCC49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C9A8EC-19FD-F675-3191-F78A08082188}"/>
              </a:ext>
            </a:extLst>
          </p:cNvPr>
          <p:cNvSpPr txBox="1"/>
          <p:nvPr/>
        </p:nvSpPr>
        <p:spPr>
          <a:xfrm>
            <a:off x="291831" y="197346"/>
            <a:ext cx="11789922" cy="6463308"/>
          </a:xfrm>
          <a:prstGeom prst="rect">
            <a:avLst/>
          </a:prstGeom>
          <a:noFill/>
        </p:spPr>
        <p:txBody>
          <a:bodyPr wrap="square">
            <a:spAutoFit/>
          </a:bodyPr>
          <a:lstStyle/>
          <a:p>
            <a:r>
              <a:rPr lang="en-US" b="1"/>
              <a:t>Agile nədir?</a:t>
            </a:r>
            <a:endParaRPr lang="az-Latn-AZ" b="1"/>
          </a:p>
          <a:p>
            <a:endParaRPr lang="en-US" b="1"/>
          </a:p>
          <a:p>
            <a:r>
              <a:rPr lang="en-US" b="1"/>
              <a:t>Agile</a:t>
            </a:r>
            <a:r>
              <a:rPr lang="en-US"/>
              <a:t> – çevikliyi və dəyişikliklərə tez reaksiya verməyi ifadə edən bir anlayışdır. Bu yanaşma qeyri-müəyyən və sürətlə dəyişən mühitlərdə işləməyi və uğur qazanmağı hədəfləyir. </a:t>
            </a:r>
            <a:r>
              <a:rPr lang="en-US" b="1"/>
              <a:t>Agile Manifesto</a:t>
            </a:r>
            <a:r>
              <a:rPr lang="en-US"/>
              <a:t> müəllifləri bu sözü məhz </a:t>
            </a:r>
            <a:r>
              <a:rPr lang="en-US" b="1"/>
              <a:t>adaptasiya və dəyişikliklərə uyğunlaşma</a:t>
            </a:r>
            <a:r>
              <a:rPr lang="en-US"/>
              <a:t> mənasını verdiyi üçün seçiblər. Agile əsasən bunun üzərində qurulub:</a:t>
            </a:r>
            <a:endParaRPr lang="az-Latn-AZ"/>
          </a:p>
          <a:p>
            <a:endParaRPr lang="en-US"/>
          </a:p>
          <a:p>
            <a:pPr>
              <a:buFont typeface="Arial" panose="020B0604020202020204" pitchFamily="34" charset="0"/>
              <a:buChar char="•"/>
            </a:pPr>
            <a:r>
              <a:rPr lang="en-US"/>
              <a:t>Bugünkü iş mühitini başa düşmək</a:t>
            </a:r>
          </a:p>
          <a:p>
            <a:pPr>
              <a:buFont typeface="Arial" panose="020B0604020202020204" pitchFamily="34" charset="0"/>
              <a:buChar char="•"/>
            </a:pPr>
            <a:r>
              <a:rPr lang="en-US"/>
              <a:t>Qeyri-müəyyənlikləri müəyyən etmək</a:t>
            </a:r>
          </a:p>
          <a:p>
            <a:pPr>
              <a:buFont typeface="Arial" panose="020B0604020202020204" pitchFamily="34" charset="0"/>
              <a:buChar char="•"/>
            </a:pPr>
            <a:r>
              <a:rPr lang="en-US"/>
              <a:t>Dəyişikliklərə uyğunlaşma yollarını tapmaq</a:t>
            </a:r>
            <a:endParaRPr lang="az-Latn-AZ"/>
          </a:p>
          <a:p>
            <a:pPr>
              <a:buFont typeface="Arial" panose="020B0604020202020204" pitchFamily="34" charset="0"/>
              <a:buChar char="•"/>
            </a:pPr>
            <a:endParaRPr lang="en-US"/>
          </a:p>
          <a:p>
            <a:r>
              <a:rPr lang="en-US" b="1"/>
              <a:t>Agile təkcə Scrum deyil!</a:t>
            </a:r>
          </a:p>
          <a:p>
            <a:r>
              <a:rPr lang="en-US"/>
              <a:t>Çevik proqram təminatı hazırlamaq </a:t>
            </a:r>
            <a:r>
              <a:rPr lang="en-US" b="1"/>
              <a:t>təkcə Scrum, Extreme Programming (XP) və Feature-Driven Development (FDD) kimi metodologiyalar demək deyil</a:t>
            </a:r>
            <a:r>
              <a:rPr lang="en-US"/>
              <a:t>. Bundan əlavə, Agile təkcə </a:t>
            </a:r>
            <a:r>
              <a:rPr lang="en-US" b="1"/>
              <a:t>cüt proqramlaşdırma, test əsaslı inkişaf (TDD), günlük stand-up görüşləri, planlaşdırma sessiyaları və sprintlər</a:t>
            </a:r>
            <a:r>
              <a:rPr lang="en-US"/>
              <a:t> kimi praktikalarla da məhdudlaşmır.</a:t>
            </a:r>
          </a:p>
          <a:p>
            <a:r>
              <a:rPr lang="en-US" b="1"/>
              <a:t>Bəs Agile nədir?</a:t>
            </a:r>
            <a:endParaRPr lang="az-Latn-AZ" b="1"/>
          </a:p>
          <a:p>
            <a:endParaRPr lang="en-US" b="1"/>
          </a:p>
          <a:p>
            <a:r>
              <a:rPr lang="en-US"/>
              <a:t>Agile, </a:t>
            </a:r>
            <a:r>
              <a:rPr lang="en-US" b="1"/>
              <a:t>çevik proqram təminatı inkişafı</a:t>
            </a:r>
            <a:r>
              <a:rPr lang="en-US"/>
              <a:t> üçün yaradılmış </a:t>
            </a:r>
            <a:r>
              <a:rPr lang="en-US" b="1"/>
              <a:t>ümumi bir yanaşmadır</a:t>
            </a:r>
            <a:r>
              <a:rPr lang="en-US"/>
              <a:t>. O, </a:t>
            </a:r>
            <a:r>
              <a:rPr lang="en-US" b="1"/>
              <a:t>Agile Manifesto</a:t>
            </a:r>
            <a:r>
              <a:rPr lang="en-US"/>
              <a:t> və onun əsasında duran </a:t>
            </a:r>
            <a:r>
              <a:rPr lang="en-US" b="1"/>
              <a:t>12 əsas prinsipə</a:t>
            </a:r>
            <a:r>
              <a:rPr lang="en-US"/>
              <a:t> əsaslanır. Əgər siz proqram təminatını bu yanaşma ilə hazırlayırsınızsa, bu </a:t>
            </a:r>
            <a:r>
              <a:rPr lang="en-US" b="1"/>
              <a:t>dəyərlər və prinsiplərə uyğun işləmək</a:t>
            </a:r>
            <a:r>
              <a:rPr lang="en-US"/>
              <a:t> çox vacibdir. Agile bu prinsiplər əsasında </a:t>
            </a:r>
            <a:r>
              <a:rPr lang="en-US" b="1"/>
              <a:t>hər bir layihəyə uyğunlaşmaq</a:t>
            </a:r>
            <a:r>
              <a:rPr lang="en-US"/>
              <a:t> və </a:t>
            </a:r>
            <a:r>
              <a:rPr lang="en-US" b="1"/>
              <a:t>optimal həll yolları tapmaq</a:t>
            </a:r>
            <a:r>
              <a:rPr lang="en-US"/>
              <a:t> üçün bir çərçivə yaradır.</a:t>
            </a:r>
            <a:endParaRPr lang="az-Latn-AZ"/>
          </a:p>
          <a:p>
            <a:endParaRPr lang="en-US"/>
          </a:p>
          <a:p>
            <a:r>
              <a:rPr lang="en-US"/>
              <a:t>Yəni, qısaca desək, Agile sadəcə metodologiya deyil, bu, </a:t>
            </a:r>
            <a:r>
              <a:rPr lang="en-US" b="1"/>
              <a:t>dəyişən mühitə uyğunlaşmaq və proqram təminatını daha effektiv hazırlamaq üçün bir düşüncə tərzidir</a:t>
            </a:r>
            <a:r>
              <a:rPr lang="en-US"/>
              <a:t>.</a:t>
            </a:r>
          </a:p>
        </p:txBody>
      </p:sp>
    </p:spTree>
    <p:extLst>
      <p:ext uri="{BB962C8B-B14F-4D97-AF65-F5344CB8AC3E}">
        <p14:creationId xmlns:p14="http://schemas.microsoft.com/office/powerpoint/2010/main" val="34309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62371-FC04-FA4F-CEB1-4856E99002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297422-F935-C15E-7C95-EF9399A76EBD}"/>
              </a:ext>
            </a:extLst>
          </p:cNvPr>
          <p:cNvSpPr txBox="1"/>
          <p:nvPr/>
        </p:nvSpPr>
        <p:spPr>
          <a:xfrm>
            <a:off x="107004" y="158874"/>
            <a:ext cx="11984477" cy="4524315"/>
          </a:xfrm>
          <a:prstGeom prst="rect">
            <a:avLst/>
          </a:prstGeom>
          <a:noFill/>
        </p:spPr>
        <p:txBody>
          <a:bodyPr wrap="square">
            <a:spAutoFit/>
          </a:bodyPr>
          <a:lstStyle/>
          <a:p>
            <a:r>
              <a:rPr lang="en-US" b="1">
                <a:solidFill>
                  <a:srgbClr val="FF0000"/>
                </a:solidFill>
              </a:rPr>
              <a:t>Agile Test Manifesti (Agile Test Manifesti) – Test prosesində əsas prinsiplər</a:t>
            </a:r>
            <a:endParaRPr lang="az-Latn-AZ" b="1">
              <a:solidFill>
                <a:srgbClr val="FF0000"/>
              </a:solidFill>
            </a:endParaRPr>
          </a:p>
          <a:p>
            <a:endParaRPr lang="en-US" b="1">
              <a:solidFill>
                <a:srgbClr val="FF0000"/>
              </a:solidFill>
            </a:endParaRPr>
          </a:p>
          <a:p>
            <a:pPr>
              <a:buFont typeface="+mj-lt"/>
              <a:buAutoNum type="arabicPeriod"/>
            </a:pPr>
            <a:r>
              <a:rPr lang="en-US" b="1"/>
              <a:t>Test hər zaman olmalıdır, yalnız sonunda yox</a:t>
            </a:r>
            <a:endParaRPr lang="en-US"/>
          </a:p>
          <a:p>
            <a:pPr marL="742950" lvl="1" indent="-285750">
              <a:buFont typeface="Arial" panose="020B0604020202020204" pitchFamily="34" charset="0"/>
              <a:buChar char="•"/>
            </a:pPr>
            <a:r>
              <a:rPr lang="en-US"/>
              <a:t>Yəni, proqram tamamlanandan sonra yox, elə hazırlanma mərhələsində də test edilməlidir.</a:t>
            </a:r>
            <a:endParaRPr lang="az-Latn-AZ"/>
          </a:p>
          <a:p>
            <a:pPr marL="742950" lvl="1" indent="-285750">
              <a:buFont typeface="Arial" panose="020B0604020202020204" pitchFamily="34" charset="0"/>
              <a:buChar char="•"/>
            </a:pPr>
            <a:endParaRPr lang="en-US"/>
          </a:p>
          <a:p>
            <a:pPr>
              <a:buFont typeface="+mj-lt"/>
              <a:buAutoNum type="arabicPeriod"/>
            </a:pPr>
            <a:r>
              <a:rPr lang="en-US" b="1"/>
              <a:t>Səhvlərin qarşısını almaq onları tapmaqdan daha vacibdir</a:t>
            </a:r>
            <a:endParaRPr lang="en-US"/>
          </a:p>
          <a:p>
            <a:pPr marL="742950" lvl="1" indent="-285750">
              <a:buFont typeface="Arial" panose="020B0604020202020204" pitchFamily="34" charset="0"/>
              <a:buChar char="•"/>
            </a:pPr>
            <a:r>
              <a:rPr lang="en-US"/>
              <a:t>Əsas məqsəd problemi baş verməmişdən əvvəl həll etməkdir, yoxsa sonra tapıb düzəltmək yox.</a:t>
            </a:r>
            <a:endParaRPr lang="az-Latn-AZ"/>
          </a:p>
          <a:p>
            <a:pPr marL="742950" lvl="1" indent="-285750">
              <a:buFont typeface="Arial" panose="020B0604020202020204" pitchFamily="34" charset="0"/>
              <a:buChar char="•"/>
            </a:pPr>
            <a:endParaRPr lang="en-US"/>
          </a:p>
          <a:p>
            <a:pPr>
              <a:buFont typeface="+mj-lt"/>
              <a:buAutoNum type="arabicPeriod"/>
            </a:pPr>
            <a:r>
              <a:rPr lang="en-US" b="1"/>
              <a:t>Test olunan məhsulu anlamaq, sadəcə funksionallığı yoxlamaqdan vacibdir</a:t>
            </a:r>
            <a:endParaRPr lang="en-US"/>
          </a:p>
          <a:p>
            <a:pPr marL="742950" lvl="1" indent="-285750">
              <a:buFont typeface="Arial" panose="020B0604020202020204" pitchFamily="34" charset="0"/>
              <a:buChar char="•"/>
            </a:pPr>
            <a:r>
              <a:rPr lang="en-US"/>
              <a:t>Yəni, proqramın necə işlədiyini anlamaq lazımdır, sadəcə düymələrin işləyib-işləmədiyini yoxlamaq kifayət deyil.</a:t>
            </a:r>
            <a:endParaRPr lang="az-Latn-AZ"/>
          </a:p>
          <a:p>
            <a:pPr marL="742950" lvl="1" indent="-285750">
              <a:buFont typeface="Arial" panose="020B0604020202020204" pitchFamily="34" charset="0"/>
              <a:buChar char="•"/>
            </a:pPr>
            <a:endParaRPr lang="en-US"/>
          </a:p>
          <a:p>
            <a:pPr>
              <a:buFont typeface="+mj-lt"/>
              <a:buAutoNum type="arabicPeriod"/>
            </a:pPr>
            <a:r>
              <a:rPr lang="en-US" b="1"/>
              <a:t>Sistemin daha yaxşı olması üçün komandaya dəstək vermək vacibdir</a:t>
            </a:r>
            <a:endParaRPr lang="en-US"/>
          </a:p>
          <a:p>
            <a:pPr marL="742950" lvl="1" indent="-285750">
              <a:buFont typeface="Arial" panose="020B0604020202020204" pitchFamily="34" charset="0"/>
              <a:buChar char="•"/>
            </a:pPr>
            <a:r>
              <a:rPr lang="en-US"/>
              <a:t>Məqsəd sadəcə proqramı sındırmaq yox, onu yaxşılaşdırmaqdır.</a:t>
            </a:r>
            <a:endParaRPr lang="az-Latn-AZ"/>
          </a:p>
          <a:p>
            <a:pPr marL="742950" lvl="1" indent="-285750">
              <a:buFont typeface="Arial" panose="020B0604020202020204" pitchFamily="34" charset="0"/>
              <a:buChar char="•"/>
            </a:pPr>
            <a:endParaRPr lang="en-US"/>
          </a:p>
          <a:p>
            <a:pPr>
              <a:buFont typeface="+mj-lt"/>
              <a:buAutoNum type="arabicPeriod"/>
            </a:pPr>
            <a:r>
              <a:rPr lang="en-US" b="1"/>
              <a:t>Keyfiyyət yalnız test mühəndisinin məsuliyyəti deyil, bütün komandanın işidir</a:t>
            </a:r>
            <a:endParaRPr lang="en-US"/>
          </a:p>
          <a:p>
            <a:pPr marL="742950" lvl="1" indent="-285750">
              <a:buFont typeface="Arial" panose="020B0604020202020204" pitchFamily="34" charset="0"/>
              <a:buChar char="•"/>
            </a:pPr>
            <a:r>
              <a:rPr lang="en-US"/>
              <a:t>Yəni, proqramın keyfiyyətinə yalnız testçilər cavabdeh olmamalıdır, bütün komanda keyfiyyətə diqqət yetirməlidir.</a:t>
            </a:r>
          </a:p>
        </p:txBody>
      </p:sp>
    </p:spTree>
    <p:extLst>
      <p:ext uri="{BB962C8B-B14F-4D97-AF65-F5344CB8AC3E}">
        <p14:creationId xmlns:p14="http://schemas.microsoft.com/office/powerpoint/2010/main" val="129895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C4818-D159-F6CD-01BF-D4A8D90B71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A98FF6-9204-1DCF-53BF-9841730B53D5}"/>
              </a:ext>
            </a:extLst>
          </p:cNvPr>
          <p:cNvSpPr txBox="1"/>
          <p:nvPr/>
        </p:nvSpPr>
        <p:spPr>
          <a:xfrm>
            <a:off x="107004" y="158874"/>
            <a:ext cx="11984477" cy="6555641"/>
          </a:xfrm>
          <a:prstGeom prst="rect">
            <a:avLst/>
          </a:prstGeom>
          <a:noFill/>
        </p:spPr>
        <p:txBody>
          <a:bodyPr wrap="square">
            <a:spAutoFit/>
          </a:bodyPr>
          <a:lstStyle/>
          <a:p>
            <a:r>
              <a:rPr lang="en-US" sz="1500" b="1"/>
              <a:t>Agile-də Testin Xüsusiyyətləri – Sadə və Aydın İzah</a:t>
            </a:r>
          </a:p>
          <a:p>
            <a:r>
              <a:rPr lang="en-US" sz="1500"/>
              <a:t>Agile yanaşmasında test yalnız bir nəfərin vəzifəsi deyil, bütün komandanın məsuliyyətidir. Yəni məhsulun keyfiyyəti hər kəsin diqqət mərkəzində olmalıdır. Test prosesi layihənin sonuna qədər gözlənilməməli, hər mərhələdə aparılmalıdır.</a:t>
            </a:r>
            <a:endParaRPr lang="az-Latn-AZ" sz="1500"/>
          </a:p>
          <a:p>
            <a:endParaRPr lang="en-US" sz="1500"/>
          </a:p>
          <a:p>
            <a:r>
              <a:rPr lang="en-US" sz="1500" b="1"/>
              <a:t>Test Mütəxəssislərinin (QA) Rol və Məsuliyyətləri</a:t>
            </a:r>
          </a:p>
          <a:p>
            <a:pPr>
              <a:buFont typeface="+mj-lt"/>
              <a:buAutoNum type="arabicPeriod"/>
            </a:pPr>
            <a:r>
              <a:rPr lang="en-US" sz="1500" b="1"/>
              <a:t>Komanda ilə sıx əməkdaşlıq</a:t>
            </a:r>
            <a:endParaRPr lang="en-US" sz="1500"/>
          </a:p>
          <a:p>
            <a:pPr marL="742950" lvl="1" indent="-285750">
              <a:buFont typeface="Arial" panose="020B0604020202020204" pitchFamily="34" charset="0"/>
              <a:buChar char="•"/>
            </a:pPr>
            <a:r>
              <a:rPr lang="en-US" sz="1500"/>
              <a:t>QA mütəxəssisləri məhsulun </a:t>
            </a:r>
            <a:r>
              <a:rPr lang="en-US" sz="1500" b="1"/>
              <a:t>kim üçün hazırlandığını və uğur meyarlarının nələr olduğunu</a:t>
            </a:r>
            <a:r>
              <a:rPr lang="en-US" sz="1500"/>
              <a:t> başa düşmək üçün </a:t>
            </a:r>
            <a:r>
              <a:rPr lang="en-US" sz="1500" b="1"/>
              <a:t>biznes analitiklər, məhsul sahibləri və proqramçılarla birlikdə işləyirlər</a:t>
            </a:r>
            <a:r>
              <a:rPr lang="en-US" sz="1500"/>
              <a:t>.</a:t>
            </a:r>
          </a:p>
          <a:p>
            <a:pPr>
              <a:buFont typeface="+mj-lt"/>
              <a:buAutoNum type="arabicPeriod"/>
            </a:pPr>
            <a:r>
              <a:rPr lang="en-US" sz="1500" b="1"/>
              <a:t>Qəbul kriteriyalarının yoxlanılması</a:t>
            </a:r>
            <a:endParaRPr lang="en-US" sz="1500"/>
          </a:p>
          <a:p>
            <a:pPr marL="742950" lvl="1" indent="-285750">
              <a:buFont typeface="Arial" panose="020B0604020202020204" pitchFamily="34" charset="0"/>
              <a:buChar char="•"/>
            </a:pPr>
            <a:r>
              <a:rPr lang="en-US" sz="1500"/>
              <a:t>Biznes analitiklər tərəfindən yaradılan </a:t>
            </a:r>
            <a:r>
              <a:rPr lang="en-US" sz="1500" b="1"/>
              <a:t>qəbul kriteriyalarını</a:t>
            </a:r>
            <a:r>
              <a:rPr lang="en-US" sz="1500"/>
              <a:t> təhlil edirlər və buna uyğun </a:t>
            </a:r>
            <a:r>
              <a:rPr lang="en-US" sz="1500" b="1"/>
              <a:t>test ssenariləri hazırlayırlar</a:t>
            </a:r>
            <a:r>
              <a:rPr lang="en-US" sz="1500"/>
              <a:t>.</a:t>
            </a:r>
          </a:p>
          <a:p>
            <a:pPr marL="742950" lvl="1" indent="-285750">
              <a:buFont typeface="Arial" panose="020B0604020202020204" pitchFamily="34" charset="0"/>
              <a:buChar char="•"/>
            </a:pPr>
            <a:r>
              <a:rPr lang="en-US" sz="1500" b="1"/>
              <a:t>İstifadəçilərin proqramdan necə istifadə edəcəyini, nəyin səhv gedə biləcəyini</a:t>
            </a:r>
            <a:r>
              <a:rPr lang="en-US" sz="1500"/>
              <a:t> analiz edərək </a:t>
            </a:r>
            <a:r>
              <a:rPr lang="en-US" sz="1500" b="1"/>
              <a:t>testlərin daha effektiv olmasını təmin edirlər</a:t>
            </a:r>
            <a:r>
              <a:rPr lang="en-US" sz="1500"/>
              <a:t>.</a:t>
            </a:r>
          </a:p>
          <a:p>
            <a:pPr>
              <a:buFont typeface="+mj-lt"/>
              <a:buAutoNum type="arabicPeriod"/>
            </a:pPr>
            <a:r>
              <a:rPr lang="en-US" sz="1500" b="1"/>
              <a:t>Buraxılışın həcmini nəzərə almaq</a:t>
            </a:r>
            <a:endParaRPr lang="en-US" sz="1500"/>
          </a:p>
          <a:p>
            <a:pPr marL="742950" lvl="1" indent="-285750">
              <a:buFont typeface="Arial" panose="020B0604020202020204" pitchFamily="34" charset="0"/>
              <a:buChar char="•"/>
            </a:pPr>
            <a:r>
              <a:rPr lang="en-US" sz="1500"/>
              <a:t>Təcrübəli QA </a:t>
            </a:r>
            <a:r>
              <a:rPr lang="en-US" sz="1500" b="1"/>
              <a:t>testin həcmini düzgün müəyyənləşdirir</a:t>
            </a:r>
            <a:r>
              <a:rPr lang="en-US" sz="1500"/>
              <a:t> və </a:t>
            </a:r>
            <a:r>
              <a:rPr lang="en-US" sz="1500" b="1"/>
              <a:t>lazımsız iş görməmək üçün sınanacaq sahələri prioritetləşdirir</a:t>
            </a:r>
            <a:r>
              <a:rPr lang="en-US" sz="1500"/>
              <a:t>.</a:t>
            </a:r>
          </a:p>
          <a:p>
            <a:pPr>
              <a:buFont typeface="+mj-lt"/>
              <a:buAutoNum type="arabicPeriod"/>
            </a:pPr>
            <a:r>
              <a:rPr lang="en-US" sz="1500" b="1"/>
              <a:t>Komanda ilə aktiv ünsiyyət və test müddətində suallar vermək</a:t>
            </a:r>
            <a:endParaRPr lang="en-US" sz="1500"/>
          </a:p>
          <a:p>
            <a:pPr marL="742950" lvl="1" indent="-285750">
              <a:buFont typeface="Arial" panose="020B0604020202020204" pitchFamily="34" charset="0"/>
              <a:buChar char="•"/>
            </a:pPr>
            <a:r>
              <a:rPr lang="en-US" sz="1500"/>
              <a:t>Test mütəxəssisləri </a:t>
            </a:r>
            <a:r>
              <a:rPr lang="en-US" sz="1500" b="1"/>
              <a:t>test prosesində komanda ilə ünsiyyətdə olmalı</a:t>
            </a:r>
            <a:r>
              <a:rPr lang="en-US" sz="1500"/>
              <a:t>, </a:t>
            </a:r>
            <a:r>
              <a:rPr lang="en-US" sz="1500" b="1"/>
              <a:t>suallar verməli</a:t>
            </a:r>
            <a:r>
              <a:rPr lang="en-US" sz="1500"/>
              <a:t> və </a:t>
            </a:r>
            <a:r>
              <a:rPr lang="en-US" sz="1500" b="1"/>
              <a:t>mövcud boşluqları aşkarlamalıdırlar</a:t>
            </a:r>
            <a:r>
              <a:rPr lang="en-US" sz="1500"/>
              <a:t>.</a:t>
            </a:r>
          </a:p>
          <a:p>
            <a:pPr marL="742950" lvl="1" indent="-285750">
              <a:buFont typeface="Arial" panose="020B0604020202020204" pitchFamily="34" charset="0"/>
              <a:buChar char="•"/>
            </a:pPr>
            <a:r>
              <a:rPr lang="en-US" sz="1500"/>
              <a:t>Bu, </a:t>
            </a:r>
            <a:r>
              <a:rPr lang="en-US" sz="1500" b="1"/>
              <a:t>testin keyfiyyətini və dəqiqliyini artırır</a:t>
            </a:r>
            <a:r>
              <a:rPr lang="en-US" sz="1500"/>
              <a:t>.</a:t>
            </a:r>
          </a:p>
          <a:p>
            <a:pPr>
              <a:buFont typeface="+mj-lt"/>
              <a:buAutoNum type="arabicPeriod"/>
            </a:pPr>
            <a:r>
              <a:rPr lang="en-US" sz="1500" b="1"/>
              <a:t>Agile komandada aktiv iştirak</a:t>
            </a:r>
            <a:endParaRPr lang="en-US" sz="1500"/>
          </a:p>
          <a:p>
            <a:pPr marL="742950" lvl="1" indent="-285750">
              <a:buFont typeface="Arial" panose="020B0604020202020204" pitchFamily="34" charset="0"/>
              <a:buChar char="•"/>
            </a:pPr>
            <a:r>
              <a:rPr lang="en-US" sz="1500"/>
              <a:t>QA </a:t>
            </a:r>
            <a:r>
              <a:rPr lang="en-US" sz="1500" b="1"/>
              <a:t>həmişə layihə komandası ilə sinxron olmalıdır</a:t>
            </a:r>
            <a:r>
              <a:rPr lang="en-US" sz="1500"/>
              <a:t> və aşağıdakı görüşlərə qatılmalıdır:</a:t>
            </a:r>
          </a:p>
          <a:p>
            <a:pPr marL="1143000" lvl="2" indent="-228600">
              <a:buFont typeface="+mj-lt"/>
              <a:buAutoNum type="arabicPeriod"/>
            </a:pPr>
            <a:r>
              <a:rPr lang="en-US" sz="1500" b="1"/>
              <a:t>Sprint Planlaşdırma</a:t>
            </a:r>
            <a:r>
              <a:rPr lang="en-US" sz="1500"/>
              <a:t> – test zamanı hansı problemlərin yarana biləcəyini öncədən müəyyənləşdirmək üçün.</a:t>
            </a:r>
          </a:p>
          <a:p>
            <a:pPr marL="1143000" lvl="2" indent="-228600">
              <a:buFont typeface="+mj-lt"/>
              <a:buAutoNum type="arabicPeriod"/>
            </a:pPr>
            <a:r>
              <a:rPr lang="en-US" sz="1500" b="1"/>
              <a:t>Gündəlik mitinqlər</a:t>
            </a:r>
            <a:r>
              <a:rPr lang="en-US" sz="1500"/>
              <a:t> – testin necə getdiyini və problemləri bildirmək üçün.</a:t>
            </a:r>
          </a:p>
          <a:p>
            <a:pPr marL="1143000" lvl="2" indent="-228600">
              <a:buFont typeface="+mj-lt"/>
              <a:buAutoNum type="arabicPeriod"/>
            </a:pPr>
            <a:r>
              <a:rPr lang="en-US" sz="1500" b="1"/>
              <a:t>Sprint retrospektivası</a:t>
            </a:r>
            <a:r>
              <a:rPr lang="en-US" sz="1500"/>
              <a:t> – hansı problemlər olub və gələcəkdə necə yaxşılaşdırmaq olar, bunu müzakirə etmək üçün.</a:t>
            </a:r>
          </a:p>
          <a:p>
            <a:pPr marL="1143000" lvl="2" indent="-228600">
              <a:buFont typeface="+mj-lt"/>
              <a:buAutoNum type="arabicPeriod"/>
            </a:pPr>
            <a:r>
              <a:rPr lang="en-US" sz="1500" b="1"/>
              <a:t>Sprint demo və ya icmal mitinqləri</a:t>
            </a:r>
            <a:r>
              <a:rPr lang="en-US" sz="1500"/>
              <a:t> – yeni funksiyaların necə işlədiyini görmək və lazım olan sualları vermək üçün.</a:t>
            </a:r>
          </a:p>
          <a:p>
            <a:pPr>
              <a:buFont typeface="+mj-lt"/>
              <a:buAutoNum type="arabicPeriod"/>
            </a:pPr>
            <a:r>
              <a:rPr lang="en-US" sz="1500" b="1"/>
              <a:t>Test ssenarilərinin sənədləşdirilməsi</a:t>
            </a:r>
            <a:endParaRPr lang="en-US" sz="1500"/>
          </a:p>
          <a:p>
            <a:pPr marL="742950" lvl="1" indent="-285750">
              <a:buFont typeface="Arial" panose="020B0604020202020204" pitchFamily="34" charset="0"/>
              <a:buChar char="•"/>
            </a:pPr>
            <a:r>
              <a:rPr lang="en-US" sz="1500" b="1"/>
              <a:t>Testlər sənədləşdirilməlidir</a:t>
            </a:r>
            <a:r>
              <a:rPr lang="en-US" sz="1500"/>
              <a:t>, amma </a:t>
            </a:r>
            <a:r>
              <a:rPr lang="en-US" sz="1500" b="1"/>
              <a:t>minimum və konkret olmalıdır</a:t>
            </a:r>
            <a:r>
              <a:rPr lang="en-US" sz="1500"/>
              <a:t> – yəni </a:t>
            </a:r>
            <a:r>
              <a:rPr lang="en-US" sz="1500" b="1"/>
              <a:t>çox uzun və lazımsız məlumatlarla dolu olmamalıdır</a:t>
            </a:r>
            <a:r>
              <a:rPr lang="en-US" sz="1500"/>
              <a:t>.</a:t>
            </a:r>
            <a:endParaRPr lang="az-Latn-AZ" sz="1500"/>
          </a:p>
          <a:p>
            <a:pPr marL="742950" lvl="1" indent="-285750">
              <a:buFont typeface="Arial" panose="020B0604020202020204" pitchFamily="34" charset="0"/>
              <a:buChar char="•"/>
            </a:pPr>
            <a:endParaRPr lang="en-US" sz="1500"/>
          </a:p>
          <a:p>
            <a:r>
              <a:rPr lang="en-US" sz="1500" b="1"/>
              <a:t>Nəticə</a:t>
            </a:r>
          </a:p>
          <a:p>
            <a:r>
              <a:rPr lang="en-US" sz="1500"/>
              <a:t>Agile yanaşmasında test </a:t>
            </a:r>
            <a:r>
              <a:rPr lang="en-US" sz="1500" b="1"/>
              <a:t>yalnız kod yazılıb bitdikdən sonra edilən bir şey deyil</a:t>
            </a:r>
            <a:r>
              <a:rPr lang="en-US" sz="1500"/>
              <a:t>. </a:t>
            </a:r>
            <a:r>
              <a:rPr lang="en-US" sz="1500" b="1"/>
              <a:t>Bütün komanda keyfiyyətə cavabdehdir</a:t>
            </a:r>
            <a:r>
              <a:rPr lang="en-US" sz="1500"/>
              <a:t> və </a:t>
            </a:r>
            <a:r>
              <a:rPr lang="en-US" sz="1500" b="1"/>
              <a:t>test prosesi layihənin hər mərhələsində aparılmalıdır</a:t>
            </a:r>
            <a:r>
              <a:rPr lang="en-US" sz="1500"/>
              <a:t>. QA mütəxəssisləri yalnız test edən deyil, həm də </a:t>
            </a:r>
            <a:r>
              <a:rPr lang="en-US" sz="1500" b="1"/>
              <a:t>keyfiyyəti artıran və komanda ilə sıx işləyən əsas şəxslərdir</a:t>
            </a:r>
            <a:r>
              <a:rPr lang="en-US" sz="1500"/>
              <a:t>.</a:t>
            </a:r>
          </a:p>
        </p:txBody>
      </p:sp>
    </p:spTree>
    <p:extLst>
      <p:ext uri="{BB962C8B-B14F-4D97-AF65-F5344CB8AC3E}">
        <p14:creationId xmlns:p14="http://schemas.microsoft.com/office/powerpoint/2010/main" val="339889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3C261-9B8C-AEFF-FD9E-C75379E62B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E2C357-291D-AF1D-C2A8-1F1B994C1B8A}"/>
              </a:ext>
            </a:extLst>
          </p:cNvPr>
          <p:cNvSpPr txBox="1"/>
          <p:nvPr/>
        </p:nvSpPr>
        <p:spPr>
          <a:xfrm>
            <a:off x="107004" y="158874"/>
            <a:ext cx="11984477" cy="6340197"/>
          </a:xfrm>
          <a:prstGeom prst="rect">
            <a:avLst/>
          </a:prstGeom>
          <a:noFill/>
        </p:spPr>
        <p:txBody>
          <a:bodyPr wrap="square">
            <a:spAutoFit/>
          </a:bodyPr>
          <a:lstStyle/>
          <a:p>
            <a:r>
              <a:rPr lang="en-US" sz="1400" b="1">
                <a:solidFill>
                  <a:srgbClr val="FF0000"/>
                </a:solidFill>
              </a:rPr>
              <a:t>Agile Test Strategiyaları – Sadə və Aydın İzah</a:t>
            </a:r>
          </a:p>
          <a:p>
            <a:r>
              <a:rPr lang="en-US" sz="1400"/>
              <a:t>Hər şirkət Agile testini fərqli üsullarla həyata keçirir. Agile metodologiyası sənədlərin minimal və yalnız </a:t>
            </a:r>
            <a:r>
              <a:rPr lang="en-US" sz="1400" b="1"/>
              <a:t>lazım olan qədər hazırlanmasını</a:t>
            </a:r>
            <a:r>
              <a:rPr lang="en-US" sz="1400"/>
              <a:t> tələb edir. QA mütəxəssisləri </a:t>
            </a:r>
            <a:r>
              <a:rPr lang="en-US" sz="1400" b="1"/>
              <a:t>test strategiyası və planlarını yüksək səviyyədə hazırlayır</a:t>
            </a:r>
            <a:r>
              <a:rPr lang="en-US" sz="1400"/>
              <a:t>, lakin lazımsız detallara girmirlər.</a:t>
            </a:r>
          </a:p>
          <a:p>
            <a:r>
              <a:rPr lang="en-US" sz="1400"/>
              <a:t>Aşağıda Agile testində istifadə olunan əsas strategiyalar sadə şəkildə izah edilib:</a:t>
            </a:r>
            <a:br>
              <a:rPr lang="az-Latn-AZ" sz="1400"/>
            </a:br>
            <a:br>
              <a:rPr lang="az-Latn-AZ" sz="1400"/>
            </a:br>
            <a:r>
              <a:rPr lang="en-US" sz="1400" b="1"/>
              <a:t>1. </a:t>
            </a:r>
            <a:r>
              <a:rPr lang="en-US" sz="1400" b="1">
                <a:solidFill>
                  <a:srgbClr val="00B050"/>
                </a:solidFill>
              </a:rPr>
              <a:t>Testə Başlamazdan Əvvəl Planlama</a:t>
            </a:r>
          </a:p>
          <a:p>
            <a:pPr>
              <a:buFont typeface="Arial" panose="020B0604020202020204" pitchFamily="34" charset="0"/>
              <a:buChar char="•"/>
            </a:pPr>
            <a:r>
              <a:rPr lang="en-US" sz="1400" b="1"/>
              <a:t>Testə başlamazdan əvvəl vaxtınızı və test ssenarilərini planlaşdırın</a:t>
            </a:r>
            <a:r>
              <a:rPr lang="en-US" sz="1400"/>
              <a:t>.</a:t>
            </a:r>
          </a:p>
          <a:p>
            <a:pPr>
              <a:buFont typeface="Arial" panose="020B0604020202020204" pitchFamily="34" charset="0"/>
              <a:buChar char="•"/>
            </a:pPr>
            <a:r>
              <a:rPr lang="en-US" sz="1400"/>
              <a:t>Bu, proqram istifadəyə verildikdən dərhal sonra testə başlamağa kömək edəcək və vaxt itkisinin qarşısını alacaq.</a:t>
            </a:r>
          </a:p>
          <a:p>
            <a:endParaRPr lang="az-Latn-AZ" sz="1400"/>
          </a:p>
          <a:p>
            <a:r>
              <a:rPr lang="en-US" sz="1400" b="1"/>
              <a:t>2. </a:t>
            </a:r>
            <a:r>
              <a:rPr lang="en-US" sz="1400" b="1">
                <a:solidFill>
                  <a:srgbClr val="00B050"/>
                </a:solidFill>
              </a:rPr>
              <a:t>Əl (Manual) və Avtomatlaşdırılmış Testlərdən Birlikdə İstifadə</a:t>
            </a:r>
          </a:p>
          <a:p>
            <a:pPr>
              <a:buFont typeface="Arial" panose="020B0604020202020204" pitchFamily="34" charset="0"/>
              <a:buChar char="•"/>
            </a:pPr>
            <a:r>
              <a:rPr lang="en-US" sz="1400" b="1"/>
              <a:t>Avtomatlaşdırılmış testlər</a:t>
            </a:r>
            <a:r>
              <a:rPr lang="en-US" sz="1400"/>
              <a:t> – </a:t>
            </a:r>
            <a:r>
              <a:rPr lang="en-US" sz="1400" b="1"/>
              <a:t>tez-tez təkrarlanan testləri avtomatik icra etməyə imkan verir</a:t>
            </a:r>
            <a:r>
              <a:rPr lang="en-US" sz="1400"/>
              <a:t> və </a:t>
            </a:r>
            <a:r>
              <a:rPr lang="en-US" sz="1400" b="1"/>
              <a:t>vaxt qazandırır</a:t>
            </a:r>
            <a:r>
              <a:rPr lang="en-US" sz="1400"/>
              <a:t>.</a:t>
            </a:r>
          </a:p>
          <a:p>
            <a:pPr>
              <a:buFont typeface="Arial" panose="020B0604020202020204" pitchFamily="34" charset="0"/>
              <a:buChar char="•"/>
            </a:pPr>
            <a:r>
              <a:rPr lang="en-US" sz="1400" b="1"/>
              <a:t>Əl testləri</a:t>
            </a:r>
            <a:r>
              <a:rPr lang="en-US" sz="1400"/>
              <a:t> – </a:t>
            </a:r>
            <a:r>
              <a:rPr lang="en-US" sz="1400" b="1"/>
              <a:t>proqramın daha spesifik və fokuslanmış yoxlanışı üçün vacibdir</a:t>
            </a:r>
            <a:r>
              <a:rPr lang="en-US" sz="1400"/>
              <a:t>.</a:t>
            </a:r>
          </a:p>
          <a:p>
            <a:pPr>
              <a:buFont typeface="Arial" panose="020B0604020202020204" pitchFamily="34" charset="0"/>
              <a:buChar char="•"/>
            </a:pPr>
            <a:r>
              <a:rPr lang="en-US" sz="1400" b="1"/>
              <a:t>Məsələn:</a:t>
            </a:r>
            <a:r>
              <a:rPr lang="en-US" sz="1400"/>
              <a:t> Avtomatik testlə </a:t>
            </a:r>
            <a:r>
              <a:rPr lang="en-US" sz="1400" b="1"/>
              <a:t>bütün sistemin işlək olduğunu</a:t>
            </a:r>
            <a:r>
              <a:rPr lang="en-US" sz="1400"/>
              <a:t> yoxlaya bilərik, amma </a:t>
            </a:r>
            <a:r>
              <a:rPr lang="en-US" sz="1400" b="1"/>
              <a:t>xüsusi bir düymənin düzgün işləyib-işləmədiyini əl ilə test etməliyik</a:t>
            </a:r>
            <a:r>
              <a:rPr lang="en-US" sz="1400"/>
              <a:t>.</a:t>
            </a:r>
          </a:p>
          <a:p>
            <a:endParaRPr lang="az-Latn-AZ" sz="1400"/>
          </a:p>
          <a:p>
            <a:r>
              <a:rPr lang="en-US" sz="1400" b="1"/>
              <a:t>3. </a:t>
            </a:r>
            <a:r>
              <a:rPr lang="en-US" sz="1400" b="1">
                <a:solidFill>
                  <a:srgbClr val="00B050"/>
                </a:solidFill>
              </a:rPr>
              <a:t>Smouk Testlər (Smoke Testing)</a:t>
            </a:r>
          </a:p>
          <a:p>
            <a:pPr>
              <a:buFont typeface="Arial" panose="020B0604020202020204" pitchFamily="34" charset="0"/>
              <a:buChar char="•"/>
            </a:pPr>
            <a:r>
              <a:rPr lang="en-US" sz="1400" b="1"/>
              <a:t>Proqram istifadəyə verildikdən dərhal sonra əsas funksiyaları yoxlamaq lazımdır</a:t>
            </a:r>
            <a:r>
              <a:rPr lang="en-US" sz="1400"/>
              <a:t>.</a:t>
            </a:r>
          </a:p>
          <a:p>
            <a:pPr>
              <a:buFont typeface="Arial" panose="020B0604020202020204" pitchFamily="34" charset="0"/>
              <a:buChar char="•"/>
            </a:pPr>
            <a:r>
              <a:rPr lang="en-US" sz="1400" b="1"/>
              <a:t>Məqsəd</a:t>
            </a:r>
            <a:r>
              <a:rPr lang="en-US" sz="1400"/>
              <a:t> – kritik problemləri </a:t>
            </a:r>
            <a:r>
              <a:rPr lang="en-US" sz="1400" b="1"/>
              <a:t>tez tapmaq və dərhal həll etməkdir</a:t>
            </a:r>
            <a:r>
              <a:rPr lang="en-US" sz="1400"/>
              <a:t>.</a:t>
            </a:r>
          </a:p>
          <a:p>
            <a:pPr>
              <a:buFont typeface="Arial" panose="020B0604020202020204" pitchFamily="34" charset="0"/>
              <a:buChar char="•"/>
            </a:pPr>
            <a:r>
              <a:rPr lang="en-US" sz="1400" b="1"/>
              <a:t>Məsələn:</a:t>
            </a:r>
            <a:r>
              <a:rPr lang="en-US" sz="1400"/>
              <a:t> Sayta giriş etmək mümkün deyil və ya əsas menyular işləmirsə, bunlar dərhal həll olunmalıdır.</a:t>
            </a:r>
          </a:p>
          <a:p>
            <a:endParaRPr lang="az-Latn-AZ" sz="1400"/>
          </a:p>
          <a:p>
            <a:endParaRPr lang="az-Latn-AZ" sz="1400"/>
          </a:p>
          <a:p>
            <a:r>
              <a:rPr lang="en-US" sz="1400" b="1"/>
              <a:t>4. </a:t>
            </a:r>
            <a:r>
              <a:rPr lang="en-US" sz="1400" b="1">
                <a:solidFill>
                  <a:srgbClr val="00B050"/>
                </a:solidFill>
              </a:rPr>
              <a:t>Qəbul Testləri (Acceptance Testing)</a:t>
            </a:r>
          </a:p>
          <a:p>
            <a:pPr>
              <a:buFont typeface="Arial" panose="020B0604020202020204" pitchFamily="34" charset="0"/>
              <a:buChar char="•"/>
            </a:pPr>
            <a:r>
              <a:rPr lang="en-US" sz="1400" b="1"/>
              <a:t>Biznes tələblərinə uyğun olub-olmadığını yoxlamaq üçün qəbul testləri aparılır</a:t>
            </a:r>
            <a:r>
              <a:rPr lang="en-US" sz="1400"/>
              <a:t>.</a:t>
            </a:r>
          </a:p>
          <a:p>
            <a:pPr>
              <a:buFont typeface="Arial" panose="020B0604020202020204" pitchFamily="34" charset="0"/>
              <a:buChar char="•"/>
            </a:pPr>
            <a:r>
              <a:rPr lang="en-US" sz="1400" b="1"/>
              <a:t>Məsələn:</a:t>
            </a:r>
            <a:r>
              <a:rPr lang="en-US" sz="1400"/>
              <a:t> Bir sifariş sistemi hazırlayırıqsa, sifarişin düzgün yerləşdirildiyini və sistemin onu düzgün qəbul etdiyini yoxlamalıyıq.</a:t>
            </a:r>
          </a:p>
          <a:p>
            <a:endParaRPr lang="az-Latn-AZ" sz="1400"/>
          </a:p>
          <a:p>
            <a:endParaRPr lang="az-Latn-AZ" sz="1400"/>
          </a:p>
          <a:p>
            <a:r>
              <a:rPr lang="en-US" sz="1400" b="1"/>
              <a:t>5. </a:t>
            </a:r>
            <a:r>
              <a:rPr lang="en-US" sz="1400" b="1">
                <a:solidFill>
                  <a:srgbClr val="00B050"/>
                </a:solidFill>
              </a:rPr>
              <a:t>İstifadəçi Axınlarının Testi (Flow Testing)</a:t>
            </a:r>
          </a:p>
          <a:p>
            <a:pPr>
              <a:buFont typeface="Arial" panose="020B0604020202020204" pitchFamily="34" charset="0"/>
              <a:buChar char="•"/>
            </a:pPr>
            <a:r>
              <a:rPr lang="en-US" sz="1400" b="1"/>
              <a:t>İstifadəçilər proqramda rahat şəkildə hərəkət edə bilirmi?</a:t>
            </a:r>
            <a:endParaRPr lang="en-US" sz="1400"/>
          </a:p>
          <a:p>
            <a:pPr>
              <a:buFont typeface="Arial" panose="020B0604020202020204" pitchFamily="34" charset="0"/>
              <a:buChar char="•"/>
            </a:pPr>
            <a:r>
              <a:rPr lang="en-US" sz="1400" b="1"/>
              <a:t>Saytda və ya proqramda dolaşmaq qarışıqdırsa, bu düzəldilməlidir.</a:t>
            </a:r>
            <a:endParaRPr lang="en-US" sz="1400"/>
          </a:p>
          <a:p>
            <a:pPr>
              <a:buFont typeface="Arial" panose="020B0604020202020204" pitchFamily="34" charset="0"/>
              <a:buChar char="•"/>
            </a:pPr>
            <a:r>
              <a:rPr lang="en-US" sz="1400" b="1"/>
              <a:t>Məsələn:</a:t>
            </a:r>
            <a:r>
              <a:rPr lang="en-US" sz="1400"/>
              <a:t> İstifadəçi məhsulu səbətə əlavə edir, amma ödəmə bölməsinə çata bilmir – bu, axın problemi deməkdir.</a:t>
            </a:r>
            <a:endParaRPr lang="az-Latn-AZ" sz="1400"/>
          </a:p>
        </p:txBody>
      </p:sp>
    </p:spTree>
    <p:extLst>
      <p:ext uri="{BB962C8B-B14F-4D97-AF65-F5344CB8AC3E}">
        <p14:creationId xmlns:p14="http://schemas.microsoft.com/office/powerpoint/2010/main" val="329677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8458-F7E3-F40E-59EC-FD4B2B8972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B53EEA-580B-8BA1-4BA8-B57EE504FB46}"/>
              </a:ext>
            </a:extLst>
          </p:cNvPr>
          <p:cNvSpPr txBox="1"/>
          <p:nvPr/>
        </p:nvSpPr>
        <p:spPr>
          <a:xfrm>
            <a:off x="107004" y="158874"/>
            <a:ext cx="11984477" cy="5909310"/>
          </a:xfrm>
          <a:prstGeom prst="rect">
            <a:avLst/>
          </a:prstGeom>
          <a:noFill/>
        </p:spPr>
        <p:txBody>
          <a:bodyPr wrap="square">
            <a:spAutoFit/>
          </a:bodyPr>
          <a:lstStyle/>
          <a:p>
            <a:r>
              <a:rPr lang="en-US" sz="1600" b="1"/>
              <a:t>6. </a:t>
            </a:r>
            <a:r>
              <a:rPr lang="en-US" sz="1600" b="1">
                <a:solidFill>
                  <a:srgbClr val="00B050"/>
                </a:solidFill>
              </a:rPr>
              <a:t>Biznes Qaydaları və Məlumatın Doğruluğunu Yoxlamaq</a:t>
            </a:r>
          </a:p>
          <a:p>
            <a:pPr>
              <a:buFont typeface="Arial" panose="020B0604020202020204" pitchFamily="34" charset="0"/>
              <a:buChar char="•"/>
            </a:pPr>
            <a:r>
              <a:rPr lang="en-US" sz="1600" b="1"/>
              <a:t>Sistem biznes qaydalarına uyğun işləyirmi?</a:t>
            </a:r>
            <a:endParaRPr lang="en-US" sz="1600"/>
          </a:p>
          <a:p>
            <a:pPr>
              <a:buFont typeface="Arial" panose="020B0604020202020204" pitchFamily="34" charset="0"/>
              <a:buChar char="•"/>
            </a:pPr>
            <a:r>
              <a:rPr lang="en-US" sz="1600" b="1"/>
              <a:t>Məsələn:</a:t>
            </a:r>
            <a:r>
              <a:rPr lang="en-US" sz="1600"/>
              <a:t> 18 yaşdan aşağı şəxslərin qeydiyyatdan keçməsinə icazə verilmirsə, bunu test etməliyik.</a:t>
            </a:r>
          </a:p>
          <a:p>
            <a:endParaRPr lang="az-Latn-AZ" sz="1600"/>
          </a:p>
          <a:p>
            <a:endParaRPr lang="az-Latn-AZ" sz="1600"/>
          </a:p>
          <a:p>
            <a:r>
              <a:rPr lang="en-US" sz="1600" b="1"/>
              <a:t>7. </a:t>
            </a:r>
            <a:r>
              <a:rPr lang="en-US" sz="1600" b="1">
                <a:solidFill>
                  <a:srgbClr val="00B050"/>
                </a:solidFill>
              </a:rPr>
              <a:t>Tədqiqatçı Testlər (Exploratory Testing)</a:t>
            </a:r>
          </a:p>
          <a:p>
            <a:pPr>
              <a:buFont typeface="Arial" panose="020B0604020202020204" pitchFamily="34" charset="0"/>
              <a:buChar char="•"/>
            </a:pPr>
            <a:r>
              <a:rPr lang="en-US" sz="1600" b="1"/>
              <a:t>Planlaşdırılmış testlərdən əlavə, testçilər sistemdə gözlənilməz problemlər tapmaq üçün sərbəst testlər aparmalıdır.</a:t>
            </a:r>
            <a:endParaRPr lang="en-US" sz="1600"/>
          </a:p>
          <a:p>
            <a:pPr>
              <a:buFont typeface="Arial" panose="020B0604020202020204" pitchFamily="34" charset="0"/>
              <a:buChar char="•"/>
            </a:pPr>
            <a:r>
              <a:rPr lang="en-US" sz="1600" b="1"/>
              <a:t>Məsələn:</a:t>
            </a:r>
            <a:r>
              <a:rPr lang="en-US" sz="1600"/>
              <a:t> Normal testlərdə aşkar olunmayan xətalar xüsusi senarilərdə tapıla bilər.</a:t>
            </a:r>
          </a:p>
          <a:p>
            <a:endParaRPr lang="az-Latn-AZ" sz="1600"/>
          </a:p>
          <a:p>
            <a:endParaRPr lang="az-Latn-AZ" sz="1600"/>
          </a:p>
          <a:p>
            <a:r>
              <a:rPr lang="en-US" sz="1600" b="1"/>
              <a:t>8. </a:t>
            </a:r>
            <a:r>
              <a:rPr lang="en-US" sz="1600" b="1">
                <a:solidFill>
                  <a:srgbClr val="00B050"/>
                </a:solidFill>
              </a:rPr>
              <a:t>Regresiya Testləri (Regression Testing)</a:t>
            </a:r>
          </a:p>
          <a:p>
            <a:pPr>
              <a:buFont typeface="Arial" panose="020B0604020202020204" pitchFamily="34" charset="0"/>
              <a:buChar char="•"/>
            </a:pPr>
            <a:r>
              <a:rPr lang="en-US" sz="1600" b="1"/>
              <a:t>Yeni funksiyalar əlavə edildikdə, əvvəlki funksiyaların işlək qaldığını yoxlamaq lazımdır.</a:t>
            </a:r>
            <a:endParaRPr lang="en-US" sz="1600"/>
          </a:p>
          <a:p>
            <a:pPr>
              <a:buFont typeface="Arial" panose="020B0604020202020204" pitchFamily="34" charset="0"/>
              <a:buChar char="•"/>
            </a:pPr>
            <a:r>
              <a:rPr lang="en-US" sz="1600" b="1"/>
              <a:t>Məsələn:</a:t>
            </a:r>
            <a:r>
              <a:rPr lang="en-US" sz="1600"/>
              <a:t> Yeni bir ödəmə üsulu əlavə edildikdən sonra əvvəlki ödəmə üsullarının işləmədiyini görmək olar – bu, problemdir.</a:t>
            </a:r>
          </a:p>
          <a:p>
            <a:endParaRPr lang="az-Latn-AZ" sz="1600"/>
          </a:p>
          <a:p>
            <a:endParaRPr lang="az-Latn-AZ" sz="1600"/>
          </a:p>
          <a:p>
            <a:r>
              <a:rPr lang="en-US" sz="1600" b="1"/>
              <a:t>9. </a:t>
            </a:r>
            <a:r>
              <a:rPr lang="en-US" sz="1600" b="1">
                <a:solidFill>
                  <a:srgbClr val="00B050"/>
                </a:solidFill>
              </a:rPr>
              <a:t>Çox Brauzerli Test (Cross-Browser Testing)</a:t>
            </a:r>
          </a:p>
          <a:p>
            <a:pPr>
              <a:buFont typeface="Arial" panose="020B0604020202020204" pitchFamily="34" charset="0"/>
              <a:buChar char="•"/>
            </a:pPr>
            <a:r>
              <a:rPr lang="en-US" sz="1600" b="1"/>
              <a:t>Sayt və ya proqram bütün brauzerlərdə və cihazlarda düzgün işləməlidir.</a:t>
            </a:r>
            <a:endParaRPr lang="en-US" sz="1600"/>
          </a:p>
          <a:p>
            <a:pPr>
              <a:buFont typeface="Arial" panose="020B0604020202020204" pitchFamily="34" charset="0"/>
              <a:buChar char="•"/>
            </a:pPr>
            <a:r>
              <a:rPr lang="en-US" sz="1600" b="1"/>
              <a:t>Məsələn:</a:t>
            </a:r>
            <a:r>
              <a:rPr lang="en-US" sz="1600"/>
              <a:t> Chrome-da normal işləyən sayt, Safari və ya Firefox-da düzgün açılmaya bilər.</a:t>
            </a:r>
          </a:p>
          <a:p>
            <a:endParaRPr lang="az-Latn-AZ" sz="1600"/>
          </a:p>
          <a:p>
            <a:endParaRPr lang="az-Latn-AZ" sz="1600"/>
          </a:p>
          <a:p>
            <a:r>
              <a:rPr lang="en-US" sz="1600" b="1"/>
              <a:t>10. </a:t>
            </a:r>
            <a:r>
              <a:rPr lang="en-US" sz="1600" b="1">
                <a:solidFill>
                  <a:srgbClr val="00B050"/>
                </a:solidFill>
              </a:rPr>
              <a:t>Komanda Daxili Kommunikasiya və Çeviklik</a:t>
            </a:r>
          </a:p>
          <a:p>
            <a:pPr>
              <a:buFont typeface="Arial" panose="020B0604020202020204" pitchFamily="34" charset="0"/>
              <a:buChar char="•"/>
            </a:pPr>
            <a:r>
              <a:rPr lang="en-US" sz="1600" b="1"/>
              <a:t>Slack, Zoom kimi alətlərlə komanda üzvləri arasında tez əlaqə yaratmaq lazımdır.</a:t>
            </a:r>
            <a:endParaRPr lang="en-US" sz="1600"/>
          </a:p>
          <a:p>
            <a:pPr>
              <a:buFont typeface="Arial" panose="020B0604020202020204" pitchFamily="34" charset="0"/>
              <a:buChar char="•"/>
            </a:pPr>
            <a:r>
              <a:rPr lang="en-US" sz="1600" b="1"/>
              <a:t>Bu, problemləri tez həll etməyə və prosesi sürətləndirməyə kömək edir.</a:t>
            </a:r>
            <a:endParaRPr lang="en-US" sz="1600"/>
          </a:p>
        </p:txBody>
      </p:sp>
    </p:spTree>
    <p:extLst>
      <p:ext uri="{BB962C8B-B14F-4D97-AF65-F5344CB8AC3E}">
        <p14:creationId xmlns:p14="http://schemas.microsoft.com/office/powerpoint/2010/main" val="208684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B1B88-FEF2-FB47-C6C0-E71DD1557E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D2646E-A515-EDF1-BF85-1C497FE54657}"/>
              </a:ext>
            </a:extLst>
          </p:cNvPr>
          <p:cNvSpPr txBox="1"/>
          <p:nvPr/>
        </p:nvSpPr>
        <p:spPr>
          <a:xfrm>
            <a:off x="107004" y="158874"/>
            <a:ext cx="11984477" cy="276999"/>
          </a:xfrm>
          <a:prstGeom prst="rect">
            <a:avLst/>
          </a:prstGeom>
          <a:noFill/>
        </p:spPr>
        <p:txBody>
          <a:bodyPr wrap="square">
            <a:spAutoFit/>
          </a:bodyPr>
          <a:lstStyle/>
          <a:p>
            <a:pPr algn="l"/>
            <a:r>
              <a:rPr lang="ru-RU" sz="1200" b="0" i="0">
                <a:solidFill>
                  <a:srgbClr val="303141"/>
                </a:solidFill>
                <a:effectLst/>
                <a:latin typeface="Udemy Sans"/>
              </a:rPr>
              <a:t>.</a:t>
            </a:r>
          </a:p>
        </p:txBody>
      </p:sp>
    </p:spTree>
    <p:extLst>
      <p:ext uri="{BB962C8B-B14F-4D97-AF65-F5344CB8AC3E}">
        <p14:creationId xmlns:p14="http://schemas.microsoft.com/office/powerpoint/2010/main" val="284066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03BA7-44A3-405E-43AE-7DE51A1684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321F77-2A08-CE50-577A-B80286B5B7B4}"/>
              </a:ext>
            </a:extLst>
          </p:cNvPr>
          <p:cNvSpPr txBox="1"/>
          <p:nvPr/>
        </p:nvSpPr>
        <p:spPr>
          <a:xfrm>
            <a:off x="103761" y="0"/>
            <a:ext cx="11984477" cy="6740307"/>
          </a:xfrm>
          <a:prstGeom prst="rect">
            <a:avLst/>
          </a:prstGeom>
          <a:noFill/>
        </p:spPr>
        <p:txBody>
          <a:bodyPr wrap="square">
            <a:spAutoFit/>
          </a:bodyPr>
          <a:lstStyle/>
          <a:p>
            <a:r>
              <a:rPr lang="en-US" sz="1200" b="1"/>
              <a:t>Agile digərlərindən nə ilə fərqlənir?</a:t>
            </a:r>
          </a:p>
          <a:p>
            <a:r>
              <a:rPr lang="en-US" sz="1200"/>
              <a:t>Agile-in digər proqram təminatı hazırlama yanaşmalarından əsas fərqi </a:t>
            </a:r>
            <a:r>
              <a:rPr lang="en-US" sz="1200" b="1"/>
              <a:t>insanlara və onların necə işlədiyinə diqqət yetirməsidir</a:t>
            </a:r>
            <a:r>
              <a:rPr lang="en-US" sz="1200"/>
              <a:t>. Burada qərarlar </a:t>
            </a:r>
            <a:r>
              <a:rPr lang="en-US" sz="1200" b="1"/>
              <a:t>müxtəlif bacarıqlara malik komandaların əməkdaşlığı</a:t>
            </a:r>
            <a:r>
              <a:rPr lang="en-US" sz="1200"/>
              <a:t> nəticəsində formalaşır.</a:t>
            </a:r>
            <a:endParaRPr lang="az-Latn-AZ" sz="1200"/>
          </a:p>
          <a:p>
            <a:endParaRPr lang="az-Latn-AZ" sz="1200"/>
          </a:p>
          <a:p>
            <a:r>
              <a:rPr lang="en-US" sz="1200" b="1"/>
              <a:t>Agile digərlərindən nə ilə fərqlənir?</a:t>
            </a:r>
          </a:p>
          <a:p>
            <a:r>
              <a:rPr lang="en-US" sz="1200"/>
              <a:t>Agile-in digər proqram təminatı hazırlama yanaşmalarından əsas fərqi </a:t>
            </a:r>
            <a:r>
              <a:rPr lang="en-US" sz="1200" b="1"/>
              <a:t>insanlara və onların necə işlədiyinə diqqət yetirməsidir</a:t>
            </a:r>
            <a:r>
              <a:rPr lang="en-US" sz="1200"/>
              <a:t>. Burada qərarlar </a:t>
            </a:r>
            <a:r>
              <a:rPr lang="en-US" sz="1200" b="1"/>
              <a:t>özünü təşkil edən və müxtəlif bacarıqlara malik komandaların əməkdaşlığı</a:t>
            </a:r>
            <a:r>
              <a:rPr lang="en-US" sz="1200"/>
              <a:t> nəticəsində formalaşır.</a:t>
            </a:r>
            <a:endParaRPr lang="az-Latn-AZ" sz="1200"/>
          </a:p>
          <a:p>
            <a:endParaRPr lang="en-US" sz="1200"/>
          </a:p>
          <a:p>
            <a:r>
              <a:rPr lang="en-US" sz="1200" b="1"/>
              <a:t>Agile-də komanda necə işləyir?</a:t>
            </a:r>
          </a:p>
          <a:p>
            <a:pPr>
              <a:buFont typeface="+mj-lt"/>
              <a:buAutoNum type="arabicPeriod"/>
            </a:pPr>
            <a:r>
              <a:rPr lang="en-US" sz="1200" b="1"/>
              <a:t>Komandalar özləri qərar verir</a:t>
            </a:r>
            <a:r>
              <a:rPr lang="en-US" sz="1200"/>
              <a:t> – Yəni, işin necə aparılacağı ilə bağlı komandaların sərbəstliyi var. Bu, o demək deyil ki, ümumiyyətlə rəhbərlər yoxdur. Sadəcə, </a:t>
            </a:r>
            <a:r>
              <a:rPr lang="en-US" sz="1200" b="1"/>
              <a:t>komandalar öz yollarını müəyyən edə bilirlər</a:t>
            </a:r>
            <a:r>
              <a:rPr lang="en-US" sz="1200"/>
              <a:t>.</a:t>
            </a:r>
          </a:p>
          <a:p>
            <a:pPr>
              <a:buFont typeface="+mj-lt"/>
              <a:buAutoNum type="arabicPeriod"/>
            </a:pPr>
            <a:r>
              <a:rPr lang="en-US" sz="1200" b="1"/>
              <a:t>Komandalar kros-funksionaldır</a:t>
            </a:r>
            <a:r>
              <a:rPr lang="en-US" sz="1200"/>
              <a:t> – Bu o deməkdir ki, bir komanda daxilində </a:t>
            </a:r>
            <a:r>
              <a:rPr lang="en-US" sz="1200" b="1"/>
              <a:t>müxtəlif sahələrdən olan insanlar bir yerdə işləyir</a:t>
            </a:r>
            <a:r>
              <a:rPr lang="en-US" sz="1200"/>
              <a:t>. Məsələn, dizaynerlər, proqramçılar və testçilər bir komandada olur. Komandanın içində konkret rollar əvvəlcədən müəyyən olunmaya bilər, əsas məsələ, </a:t>
            </a:r>
            <a:r>
              <a:rPr lang="en-US" sz="1200" b="1"/>
              <a:t>lazımi bacarıqların olmasıdır</a:t>
            </a:r>
            <a:r>
              <a:rPr lang="en-US" sz="1200"/>
              <a:t>.</a:t>
            </a:r>
          </a:p>
          <a:p>
            <a:pPr>
              <a:buFont typeface="+mj-lt"/>
              <a:buAutoNum type="arabicPeriod"/>
            </a:pPr>
            <a:r>
              <a:rPr lang="en-US" sz="1200" b="1"/>
              <a:t>Menecerlər hələ də var, amma başqa roldadırlar</a:t>
            </a:r>
            <a:r>
              <a:rPr lang="en-US" sz="1200"/>
              <a:t> – Onlar </a:t>
            </a:r>
            <a:r>
              <a:rPr lang="en-US" sz="1200" b="1"/>
              <a:t>komandanın uğur qazanması üçün uyğun mühit yaradırlar</a:t>
            </a:r>
            <a:r>
              <a:rPr lang="en-US" sz="1200"/>
              <a:t> və komanda üzvlərinin lazımi bacarıqlara yiyələnməsinə kömək edirlər. Onlar komandanın öz işini təşkil etməsinə imkan yaradırlar, amma əgər komanda bir problemi həll edə bilmirsə, </a:t>
            </a:r>
            <a:r>
              <a:rPr lang="en-US" sz="1200" b="1"/>
              <a:t>o zaman müdaxilə edirlər</a:t>
            </a:r>
            <a:r>
              <a:rPr lang="en-US" sz="1200"/>
              <a:t>.</a:t>
            </a:r>
            <a:endParaRPr lang="az-Latn-AZ" sz="1200"/>
          </a:p>
          <a:p>
            <a:pPr>
              <a:buFont typeface="+mj-lt"/>
              <a:buAutoNum type="arabicPeriod"/>
            </a:pPr>
            <a:endParaRPr lang="en-US" sz="1200"/>
          </a:p>
          <a:p>
            <a:r>
              <a:rPr lang="en-US" sz="1200" b="1"/>
              <a:t>Agile-də təkcə əməkdaşlıq deyil, texniki praktikalara da diqqət var</a:t>
            </a:r>
          </a:p>
          <a:p>
            <a:r>
              <a:rPr lang="en-US" sz="1200"/>
              <a:t>Çox vaxt Agile-ə keçən şirkətlər və komandalar </a:t>
            </a:r>
            <a:r>
              <a:rPr lang="en-US" sz="1200" b="1"/>
              <a:t>əməkdaşlıq və təşkilati yanaşmalara fokuslanırlar</a:t>
            </a:r>
            <a:r>
              <a:rPr lang="en-US" sz="1200"/>
              <a:t>. Yəni, </a:t>
            </a:r>
            <a:r>
              <a:rPr lang="en-US" sz="1200" b="1"/>
              <a:t>Scrum, sprintlər, gündəlik görüşlər və s. tətbiq edirlər</a:t>
            </a:r>
            <a:r>
              <a:rPr lang="en-US" sz="1200"/>
              <a:t>. Bu yaxşıdır, amma </a:t>
            </a:r>
            <a:r>
              <a:rPr lang="en-US" sz="1200" b="1"/>
              <a:t>bu, Agile-in yalnız bir hissəsidir</a:t>
            </a:r>
            <a:r>
              <a:rPr lang="en-US" sz="1200"/>
              <a:t>.</a:t>
            </a:r>
            <a:endParaRPr lang="az-Latn-AZ" sz="1200"/>
          </a:p>
          <a:p>
            <a:endParaRPr lang="en-US" sz="1200"/>
          </a:p>
          <a:p>
            <a:r>
              <a:rPr lang="en-US" sz="1200" b="1"/>
              <a:t>Digər vacib məqam – texniki praktikalar</a:t>
            </a:r>
            <a:r>
              <a:rPr lang="en-US" sz="1200"/>
              <a:t>:</a:t>
            </a:r>
          </a:p>
          <a:p>
            <a:pPr>
              <a:buFont typeface="Arial" panose="020B0604020202020204" pitchFamily="34" charset="0"/>
              <a:buChar char="•"/>
            </a:pPr>
            <a:r>
              <a:rPr lang="en-US" sz="1200" b="1"/>
              <a:t>Kod keyfiyyəti</a:t>
            </a:r>
            <a:endParaRPr lang="en-US" sz="1200"/>
          </a:p>
          <a:p>
            <a:pPr>
              <a:buFont typeface="Arial" panose="020B0604020202020204" pitchFamily="34" charset="0"/>
              <a:buChar char="•"/>
            </a:pPr>
            <a:r>
              <a:rPr lang="en-US" sz="1200" b="1"/>
              <a:t>Avtomatik testlər</a:t>
            </a:r>
            <a:endParaRPr lang="en-US" sz="1200"/>
          </a:p>
          <a:p>
            <a:pPr>
              <a:buFont typeface="Arial" panose="020B0604020202020204" pitchFamily="34" charset="0"/>
              <a:buChar char="•"/>
            </a:pPr>
            <a:r>
              <a:rPr lang="en-US" sz="1200" b="1"/>
              <a:t>DevOps yanaşması</a:t>
            </a:r>
            <a:endParaRPr lang="az-Latn-AZ" sz="1200" b="1"/>
          </a:p>
          <a:p>
            <a:pPr>
              <a:buFont typeface="Arial" panose="020B0604020202020204" pitchFamily="34" charset="0"/>
              <a:buChar char="•"/>
            </a:pPr>
            <a:endParaRPr lang="en-US" sz="1200"/>
          </a:p>
          <a:p>
            <a:r>
              <a:rPr lang="en-US" sz="1200"/>
              <a:t>Bunlar proqram təminatının keyfiyyətini artırmaq və </a:t>
            </a:r>
            <a:r>
              <a:rPr lang="en-US" sz="1200" b="1"/>
              <a:t>müxtəlif dəyişikliklərə daha tez uyğunlaşmaq üçün vacibdir</a:t>
            </a:r>
            <a:r>
              <a:rPr lang="en-US" sz="1200"/>
              <a:t>. Texniki praktikalara diqqət yetirməsəniz, Agile-in əsas üstünlüklərindən biri olan </a:t>
            </a:r>
            <a:r>
              <a:rPr lang="en-US" sz="1200" b="1"/>
              <a:t>çevik dəyişikliklər və sürətli inkişaf</a:t>
            </a:r>
            <a:r>
              <a:rPr lang="en-US" sz="1200"/>
              <a:t> mümkün olmayacaq.</a:t>
            </a:r>
            <a:endParaRPr lang="az-Latn-AZ" sz="1200"/>
          </a:p>
          <a:p>
            <a:endParaRPr lang="en-US" sz="1200"/>
          </a:p>
          <a:p>
            <a:r>
              <a:rPr lang="en-US" sz="1200" b="1"/>
              <a:t>Xülasə:</a:t>
            </a:r>
          </a:p>
          <a:p>
            <a:pPr>
              <a:buFont typeface="Arial" panose="020B0604020202020204" pitchFamily="34" charset="0"/>
              <a:buChar char="•"/>
            </a:pPr>
            <a:r>
              <a:rPr lang="en-US" sz="1200"/>
              <a:t>Agile </a:t>
            </a:r>
            <a:r>
              <a:rPr lang="en-US" sz="1200" b="1"/>
              <a:t>insanlara və onların birgə işləməsinə fokuslanır</a:t>
            </a:r>
            <a:r>
              <a:rPr lang="en-US" sz="1200"/>
              <a:t>.</a:t>
            </a:r>
          </a:p>
          <a:p>
            <a:pPr>
              <a:buFont typeface="Arial" panose="020B0604020202020204" pitchFamily="34" charset="0"/>
              <a:buChar char="•"/>
            </a:pPr>
            <a:r>
              <a:rPr lang="en-US" sz="1200"/>
              <a:t>Komandalar </a:t>
            </a:r>
            <a:r>
              <a:rPr lang="en-US" sz="1200" b="1"/>
              <a:t>öz işlərini özləri təşkil edirlər</a:t>
            </a:r>
            <a:r>
              <a:rPr lang="en-US" sz="1200"/>
              <a:t>, amma menecerlər dəstək olurlar.</a:t>
            </a:r>
          </a:p>
          <a:p>
            <a:pPr>
              <a:buFont typeface="Arial" panose="020B0604020202020204" pitchFamily="34" charset="0"/>
              <a:buChar char="•"/>
            </a:pPr>
            <a:r>
              <a:rPr lang="en-US" sz="1200" b="1"/>
              <a:t>Komanda tərkibi müxtəlif bacarıqlara malik insanlardan ibarət olmalıdır</a:t>
            </a:r>
            <a:r>
              <a:rPr lang="en-US" sz="1200"/>
              <a:t>.</a:t>
            </a:r>
          </a:p>
          <a:p>
            <a:pPr>
              <a:buFont typeface="Arial" panose="020B0604020202020204" pitchFamily="34" charset="0"/>
              <a:buChar char="•"/>
            </a:pPr>
            <a:r>
              <a:rPr lang="en-US" sz="1200"/>
              <a:t>Agile tətbiq edərkən </a:t>
            </a:r>
            <a:r>
              <a:rPr lang="en-US" sz="1200" b="1"/>
              <a:t>yalnız təşkilati metodları deyil, həm də texniki yanaşmaları inkişaf etdirmək lazımdır</a:t>
            </a:r>
            <a:r>
              <a:rPr lang="en-US" sz="1200"/>
              <a:t>.</a:t>
            </a:r>
            <a:endParaRPr lang="az-Latn-AZ" sz="1200"/>
          </a:p>
          <a:p>
            <a:pPr>
              <a:buFont typeface="Arial" panose="020B0604020202020204" pitchFamily="34" charset="0"/>
              <a:buChar char="•"/>
            </a:pPr>
            <a:endParaRPr lang="en-US" sz="1200"/>
          </a:p>
          <a:p>
            <a:r>
              <a:rPr lang="en-US" sz="1200"/>
              <a:t>Yəni, Agile təkcə </a:t>
            </a:r>
            <a:r>
              <a:rPr lang="en-US" sz="1200" b="1"/>
              <a:t>komanda işi və düzgün təşkilatlanmaq</a:t>
            </a:r>
            <a:r>
              <a:rPr lang="en-US" sz="1200"/>
              <a:t> deyil. Əgər </a:t>
            </a:r>
            <a:r>
              <a:rPr lang="en-US" sz="1200" b="1"/>
              <a:t>texniki səviyyədə də inkişaf etməsəniz, Agile tam gücü ilə işləməyəcək</a:t>
            </a:r>
            <a:r>
              <a:rPr lang="en-US" sz="1200"/>
              <a:t>.</a:t>
            </a:r>
          </a:p>
        </p:txBody>
      </p:sp>
    </p:spTree>
    <p:extLst>
      <p:ext uri="{BB962C8B-B14F-4D97-AF65-F5344CB8AC3E}">
        <p14:creationId xmlns:p14="http://schemas.microsoft.com/office/powerpoint/2010/main" val="72214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BE443-9884-A6B4-C300-A742DB4041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B6C36E-FC85-CE8C-237D-CD77EB82EA4D}"/>
              </a:ext>
            </a:extLst>
          </p:cNvPr>
          <p:cNvSpPr txBox="1"/>
          <p:nvPr/>
        </p:nvSpPr>
        <p:spPr>
          <a:xfrm>
            <a:off x="103761" y="86916"/>
            <a:ext cx="11984477" cy="6771084"/>
          </a:xfrm>
          <a:prstGeom prst="rect">
            <a:avLst/>
          </a:prstGeom>
          <a:noFill/>
        </p:spPr>
        <p:txBody>
          <a:bodyPr wrap="square">
            <a:spAutoFit/>
          </a:bodyPr>
          <a:lstStyle/>
          <a:p>
            <a:r>
              <a:rPr lang="en-US" sz="1400" b="1"/>
              <a:t>Bəs Agile metodologiyaları nədir?</a:t>
            </a:r>
            <a:endParaRPr lang="az-Latn-AZ" sz="1400" b="1"/>
          </a:p>
          <a:p>
            <a:endParaRPr lang="en-US" sz="1400" b="1"/>
          </a:p>
          <a:p>
            <a:r>
              <a:rPr lang="en-US" sz="1400"/>
              <a:t>Əgər </a:t>
            </a:r>
            <a:r>
              <a:rPr lang="en-US" sz="1400" b="1"/>
              <a:t>Agile bir düşüncə tərzidirsə</a:t>
            </a:r>
            <a:r>
              <a:rPr lang="en-US" sz="1400"/>
              <a:t>, onda </a:t>
            </a:r>
            <a:r>
              <a:rPr lang="en-US" sz="1400" b="1"/>
              <a:t>Agile metodologiyaları nədir?</a:t>
            </a:r>
            <a:endParaRPr lang="en-US" sz="1400"/>
          </a:p>
          <a:p>
            <a:r>
              <a:rPr lang="en-US" sz="1400"/>
              <a:t>Bunu başa düşmək üçün əvvəlcə </a:t>
            </a:r>
            <a:r>
              <a:rPr lang="en-US" sz="1400" b="1"/>
              <a:t>“metodologiya”</a:t>
            </a:r>
            <a:r>
              <a:rPr lang="en-US" sz="1400"/>
              <a:t> nə olduğunu anlayaq:</a:t>
            </a:r>
            <a:br>
              <a:rPr lang="en-US" sz="1400"/>
            </a:br>
            <a:r>
              <a:rPr lang="en-US" sz="1400"/>
              <a:t>Məşhur Agile mütəxəssisi </a:t>
            </a:r>
            <a:r>
              <a:rPr lang="en-US" sz="1400" b="1"/>
              <a:t>Alister Kokbern</a:t>
            </a:r>
            <a:r>
              <a:rPr lang="en-US" sz="1400"/>
              <a:t> metodologiyanı belə izah edir:</a:t>
            </a:r>
            <a:br>
              <a:rPr lang="en-US" sz="1400"/>
            </a:br>
            <a:r>
              <a:rPr lang="en-US" sz="1400" i="1"/>
              <a:t>"Metodologiya – komandanın razılaşdığı qaydalar toplusudur.«</a:t>
            </a:r>
            <a:endParaRPr lang="az-Latn-AZ" sz="1400" i="1"/>
          </a:p>
          <a:p>
            <a:endParaRPr lang="en-US" sz="1400"/>
          </a:p>
          <a:p>
            <a:r>
              <a:rPr lang="en-US" sz="1400" b="1"/>
              <a:t>Yəni nə baş verir?</a:t>
            </a:r>
            <a:endParaRPr lang="en-US" sz="1400"/>
          </a:p>
          <a:p>
            <a:pPr>
              <a:buFont typeface="Arial" panose="020B0604020202020204" pitchFamily="34" charset="0"/>
              <a:buChar char="•"/>
            </a:pPr>
            <a:r>
              <a:rPr lang="en-US" sz="1400"/>
              <a:t>Hər bir komanda </a:t>
            </a:r>
            <a:r>
              <a:rPr lang="en-US" sz="1400" b="1"/>
              <a:t>öz iş üslubunu və metodlarını seçir</a:t>
            </a:r>
            <a:r>
              <a:rPr lang="en-US" sz="1400"/>
              <a:t>.</a:t>
            </a:r>
          </a:p>
          <a:p>
            <a:pPr>
              <a:buFont typeface="Arial" panose="020B0604020202020204" pitchFamily="34" charset="0"/>
              <a:buChar char="•"/>
            </a:pPr>
            <a:r>
              <a:rPr lang="en-US" sz="1400" b="1"/>
              <a:t>Hər komandanın metodologiyası fərqli olur</a:t>
            </a:r>
            <a:r>
              <a:rPr lang="en-US" sz="1400"/>
              <a:t>.</a:t>
            </a:r>
          </a:p>
          <a:p>
            <a:pPr>
              <a:buFont typeface="Arial" panose="020B0604020202020204" pitchFamily="34" charset="0"/>
              <a:buChar char="•"/>
            </a:pPr>
            <a:r>
              <a:rPr lang="en-US" sz="1400" b="1"/>
              <a:t>Agile metodologiyaları – komandaların Agile dəyərlərinə uyğun olaraq seçdiyi qaydalardır.</a:t>
            </a:r>
            <a:endParaRPr lang="az-Latn-AZ" sz="1400" b="1"/>
          </a:p>
          <a:p>
            <a:pPr>
              <a:buFont typeface="Arial" panose="020B0604020202020204" pitchFamily="34" charset="0"/>
              <a:buChar char="•"/>
            </a:pPr>
            <a:endParaRPr lang="az-Latn-AZ" sz="1400" b="1"/>
          </a:p>
          <a:p>
            <a:pPr>
              <a:buFont typeface="Arial" panose="020B0604020202020204" pitchFamily="34" charset="0"/>
              <a:buChar char="•"/>
            </a:pPr>
            <a:endParaRPr lang="az-Latn-AZ" sz="1400" b="1"/>
          </a:p>
          <a:p>
            <a:pPr>
              <a:buFont typeface="Arial" panose="020B0604020202020204" pitchFamily="34" charset="0"/>
              <a:buChar char="•"/>
            </a:pPr>
            <a:endParaRPr lang="az-Latn-AZ" sz="1400" b="1"/>
          </a:p>
          <a:p>
            <a:pPr>
              <a:buFont typeface="Arial" panose="020B0604020202020204" pitchFamily="34" charset="0"/>
              <a:buChar char="•"/>
            </a:pPr>
            <a:endParaRPr lang="az-Latn-AZ" sz="1400" b="1"/>
          </a:p>
          <a:p>
            <a:r>
              <a:rPr lang="en-US" sz="1400" b="1"/>
              <a:t>Bəs Scrum və XP nədir? Bunlar Agile metodologiyaları deyil</a:t>
            </a:r>
            <a:r>
              <a:rPr lang="az-Latn-AZ" sz="1400" b="1"/>
              <a:t>mi</a:t>
            </a:r>
            <a:r>
              <a:rPr lang="en-US" sz="1400" b="1"/>
              <a:t>?</a:t>
            </a:r>
          </a:p>
          <a:p>
            <a:r>
              <a:rPr lang="en-US" sz="1400"/>
              <a:t>Bir çox insan </a:t>
            </a:r>
            <a:r>
              <a:rPr lang="en-US" sz="1400" b="1"/>
              <a:t>Scrum və XP (Extreme Programming) metodologiyaları Agile metodologiyaları hesab edir</a:t>
            </a:r>
            <a:r>
              <a:rPr lang="en-US" sz="1400"/>
              <a:t>. Əslində isə </a:t>
            </a:r>
            <a:r>
              <a:rPr lang="en-US" sz="1400" b="1"/>
              <a:t>onlar metodologiya deyil, "framework" (çərçivə)</a:t>
            </a:r>
            <a:r>
              <a:rPr lang="en-US" sz="1400"/>
              <a:t> sayılır.</a:t>
            </a:r>
            <a:endParaRPr lang="az-Latn-AZ" sz="1400"/>
          </a:p>
          <a:p>
            <a:endParaRPr lang="en-US" sz="1400"/>
          </a:p>
          <a:p>
            <a:r>
              <a:rPr lang="en-US" sz="1400" b="1"/>
              <a:t>Nə üçün?</a:t>
            </a:r>
            <a:endParaRPr lang="en-US" sz="1400"/>
          </a:p>
          <a:p>
            <a:pPr>
              <a:buFont typeface="Arial" panose="020B0604020202020204" pitchFamily="34" charset="0"/>
              <a:buChar char="•"/>
            </a:pPr>
            <a:r>
              <a:rPr lang="en-US" sz="1400"/>
              <a:t>Scrum və XP ilk olaraq </a:t>
            </a:r>
            <a:r>
              <a:rPr lang="en-US" sz="1400" b="1"/>
              <a:t>müəyyən komandalar üçün işlənmiş metodlar idi</a:t>
            </a:r>
            <a:r>
              <a:rPr lang="en-US" sz="1400"/>
              <a:t>.</a:t>
            </a:r>
          </a:p>
          <a:p>
            <a:pPr>
              <a:buFont typeface="Arial" panose="020B0604020202020204" pitchFamily="34" charset="0"/>
              <a:buChar char="•"/>
            </a:pPr>
            <a:r>
              <a:rPr lang="en-US" sz="1400"/>
              <a:t>Lakin zamanla </a:t>
            </a:r>
            <a:r>
              <a:rPr lang="en-US" sz="1400" b="1"/>
              <a:t>bu metodlar ümumiləşdirildi və fərqli komandalar üçün uyğunlaşdırıldı</a:t>
            </a:r>
            <a:r>
              <a:rPr lang="en-US" sz="1400"/>
              <a:t>.</a:t>
            </a:r>
          </a:p>
          <a:p>
            <a:pPr>
              <a:buFont typeface="Arial" panose="020B0604020202020204" pitchFamily="34" charset="0"/>
              <a:buChar char="•"/>
            </a:pPr>
            <a:r>
              <a:rPr lang="en-US" sz="1400"/>
              <a:t>Ona görə də </a:t>
            </a:r>
            <a:r>
              <a:rPr lang="en-US" sz="1400" b="1"/>
              <a:t>Scrum və XP metodologiya deyil, framework hesab olunur</a:t>
            </a:r>
            <a:r>
              <a:rPr lang="en-US" sz="1400"/>
              <a:t>.</a:t>
            </a:r>
          </a:p>
          <a:p>
            <a:r>
              <a:rPr lang="en-US" sz="1400"/>
              <a:t>Bu framework-lər </a:t>
            </a:r>
            <a:r>
              <a:rPr lang="en-US" sz="1400" b="1"/>
              <a:t>komandalara işə necə başlamalı olduqlarını göstərir</a:t>
            </a:r>
            <a:r>
              <a:rPr lang="en-US" sz="1400"/>
              <a:t>, amma hər komanda </a:t>
            </a:r>
            <a:r>
              <a:rPr lang="en-US" sz="1400" b="1"/>
              <a:t>öz metodologiyasını bu framework-lər əsasında uyğunlaşdırmalıdır</a:t>
            </a:r>
            <a:r>
              <a:rPr lang="en-US" sz="1400"/>
              <a:t>.</a:t>
            </a:r>
            <a:endParaRPr lang="az-Latn-AZ" sz="1400"/>
          </a:p>
          <a:p>
            <a:endParaRPr lang="az-Latn-AZ" sz="1400"/>
          </a:p>
          <a:p>
            <a:r>
              <a:rPr lang="en-US" sz="1400" b="1"/>
              <a:t>Nəticə:</a:t>
            </a:r>
          </a:p>
          <a:p>
            <a:pPr>
              <a:buFont typeface="+mj-lt"/>
              <a:buAutoNum type="arabicPeriod"/>
            </a:pPr>
            <a:r>
              <a:rPr lang="en-US" sz="1400" b="1"/>
              <a:t>Agile – metod deyil, düşüncə tərzidir</a:t>
            </a:r>
            <a:r>
              <a:rPr lang="en-US" sz="1400"/>
              <a:t>.</a:t>
            </a:r>
          </a:p>
          <a:p>
            <a:pPr>
              <a:buFont typeface="+mj-lt"/>
              <a:buAutoNum type="arabicPeriod"/>
            </a:pPr>
            <a:r>
              <a:rPr lang="en-US" sz="1400" b="1"/>
              <a:t>Agile metodologiyaları – komandaların Agile dəyərlərinə uyğun qurduğu qaydalardır</a:t>
            </a:r>
            <a:r>
              <a:rPr lang="en-US" sz="1400"/>
              <a:t>.</a:t>
            </a:r>
          </a:p>
          <a:p>
            <a:pPr>
              <a:buFont typeface="+mj-lt"/>
              <a:buAutoNum type="arabicPeriod"/>
            </a:pPr>
            <a:r>
              <a:rPr lang="en-US" sz="1400" b="1"/>
              <a:t>Scrum və XP metodologiya deyil, framework-dür</a:t>
            </a:r>
            <a:r>
              <a:rPr lang="en-US" sz="1400"/>
              <a:t>.</a:t>
            </a:r>
          </a:p>
          <a:p>
            <a:pPr>
              <a:buFont typeface="+mj-lt"/>
              <a:buAutoNum type="arabicPeriod"/>
            </a:pPr>
            <a:r>
              <a:rPr lang="en-US" sz="1400" b="1"/>
              <a:t>Hər bir komanda Agile-in prinsiplərini əsas götürüb öz metodunu yaratmalıdır</a:t>
            </a:r>
            <a:r>
              <a:rPr lang="en-US" sz="1400"/>
              <a:t>.</a:t>
            </a:r>
          </a:p>
        </p:txBody>
      </p:sp>
    </p:spTree>
    <p:extLst>
      <p:ext uri="{BB962C8B-B14F-4D97-AF65-F5344CB8AC3E}">
        <p14:creationId xmlns:p14="http://schemas.microsoft.com/office/powerpoint/2010/main" val="6157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0DEC1-FDFC-DBD1-A5FC-20A64CAB85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04129A-8EB6-AB64-4C54-D00F1D35CFB4}"/>
              </a:ext>
            </a:extLst>
          </p:cNvPr>
          <p:cNvSpPr txBox="1"/>
          <p:nvPr/>
        </p:nvSpPr>
        <p:spPr>
          <a:xfrm>
            <a:off x="103761" y="90780"/>
            <a:ext cx="11984477" cy="6555641"/>
          </a:xfrm>
          <a:prstGeom prst="rect">
            <a:avLst/>
          </a:prstGeom>
          <a:noFill/>
        </p:spPr>
        <p:txBody>
          <a:bodyPr wrap="square">
            <a:spAutoFit/>
          </a:bodyPr>
          <a:lstStyle/>
          <a:p>
            <a:r>
              <a:rPr lang="en-US" sz="1200" b="1"/>
              <a:t>Agile-in Əsas Konsepsiyaları</a:t>
            </a:r>
          </a:p>
          <a:p>
            <a:r>
              <a:rPr lang="en-US" sz="1200"/>
              <a:t>Agile-də işləyərkən istifadə olunan bir neçə əsas anlayış var. Gəlin bunları sadə və aydın şəkildə izah edək.</a:t>
            </a:r>
            <a:endParaRPr lang="az-Latn-AZ" sz="1200"/>
          </a:p>
          <a:p>
            <a:endParaRPr lang="az-Latn-AZ" sz="1200"/>
          </a:p>
          <a:p>
            <a:r>
              <a:rPr lang="en-US" sz="1200" b="1"/>
              <a:t>1. </a:t>
            </a:r>
            <a:r>
              <a:rPr lang="en-US" sz="1200" b="1">
                <a:solidFill>
                  <a:srgbClr val="FF0000"/>
                </a:solidFill>
              </a:rPr>
              <a:t>İstifadəçi hekayələri (User Stories)</a:t>
            </a:r>
          </a:p>
          <a:p>
            <a:pPr>
              <a:buFont typeface="Arial" panose="020B0604020202020204" pitchFamily="34" charset="0"/>
              <a:buChar char="•"/>
            </a:pPr>
            <a:r>
              <a:rPr lang="en-US" sz="1200" b="1"/>
              <a:t>İstifadəçi hekayəsi</a:t>
            </a:r>
            <a:r>
              <a:rPr lang="en-US" sz="1200"/>
              <a:t> – layihədə görüləcək işin kiçik və funksional hissələrə bölünməsidir.</a:t>
            </a:r>
          </a:p>
          <a:p>
            <a:pPr>
              <a:buFont typeface="Arial" panose="020B0604020202020204" pitchFamily="34" charset="0"/>
              <a:buChar char="•"/>
            </a:pPr>
            <a:r>
              <a:rPr lang="en-US" sz="1200" b="1"/>
              <a:t>Nə üçün lazımdır?</a:t>
            </a:r>
            <a:endParaRPr lang="en-US" sz="1200"/>
          </a:p>
          <a:p>
            <a:pPr marL="742950" lvl="1" indent="-285750">
              <a:buFont typeface="Arial" panose="020B0604020202020204" pitchFamily="34" charset="0"/>
              <a:buChar char="•"/>
            </a:pPr>
            <a:r>
              <a:rPr lang="en-US" sz="1200"/>
              <a:t>Müştəri və ya məhsul sahibi (Product Owner) ilə məsləhətləşərək komanda </a:t>
            </a:r>
            <a:r>
              <a:rPr lang="en-US" sz="1200" b="1"/>
              <a:t>mühüm funksiyaları müəyyənləşdirir</a:t>
            </a:r>
            <a:r>
              <a:rPr lang="en-US" sz="1200"/>
              <a:t>.</a:t>
            </a:r>
          </a:p>
          <a:p>
            <a:pPr marL="742950" lvl="1" indent="-285750">
              <a:buFont typeface="Arial" panose="020B0604020202020204" pitchFamily="34" charset="0"/>
              <a:buChar char="•"/>
            </a:pPr>
            <a:r>
              <a:rPr lang="en-US" sz="1200"/>
              <a:t>Hər istifadəçi hekayəsi </a:t>
            </a:r>
            <a:r>
              <a:rPr lang="en-US" sz="1200" b="1"/>
              <a:t>məhsula dəyər qatmalıdır</a:t>
            </a:r>
            <a:r>
              <a:rPr lang="en-US" sz="1200"/>
              <a:t>.</a:t>
            </a:r>
          </a:p>
          <a:p>
            <a:pPr marL="742950" lvl="1" indent="-285750">
              <a:buFont typeface="Arial" panose="020B0604020202020204" pitchFamily="34" charset="0"/>
              <a:buChar char="•"/>
            </a:pPr>
            <a:r>
              <a:rPr lang="en-US" sz="1200"/>
              <a:t>Məsələn, </a:t>
            </a:r>
            <a:r>
              <a:rPr lang="en-US" sz="1200" b="1"/>
              <a:t>“İstifadəçi parolu dəyişə bilsin”</a:t>
            </a:r>
            <a:r>
              <a:rPr lang="en-US" sz="1200"/>
              <a:t> bir istifadəçi hekayəsidir.</a:t>
            </a:r>
            <a:endParaRPr lang="az-Latn-AZ" sz="1200"/>
          </a:p>
          <a:p>
            <a:pPr lvl="1"/>
            <a:endParaRPr lang="az-Latn-AZ" sz="1200"/>
          </a:p>
          <a:p>
            <a:pPr marL="742950" lvl="1" indent="-285750">
              <a:buFont typeface="Arial" panose="020B0604020202020204" pitchFamily="34" charset="0"/>
              <a:buChar char="•"/>
            </a:pPr>
            <a:endParaRPr lang="az-Latn-AZ" sz="1200"/>
          </a:p>
          <a:p>
            <a:r>
              <a:rPr lang="en-US" sz="1200" b="1"/>
              <a:t>2. </a:t>
            </a:r>
            <a:r>
              <a:rPr lang="en-US" sz="1200" b="1">
                <a:solidFill>
                  <a:srgbClr val="FF0000"/>
                </a:solidFill>
              </a:rPr>
              <a:t>Gündəlik görüşlər (Daily Meeting)</a:t>
            </a:r>
          </a:p>
          <a:p>
            <a:pPr>
              <a:buFont typeface="Arial" panose="020B0604020202020204" pitchFamily="34" charset="0"/>
              <a:buChar char="•"/>
            </a:pPr>
            <a:r>
              <a:rPr lang="en-US" sz="1200" b="1"/>
              <a:t>Bu nədir?</a:t>
            </a:r>
            <a:endParaRPr lang="en-US" sz="1200"/>
          </a:p>
          <a:p>
            <a:pPr marL="742950" lvl="1" indent="-285750">
              <a:buFont typeface="Arial" panose="020B0604020202020204" pitchFamily="34" charset="0"/>
              <a:buChar char="•"/>
            </a:pPr>
            <a:r>
              <a:rPr lang="en-US" sz="1200"/>
              <a:t>Hər gün eyni vaxtda komanda qısa iclas keçirir (10-15 dəqiqə).</a:t>
            </a:r>
          </a:p>
          <a:p>
            <a:pPr>
              <a:buFont typeface="Arial" panose="020B0604020202020204" pitchFamily="34" charset="0"/>
              <a:buChar char="•"/>
            </a:pPr>
            <a:r>
              <a:rPr lang="en-US" sz="1200" b="1"/>
              <a:t>Nə üçün lazımdır?</a:t>
            </a:r>
            <a:endParaRPr lang="en-US" sz="1200"/>
          </a:p>
          <a:p>
            <a:pPr marL="742950" lvl="1" indent="-285750">
              <a:buFont typeface="Arial" panose="020B0604020202020204" pitchFamily="34" charset="0"/>
              <a:buChar char="•"/>
            </a:pPr>
            <a:r>
              <a:rPr lang="en-US" sz="1200"/>
              <a:t>Hər kəs </a:t>
            </a:r>
            <a:r>
              <a:rPr lang="en-US" sz="1200" b="1"/>
              <a:t>nə etdiyini və hansı problemlərlə qarşılaşdığını</a:t>
            </a:r>
            <a:r>
              <a:rPr lang="en-US" sz="1200"/>
              <a:t> bölüşür.</a:t>
            </a:r>
          </a:p>
          <a:p>
            <a:pPr marL="742950" lvl="1" indent="-285750">
              <a:buFont typeface="Arial" panose="020B0604020202020204" pitchFamily="34" charset="0"/>
              <a:buChar char="•"/>
            </a:pPr>
            <a:r>
              <a:rPr lang="en-US" sz="1200"/>
              <a:t>Problemlər varsa, həlli üçün tez bir zamanda müzakirə aparılır.</a:t>
            </a:r>
          </a:p>
          <a:p>
            <a:pPr>
              <a:buFont typeface="Arial" panose="020B0604020202020204" pitchFamily="34" charset="0"/>
              <a:buChar char="•"/>
            </a:pPr>
            <a:r>
              <a:rPr lang="en-US" sz="1200" b="1"/>
              <a:t>Necə olur?</a:t>
            </a:r>
            <a:endParaRPr lang="en-US" sz="1200"/>
          </a:p>
          <a:p>
            <a:pPr marL="742950" lvl="1" indent="-285750">
              <a:buFont typeface="Arial" panose="020B0604020202020204" pitchFamily="34" charset="0"/>
              <a:buChar char="•"/>
            </a:pPr>
            <a:r>
              <a:rPr lang="en-US" sz="1200"/>
              <a:t>Hər komanda üzvü </a:t>
            </a:r>
            <a:r>
              <a:rPr lang="en-US" sz="1200" b="1"/>
              <a:t>bu 3 suala cavab verir</a:t>
            </a:r>
            <a:r>
              <a:rPr lang="en-US" sz="1200"/>
              <a:t>:</a:t>
            </a:r>
          </a:p>
          <a:p>
            <a:pPr marL="1143000" lvl="2" indent="-228600">
              <a:buFont typeface="Arial" panose="020B0604020202020204" pitchFamily="34" charset="0"/>
              <a:buChar char="•"/>
            </a:pPr>
            <a:r>
              <a:rPr lang="en-US" sz="1200" b="1"/>
              <a:t>Dünən nə etdim?</a:t>
            </a:r>
            <a:endParaRPr lang="en-US" sz="1200"/>
          </a:p>
          <a:p>
            <a:pPr marL="1143000" lvl="2" indent="-228600">
              <a:buFont typeface="Arial" panose="020B0604020202020204" pitchFamily="34" charset="0"/>
              <a:buChar char="•"/>
            </a:pPr>
            <a:r>
              <a:rPr lang="en-US" sz="1200" b="1"/>
              <a:t>Bu gün nə edəcəm?</a:t>
            </a:r>
            <a:endParaRPr lang="en-US" sz="1200"/>
          </a:p>
          <a:p>
            <a:pPr marL="1143000" lvl="2" indent="-228600">
              <a:buFont typeface="Arial" panose="020B0604020202020204" pitchFamily="34" charset="0"/>
              <a:buChar char="•"/>
            </a:pPr>
            <a:r>
              <a:rPr lang="en-US" sz="1200" b="1"/>
              <a:t>Hansı çətinliklər var?</a:t>
            </a:r>
            <a:endParaRPr lang="en-US" sz="1200"/>
          </a:p>
          <a:p>
            <a:pPr lvl="1"/>
            <a:endParaRPr lang="en-US" sz="1200"/>
          </a:p>
          <a:p>
            <a:endParaRPr lang="az-Latn-AZ" sz="1200"/>
          </a:p>
          <a:p>
            <a:r>
              <a:rPr lang="en-US" sz="1200" b="1"/>
              <a:t>3. </a:t>
            </a:r>
            <a:r>
              <a:rPr lang="en-US" sz="1200" b="1">
                <a:solidFill>
                  <a:srgbClr val="FF0000"/>
                </a:solidFill>
              </a:rPr>
              <a:t>Personalar (Personas)</a:t>
            </a:r>
          </a:p>
          <a:p>
            <a:pPr>
              <a:buFont typeface="Arial" panose="020B0604020202020204" pitchFamily="34" charset="0"/>
              <a:buChar char="•"/>
            </a:pPr>
            <a:r>
              <a:rPr lang="en-US" sz="1200" b="1"/>
              <a:t>Bu nədir?</a:t>
            </a:r>
            <a:endParaRPr lang="en-US" sz="1200"/>
          </a:p>
          <a:p>
            <a:pPr marL="742950" lvl="1" indent="-285750">
              <a:buFont typeface="Arial" panose="020B0604020202020204" pitchFamily="34" charset="0"/>
              <a:buChar char="•"/>
            </a:pPr>
            <a:r>
              <a:rPr lang="en-US" sz="1200" b="1"/>
              <a:t>Şərti istifadəçi profilləri yaradılır</a:t>
            </a:r>
            <a:r>
              <a:rPr lang="en-US" sz="1200"/>
              <a:t> – yəni gələcək məhsuldan istifadə edəcək fərqli insanlar təsvir edilir.</a:t>
            </a:r>
          </a:p>
          <a:p>
            <a:pPr>
              <a:buFont typeface="Arial" panose="020B0604020202020204" pitchFamily="34" charset="0"/>
              <a:buChar char="•"/>
            </a:pPr>
            <a:r>
              <a:rPr lang="en-US" sz="1200" b="1"/>
              <a:t>Nə üçün lazımdır?</a:t>
            </a:r>
            <a:endParaRPr lang="en-US" sz="1200"/>
          </a:p>
          <a:p>
            <a:pPr marL="742950" lvl="1" indent="-285750">
              <a:buFont typeface="Arial" panose="020B0604020202020204" pitchFamily="34" charset="0"/>
              <a:buChar char="•"/>
            </a:pPr>
            <a:r>
              <a:rPr lang="en-US" sz="1200"/>
              <a:t>Əgər məhsulda istifadəçi təcrübəsi (UX) önəmlidirsə, bu metod kömək edir.</a:t>
            </a:r>
          </a:p>
          <a:p>
            <a:pPr>
              <a:buFont typeface="Arial" panose="020B0604020202020204" pitchFamily="34" charset="0"/>
              <a:buChar char="•"/>
            </a:pPr>
            <a:r>
              <a:rPr lang="en-US" sz="1200" b="1"/>
              <a:t>Məsələn:</a:t>
            </a:r>
            <a:endParaRPr lang="en-US" sz="1200"/>
          </a:p>
          <a:p>
            <a:pPr marL="742950" lvl="1" indent="-285750">
              <a:buFont typeface="Arial" panose="020B0604020202020204" pitchFamily="34" charset="0"/>
              <a:buChar char="•"/>
            </a:pPr>
            <a:r>
              <a:rPr lang="en-US" sz="1200" b="1"/>
              <a:t>Kamran (25 yaş, tələbə)</a:t>
            </a:r>
            <a:r>
              <a:rPr lang="en-US" sz="1200"/>
              <a:t> – mobil tətbiq vasitəsilə sifariş vermək istəyir.</a:t>
            </a:r>
          </a:p>
          <a:p>
            <a:pPr marL="742950" lvl="1" indent="-285750">
              <a:buFont typeface="Arial" panose="020B0604020202020204" pitchFamily="34" charset="0"/>
              <a:buChar char="•"/>
            </a:pPr>
            <a:r>
              <a:rPr lang="en-US" sz="1200" b="1"/>
              <a:t>Aynur (40 yaş, biznesmen)</a:t>
            </a:r>
            <a:r>
              <a:rPr lang="en-US" sz="1200"/>
              <a:t> – detallar haqqında daha çox məlumat istəyir.</a:t>
            </a:r>
          </a:p>
          <a:p>
            <a:pPr marL="742950" lvl="1" indent="-285750">
              <a:buFont typeface="Arial" panose="020B0604020202020204" pitchFamily="34" charset="0"/>
              <a:buChar char="•"/>
            </a:pPr>
            <a:r>
              <a:rPr lang="en-US" sz="1200" b="1"/>
              <a:t>Fuad (30 yaş, proqramçı)</a:t>
            </a:r>
            <a:r>
              <a:rPr lang="en-US" sz="1200"/>
              <a:t> – sürətli interfeys axtarır.</a:t>
            </a:r>
          </a:p>
          <a:p>
            <a:pPr marL="742950" lvl="1" indent="-285750">
              <a:buFont typeface="Arial" panose="020B0604020202020204" pitchFamily="34" charset="0"/>
              <a:buChar char="•"/>
            </a:pPr>
            <a:r>
              <a:rPr lang="en-US" sz="1200" b="1"/>
              <a:t>Bu personajlar əsasında interfeysi uyğunlaşdırmaq olar.</a:t>
            </a:r>
            <a:endParaRPr lang="en-US" sz="1200"/>
          </a:p>
        </p:txBody>
      </p:sp>
    </p:spTree>
    <p:extLst>
      <p:ext uri="{BB962C8B-B14F-4D97-AF65-F5344CB8AC3E}">
        <p14:creationId xmlns:p14="http://schemas.microsoft.com/office/powerpoint/2010/main" val="293232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663F-50F6-9211-411D-83B33ACE3C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53CB10-B41F-56C1-F348-5BCB248CCE11}"/>
              </a:ext>
            </a:extLst>
          </p:cNvPr>
          <p:cNvSpPr txBox="1"/>
          <p:nvPr/>
        </p:nvSpPr>
        <p:spPr>
          <a:xfrm>
            <a:off x="103761" y="335845"/>
            <a:ext cx="11984477" cy="6186309"/>
          </a:xfrm>
          <a:prstGeom prst="rect">
            <a:avLst/>
          </a:prstGeom>
          <a:noFill/>
        </p:spPr>
        <p:txBody>
          <a:bodyPr wrap="square">
            <a:spAutoFit/>
          </a:bodyPr>
          <a:lstStyle/>
          <a:p>
            <a:r>
              <a:rPr lang="en-US" sz="1200" b="1"/>
              <a:t>4. </a:t>
            </a:r>
            <a:r>
              <a:rPr lang="en-US" sz="1200" b="1">
                <a:solidFill>
                  <a:srgbClr val="FF0000"/>
                </a:solidFill>
              </a:rPr>
              <a:t>Komanda (Team)</a:t>
            </a:r>
          </a:p>
          <a:p>
            <a:pPr>
              <a:buFont typeface="Arial" panose="020B0604020202020204" pitchFamily="34" charset="0"/>
              <a:buChar char="•"/>
            </a:pPr>
            <a:r>
              <a:rPr lang="en-US" sz="1200" b="1"/>
              <a:t>Bu nədir?</a:t>
            </a:r>
            <a:endParaRPr lang="en-US" sz="1200"/>
          </a:p>
          <a:p>
            <a:pPr marL="742950" lvl="1" indent="-285750">
              <a:buFont typeface="Arial" panose="020B0604020202020204" pitchFamily="34" charset="0"/>
              <a:buChar char="•"/>
            </a:pPr>
            <a:r>
              <a:rPr lang="en-US" sz="1200" b="1"/>
              <a:t>Kiçik və daimi bir qrup insan</a:t>
            </a:r>
            <a:r>
              <a:rPr lang="en-US" sz="1200"/>
              <a:t> müəyyən bir layihə üzərində işləyir.</a:t>
            </a:r>
          </a:p>
          <a:p>
            <a:pPr>
              <a:buFont typeface="Arial" panose="020B0604020202020204" pitchFamily="34" charset="0"/>
              <a:buChar char="•"/>
            </a:pPr>
            <a:r>
              <a:rPr lang="en-US" sz="1200" b="1"/>
              <a:t>Necə olur?</a:t>
            </a:r>
            <a:endParaRPr lang="en-US" sz="1200"/>
          </a:p>
          <a:p>
            <a:pPr marL="742950" lvl="1" indent="-285750">
              <a:buFont typeface="Arial" panose="020B0604020202020204" pitchFamily="34" charset="0"/>
              <a:buChar char="•"/>
            </a:pPr>
            <a:r>
              <a:rPr lang="en-US" sz="1200"/>
              <a:t>Komandanın </a:t>
            </a:r>
            <a:r>
              <a:rPr lang="en-US" sz="1200" b="1"/>
              <a:t>əksər üzvləri tam iş vaxtı ilə layihəyə fokuslanır</a:t>
            </a:r>
            <a:r>
              <a:rPr lang="en-US" sz="1200"/>
              <a:t>.</a:t>
            </a:r>
          </a:p>
          <a:p>
            <a:pPr marL="742950" lvl="1" indent="-285750">
              <a:buFont typeface="Arial" panose="020B0604020202020204" pitchFamily="34" charset="0"/>
              <a:buChar char="•"/>
            </a:pPr>
            <a:r>
              <a:rPr lang="en-US" sz="1200"/>
              <a:t>Bəziləri isə </a:t>
            </a:r>
            <a:r>
              <a:rPr lang="en-US" sz="1200" b="1"/>
              <a:t>hissə-hissə işləyə bilər</a:t>
            </a:r>
            <a:r>
              <a:rPr lang="en-US" sz="1200"/>
              <a:t> (məsələn, dizayner və ya təhlükəsizlik mütəxəssisi).</a:t>
            </a:r>
            <a:endParaRPr lang="az-Latn-AZ" sz="1200"/>
          </a:p>
          <a:p>
            <a:pPr marL="742950" lvl="1" indent="-285750">
              <a:buFont typeface="Arial" panose="020B0604020202020204" pitchFamily="34" charset="0"/>
              <a:buChar char="•"/>
            </a:pPr>
            <a:endParaRPr lang="az-Latn-AZ" sz="1200"/>
          </a:p>
          <a:p>
            <a:pPr marL="742950" lvl="1" indent="-285750">
              <a:buFont typeface="Arial" panose="020B0604020202020204" pitchFamily="34" charset="0"/>
              <a:buChar char="•"/>
            </a:pPr>
            <a:endParaRPr lang="az-Latn-AZ" sz="1200"/>
          </a:p>
          <a:p>
            <a:pPr marL="742950" lvl="1" indent="-285750">
              <a:buFont typeface="Arial" panose="020B0604020202020204" pitchFamily="34" charset="0"/>
              <a:buChar char="•"/>
            </a:pPr>
            <a:endParaRPr lang="az-Latn-AZ" sz="1200"/>
          </a:p>
          <a:p>
            <a:pPr marL="742950" lvl="1" indent="-285750">
              <a:buFont typeface="Arial" panose="020B0604020202020204" pitchFamily="34" charset="0"/>
              <a:buChar char="•"/>
            </a:pPr>
            <a:endParaRPr lang="az-Latn-AZ" sz="1200"/>
          </a:p>
          <a:p>
            <a:r>
              <a:rPr lang="en-US" sz="1200" b="1"/>
              <a:t>5. </a:t>
            </a:r>
            <a:r>
              <a:rPr lang="en-US" sz="1200" b="1">
                <a:solidFill>
                  <a:srgbClr val="FF0000"/>
                </a:solidFill>
              </a:rPr>
              <a:t>İnkremental inkişaf (Incremental Development)</a:t>
            </a:r>
          </a:p>
          <a:p>
            <a:pPr>
              <a:buFont typeface="Arial" panose="020B0604020202020204" pitchFamily="34" charset="0"/>
              <a:buChar char="•"/>
            </a:pPr>
            <a:r>
              <a:rPr lang="en-US" sz="1200" b="1"/>
              <a:t>Bu nədir?</a:t>
            </a:r>
            <a:endParaRPr lang="en-US" sz="1200"/>
          </a:p>
          <a:p>
            <a:pPr marL="742950" lvl="1" indent="-285750">
              <a:buFont typeface="Arial" panose="020B0604020202020204" pitchFamily="34" charset="0"/>
              <a:buChar char="•"/>
            </a:pPr>
            <a:r>
              <a:rPr lang="en-US" sz="1200" b="1"/>
              <a:t>Məhsul addım-addım inkişaf etdirilir</a:t>
            </a:r>
            <a:r>
              <a:rPr lang="en-US" sz="1200"/>
              <a:t>.</a:t>
            </a:r>
          </a:p>
          <a:p>
            <a:pPr marL="742950" lvl="1" indent="-285750">
              <a:buFont typeface="Arial" panose="020B0604020202020204" pitchFamily="34" charset="0"/>
              <a:buChar char="•"/>
            </a:pPr>
            <a:r>
              <a:rPr lang="en-US" sz="1200"/>
              <a:t>Hər yeni versiya əvvəlkindən daha çox funksiya təqdim edir.</a:t>
            </a:r>
          </a:p>
          <a:p>
            <a:pPr>
              <a:buFont typeface="Arial" panose="020B0604020202020204" pitchFamily="34" charset="0"/>
              <a:buChar char="•"/>
            </a:pPr>
            <a:r>
              <a:rPr lang="en-US" sz="1200" b="1"/>
              <a:t>Məsələn:</a:t>
            </a:r>
            <a:endParaRPr lang="en-US" sz="1200"/>
          </a:p>
          <a:p>
            <a:pPr marL="742950" lvl="1" indent="-285750">
              <a:buFont typeface="Arial" panose="020B0604020202020204" pitchFamily="34" charset="0"/>
              <a:buChar char="•"/>
            </a:pPr>
            <a:r>
              <a:rPr lang="en-US" sz="1200"/>
              <a:t>1-ci versiya – yalnız qeydiyyat funksiyası var.</a:t>
            </a:r>
          </a:p>
          <a:p>
            <a:pPr marL="742950" lvl="1" indent="-285750">
              <a:buFont typeface="Arial" panose="020B0604020202020204" pitchFamily="34" charset="0"/>
              <a:buChar char="•"/>
            </a:pPr>
            <a:r>
              <a:rPr lang="en-US" sz="1200"/>
              <a:t>2-ci versiya – əlavə olaraq axtarış funksiyası var.</a:t>
            </a:r>
          </a:p>
          <a:p>
            <a:pPr marL="742950" lvl="1" indent="-285750">
              <a:buFont typeface="Arial" panose="020B0604020202020204" pitchFamily="34" charset="0"/>
              <a:buChar char="•"/>
            </a:pPr>
            <a:r>
              <a:rPr lang="en-US" sz="1200"/>
              <a:t>3-cü versiya – ödənişlər əlavə olunub və s.</a:t>
            </a:r>
          </a:p>
          <a:p>
            <a:pPr marL="742950" lvl="1" indent="-285750">
              <a:buFont typeface="Arial" panose="020B0604020202020204" pitchFamily="34" charset="0"/>
              <a:buChar char="•"/>
            </a:pPr>
            <a:endParaRPr lang="az-Latn-AZ" sz="1200"/>
          </a:p>
          <a:p>
            <a:pPr marL="742950" lvl="1" indent="-285750">
              <a:buFont typeface="Arial" panose="020B0604020202020204" pitchFamily="34" charset="0"/>
              <a:buChar char="•"/>
            </a:pPr>
            <a:endParaRPr lang="az-Latn-AZ" sz="1200"/>
          </a:p>
          <a:p>
            <a:pPr marL="742950" lvl="1" indent="-285750">
              <a:buFont typeface="Arial" panose="020B0604020202020204" pitchFamily="34" charset="0"/>
              <a:buChar char="•"/>
            </a:pPr>
            <a:endParaRPr lang="az-Latn-AZ" sz="1200"/>
          </a:p>
          <a:p>
            <a:pPr marL="742950" lvl="1" indent="-285750">
              <a:buFont typeface="Arial" panose="020B0604020202020204" pitchFamily="34" charset="0"/>
              <a:buChar char="•"/>
            </a:pPr>
            <a:endParaRPr lang="az-Latn-AZ" sz="1200"/>
          </a:p>
          <a:p>
            <a:r>
              <a:rPr lang="en-US" sz="1200" b="1"/>
              <a:t>6. </a:t>
            </a:r>
            <a:r>
              <a:rPr lang="en-US" sz="1200" b="1">
                <a:solidFill>
                  <a:srgbClr val="FF0000"/>
                </a:solidFill>
              </a:rPr>
              <a:t>İterativ inkişaf (Iterative Development)</a:t>
            </a:r>
          </a:p>
          <a:p>
            <a:pPr>
              <a:buFont typeface="Arial" panose="020B0604020202020204" pitchFamily="34" charset="0"/>
              <a:buChar char="•"/>
            </a:pPr>
            <a:r>
              <a:rPr lang="en-US" sz="1200" b="1"/>
              <a:t>Bu nədir?</a:t>
            </a:r>
            <a:endParaRPr lang="en-US" sz="1200"/>
          </a:p>
          <a:p>
            <a:pPr marL="742950" lvl="1" indent="-285750">
              <a:buFont typeface="Arial" panose="020B0604020202020204" pitchFamily="34" charset="0"/>
              <a:buChar char="•"/>
            </a:pPr>
            <a:r>
              <a:rPr lang="en-US" sz="1200"/>
              <a:t>Agile layihələri </a:t>
            </a:r>
            <a:r>
              <a:rPr lang="en-US" sz="1200" b="1"/>
              <a:t>davamlı şəkildə təkrarlanır və yaxşılaşdırılır</a:t>
            </a:r>
            <a:r>
              <a:rPr lang="en-US" sz="1200"/>
              <a:t>.</a:t>
            </a:r>
          </a:p>
          <a:p>
            <a:pPr>
              <a:buFont typeface="Arial" panose="020B0604020202020204" pitchFamily="34" charset="0"/>
              <a:buChar char="•"/>
            </a:pPr>
            <a:r>
              <a:rPr lang="en-US" sz="1200" b="1"/>
              <a:t>Fərqi nədir?</a:t>
            </a:r>
            <a:endParaRPr lang="en-US" sz="1200"/>
          </a:p>
          <a:p>
            <a:pPr marL="742950" lvl="1" indent="-285750">
              <a:buFont typeface="Arial" panose="020B0604020202020204" pitchFamily="34" charset="0"/>
              <a:buChar char="•"/>
            </a:pPr>
            <a:r>
              <a:rPr lang="en-US" sz="1200" b="1"/>
              <a:t>İnkremental inkişaf</a:t>
            </a:r>
            <a:r>
              <a:rPr lang="en-US" sz="1200"/>
              <a:t> – </a:t>
            </a:r>
            <a:r>
              <a:rPr lang="en-US" sz="1200" b="1"/>
              <a:t>yeni funksiyalar əlavə olunur</a:t>
            </a:r>
            <a:r>
              <a:rPr lang="en-US" sz="1200"/>
              <a:t>.</a:t>
            </a:r>
          </a:p>
          <a:p>
            <a:pPr marL="742950" lvl="1" indent="-285750">
              <a:buFont typeface="Arial" panose="020B0604020202020204" pitchFamily="34" charset="0"/>
              <a:buChar char="•"/>
            </a:pPr>
            <a:r>
              <a:rPr lang="en-US" sz="1200" b="1"/>
              <a:t>İterativ inkişaf</a:t>
            </a:r>
            <a:r>
              <a:rPr lang="en-US" sz="1200"/>
              <a:t> – </a:t>
            </a:r>
            <a:r>
              <a:rPr lang="en-US" sz="1200" b="1"/>
              <a:t>əvvəlki funksiyalar təkmilləşdirilir və dəyişdirilir</a:t>
            </a:r>
            <a:r>
              <a:rPr lang="en-US" sz="1200"/>
              <a:t>.</a:t>
            </a:r>
          </a:p>
          <a:p>
            <a:pPr>
              <a:buFont typeface="Arial" panose="020B0604020202020204" pitchFamily="34" charset="0"/>
              <a:buChar char="•"/>
            </a:pPr>
            <a:r>
              <a:rPr lang="en-US" sz="1200" b="1"/>
              <a:t>Məsələn:</a:t>
            </a:r>
            <a:endParaRPr lang="en-US" sz="1200"/>
          </a:p>
          <a:p>
            <a:pPr marL="742950" lvl="1" indent="-285750">
              <a:buFont typeface="Arial" panose="020B0604020202020204" pitchFamily="34" charset="0"/>
              <a:buChar char="•"/>
            </a:pPr>
            <a:r>
              <a:rPr lang="en-US" sz="1200"/>
              <a:t>1-ci versiyada axtarış funksiyası sadədir.</a:t>
            </a:r>
          </a:p>
          <a:p>
            <a:pPr marL="742950" lvl="1" indent="-285750">
              <a:buFont typeface="Arial" panose="020B0604020202020204" pitchFamily="34" charset="0"/>
              <a:buChar char="•"/>
            </a:pPr>
            <a:r>
              <a:rPr lang="en-US" sz="1200"/>
              <a:t>2-ci versiyada axtarış </a:t>
            </a:r>
            <a:r>
              <a:rPr lang="en-US" sz="1200" b="1"/>
              <a:t>filtrlərlə təkmilləşdirilir</a:t>
            </a:r>
            <a:r>
              <a:rPr lang="en-US" sz="1200"/>
              <a:t>.</a:t>
            </a:r>
          </a:p>
          <a:p>
            <a:pPr marL="742950" lvl="1" indent="-285750">
              <a:buFont typeface="Arial" panose="020B0604020202020204" pitchFamily="34" charset="0"/>
              <a:buChar char="•"/>
            </a:pPr>
            <a:r>
              <a:rPr lang="en-US" sz="1200"/>
              <a:t>3-cü versiyada axtarış </a:t>
            </a:r>
            <a:r>
              <a:rPr lang="en-US" sz="1200" b="1"/>
              <a:t>sürətləndirilir və optimallaşdırılır</a:t>
            </a:r>
            <a:r>
              <a:rPr lang="en-US" sz="1200"/>
              <a:t>.</a:t>
            </a:r>
          </a:p>
          <a:p>
            <a:pPr marL="742950" lvl="1" indent="-285750">
              <a:buFont typeface="Arial" panose="020B0604020202020204" pitchFamily="34" charset="0"/>
              <a:buChar char="•"/>
            </a:pPr>
            <a:endParaRPr lang="en-US" sz="1200"/>
          </a:p>
        </p:txBody>
      </p:sp>
    </p:spTree>
    <p:extLst>
      <p:ext uri="{BB962C8B-B14F-4D97-AF65-F5344CB8AC3E}">
        <p14:creationId xmlns:p14="http://schemas.microsoft.com/office/powerpoint/2010/main" val="218649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AF3B0-F801-C24D-7C27-CAE2100024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9DAEFA3-5760-B606-B768-95C81A6F4AEB}"/>
              </a:ext>
            </a:extLst>
          </p:cNvPr>
          <p:cNvSpPr txBox="1"/>
          <p:nvPr/>
        </p:nvSpPr>
        <p:spPr>
          <a:xfrm>
            <a:off x="107004" y="158874"/>
            <a:ext cx="11984477" cy="4770537"/>
          </a:xfrm>
          <a:prstGeom prst="rect">
            <a:avLst/>
          </a:prstGeom>
          <a:noFill/>
        </p:spPr>
        <p:txBody>
          <a:bodyPr wrap="square">
            <a:spAutoFit/>
          </a:bodyPr>
          <a:lstStyle/>
          <a:p>
            <a:r>
              <a:rPr lang="en-US" sz="1600" b="1"/>
              <a:t>7. </a:t>
            </a:r>
            <a:r>
              <a:rPr lang="en-US" sz="1600" b="1">
                <a:solidFill>
                  <a:srgbClr val="FF0000"/>
                </a:solidFill>
              </a:rPr>
              <a:t>Retrospektiv görüşlər (Milestone Retrospective)</a:t>
            </a:r>
          </a:p>
          <a:p>
            <a:pPr>
              <a:buFont typeface="Arial" panose="020B0604020202020204" pitchFamily="34" charset="0"/>
              <a:buChar char="•"/>
            </a:pPr>
            <a:r>
              <a:rPr lang="en-US" sz="1600" b="1"/>
              <a:t>Bu nədir?</a:t>
            </a:r>
            <a:endParaRPr lang="en-US" sz="1600"/>
          </a:p>
          <a:p>
            <a:pPr marL="742950" lvl="1" indent="-285750">
              <a:buFont typeface="Arial" panose="020B0604020202020204" pitchFamily="34" charset="0"/>
              <a:buChar char="•"/>
            </a:pPr>
            <a:r>
              <a:rPr lang="en-US" sz="1600"/>
              <a:t>Komanda müəyyən vaxtdan bir </a:t>
            </a:r>
            <a:r>
              <a:rPr lang="en-US" sz="1600" b="1"/>
              <a:t>geri baxış edir və nəticələri analiz edir</a:t>
            </a:r>
            <a:r>
              <a:rPr lang="en-US" sz="1600"/>
              <a:t>.</a:t>
            </a:r>
          </a:p>
          <a:p>
            <a:pPr>
              <a:buFont typeface="Arial" panose="020B0604020202020204" pitchFamily="34" charset="0"/>
              <a:buChar char="•"/>
            </a:pPr>
            <a:r>
              <a:rPr lang="en-US" sz="1600" b="1"/>
              <a:t>Nə üçün lazımdır?</a:t>
            </a:r>
            <a:endParaRPr lang="en-US" sz="1600"/>
          </a:p>
          <a:p>
            <a:pPr marL="742950" lvl="1" indent="-285750">
              <a:buFont typeface="Arial" panose="020B0604020202020204" pitchFamily="34" charset="0"/>
              <a:buChar char="•"/>
            </a:pPr>
            <a:r>
              <a:rPr lang="en-US" sz="1600" b="1"/>
              <a:t>Səhvləri görmək və yaxşılaşdırmaq üçün</a:t>
            </a:r>
            <a:r>
              <a:rPr lang="en-US" sz="1600"/>
              <a:t>.</a:t>
            </a:r>
          </a:p>
          <a:p>
            <a:pPr marL="742950" lvl="1" indent="-285750">
              <a:buFont typeface="Arial" panose="020B0604020202020204" pitchFamily="34" charset="0"/>
              <a:buChar char="•"/>
            </a:pPr>
            <a:r>
              <a:rPr lang="en-US" sz="1600" b="1"/>
              <a:t>Layihənin hansı hissəsi uğurlu olub, hansında problemlər var?</a:t>
            </a:r>
            <a:endParaRPr lang="en-US" sz="1600"/>
          </a:p>
          <a:p>
            <a:pPr>
              <a:buFont typeface="Arial" panose="020B0604020202020204" pitchFamily="34" charset="0"/>
              <a:buChar char="•"/>
            </a:pPr>
            <a:r>
              <a:rPr lang="en-US" sz="1600" b="1"/>
              <a:t>Necə olur?</a:t>
            </a:r>
            <a:endParaRPr lang="en-US" sz="1600"/>
          </a:p>
          <a:p>
            <a:pPr marL="742950" lvl="1" indent="-285750">
              <a:buFont typeface="Arial" panose="020B0604020202020204" pitchFamily="34" charset="0"/>
              <a:buChar char="•"/>
            </a:pPr>
            <a:r>
              <a:rPr lang="en-US" sz="1600"/>
              <a:t>Komanda </a:t>
            </a:r>
            <a:r>
              <a:rPr lang="en-US" sz="1600" b="1"/>
              <a:t>1-3 gün ərzində</a:t>
            </a:r>
            <a:r>
              <a:rPr lang="en-US" sz="1600"/>
              <a:t> əsas hadisələri analiz edir.</a:t>
            </a:r>
          </a:p>
          <a:p>
            <a:pPr marL="742950" lvl="1" indent="-285750">
              <a:buFont typeface="Arial" panose="020B0604020202020204" pitchFamily="34" charset="0"/>
              <a:buChar char="•"/>
            </a:pPr>
            <a:r>
              <a:rPr lang="en-US" sz="1600" b="1"/>
              <a:t>Həm texniki işlər, həm də komanda işbirliyi qiymətləndirilir.</a:t>
            </a:r>
            <a:endParaRPr lang="az-Latn-AZ" sz="1600" b="1"/>
          </a:p>
          <a:p>
            <a:pPr marL="742950" lvl="1" indent="-285750">
              <a:buFont typeface="Arial" panose="020B0604020202020204" pitchFamily="34" charset="0"/>
              <a:buChar char="•"/>
            </a:pPr>
            <a:endParaRPr lang="az-Latn-AZ" sz="1600" b="1"/>
          </a:p>
          <a:p>
            <a:pPr marL="742950" lvl="1" indent="-285750">
              <a:buFont typeface="Arial" panose="020B0604020202020204" pitchFamily="34" charset="0"/>
              <a:buChar char="•"/>
            </a:pPr>
            <a:endParaRPr lang="az-Latn-AZ" sz="1600" b="1"/>
          </a:p>
          <a:p>
            <a:pPr marL="742950" lvl="1" indent="-285750">
              <a:buFont typeface="Arial" panose="020B0604020202020204" pitchFamily="34" charset="0"/>
              <a:buChar char="•"/>
            </a:pPr>
            <a:endParaRPr lang="az-Latn-AZ" sz="1600" b="1"/>
          </a:p>
          <a:p>
            <a:r>
              <a:rPr lang="en-US" sz="1600" b="1"/>
              <a:t>Nəticə:</a:t>
            </a:r>
          </a:p>
          <a:p>
            <a:pPr>
              <a:buFont typeface="Arial" panose="020B0604020202020204" pitchFamily="34" charset="0"/>
              <a:buChar char="•"/>
            </a:pPr>
            <a:r>
              <a:rPr lang="en-US" sz="1600"/>
              <a:t>Agile </a:t>
            </a:r>
            <a:r>
              <a:rPr lang="en-US" sz="1600" b="1"/>
              <a:t>təkcə metod deyil, bir yanaşmadır</a:t>
            </a:r>
            <a:r>
              <a:rPr lang="en-US" sz="1600"/>
              <a:t>.</a:t>
            </a:r>
          </a:p>
          <a:p>
            <a:pPr>
              <a:buFont typeface="Arial" panose="020B0604020202020204" pitchFamily="34" charset="0"/>
              <a:buChar char="•"/>
            </a:pPr>
            <a:r>
              <a:rPr lang="en-US" sz="1600"/>
              <a:t>Komanda </a:t>
            </a:r>
            <a:r>
              <a:rPr lang="en-US" sz="1600" b="1"/>
              <a:t>istifadəçi hekayələri ilə işi bölür</a:t>
            </a:r>
            <a:r>
              <a:rPr lang="en-US" sz="1600"/>
              <a:t>.</a:t>
            </a:r>
          </a:p>
          <a:p>
            <a:pPr>
              <a:buFont typeface="Arial" panose="020B0604020202020204" pitchFamily="34" charset="0"/>
              <a:buChar char="•"/>
            </a:pPr>
            <a:r>
              <a:rPr lang="en-US" sz="1600" b="1"/>
              <a:t>Gündəlik görüşlərdə hər kəs işini paylaşır</a:t>
            </a:r>
            <a:r>
              <a:rPr lang="en-US" sz="1600"/>
              <a:t>.</a:t>
            </a:r>
          </a:p>
          <a:p>
            <a:pPr>
              <a:buFont typeface="Arial" panose="020B0604020202020204" pitchFamily="34" charset="0"/>
              <a:buChar char="•"/>
            </a:pPr>
            <a:r>
              <a:rPr lang="en-US" sz="1600" b="1"/>
              <a:t>İterativ və inkremental inkişaf birlikdə işləyir</a:t>
            </a:r>
            <a:r>
              <a:rPr lang="en-US" sz="1600"/>
              <a:t> – yeni funksiyalar gəlir və əvvəlkilər yaxşılaşdırılır.</a:t>
            </a:r>
          </a:p>
          <a:p>
            <a:pPr>
              <a:buFont typeface="Arial" panose="020B0604020202020204" pitchFamily="34" charset="0"/>
              <a:buChar char="•"/>
            </a:pPr>
            <a:r>
              <a:rPr lang="en-US" sz="1600" b="1"/>
              <a:t>Retrospektiv iclaslarla komanda səhvlərdən dərs alır və prosesi təkmilləşdirir</a:t>
            </a:r>
            <a:r>
              <a:rPr lang="en-US" sz="1600"/>
              <a:t>.</a:t>
            </a:r>
          </a:p>
          <a:p>
            <a:pPr marL="742950" lvl="1" indent="-285750">
              <a:buFont typeface="Arial" panose="020B0604020202020204" pitchFamily="34" charset="0"/>
              <a:buChar char="•"/>
            </a:pPr>
            <a:endParaRPr lang="en-US" sz="1600"/>
          </a:p>
        </p:txBody>
      </p:sp>
    </p:spTree>
    <p:extLst>
      <p:ext uri="{BB962C8B-B14F-4D97-AF65-F5344CB8AC3E}">
        <p14:creationId xmlns:p14="http://schemas.microsoft.com/office/powerpoint/2010/main" val="27418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6D13F-6ACA-881B-4D1C-4F4FC55489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850127-FD4D-5519-72AC-0158E8312141}"/>
              </a:ext>
            </a:extLst>
          </p:cNvPr>
          <p:cNvSpPr txBox="1"/>
          <p:nvPr/>
        </p:nvSpPr>
        <p:spPr>
          <a:xfrm>
            <a:off x="107004" y="158874"/>
            <a:ext cx="11984477" cy="3600986"/>
          </a:xfrm>
          <a:prstGeom prst="rect">
            <a:avLst/>
          </a:prstGeom>
          <a:noFill/>
        </p:spPr>
        <p:txBody>
          <a:bodyPr wrap="square">
            <a:spAutoFit/>
          </a:bodyPr>
          <a:lstStyle/>
          <a:p>
            <a:pPr marL="228600" indent="-228600">
              <a:buAutoNum type="arabicPeriod"/>
            </a:pPr>
            <a:r>
              <a:rPr lang="en-US" sz="1200" b="1">
                <a:solidFill>
                  <a:srgbClr val="FF0000"/>
                </a:solidFill>
              </a:rPr>
              <a:t>Agile Manifestinin Əsas Prinsipləri</a:t>
            </a:r>
            <a:endParaRPr lang="az-Latn-AZ" sz="1200" b="1">
              <a:solidFill>
                <a:srgbClr val="FF0000"/>
              </a:solidFill>
            </a:endParaRPr>
          </a:p>
          <a:p>
            <a:pPr marL="228600" indent="-228600">
              <a:buAutoNum type="arabicPeriod"/>
            </a:pPr>
            <a:endParaRPr lang="en-US" sz="1200" b="1">
              <a:solidFill>
                <a:srgbClr val="FF0000"/>
              </a:solidFill>
            </a:endParaRPr>
          </a:p>
          <a:p>
            <a:r>
              <a:rPr lang="en-US" sz="1200"/>
              <a:t>Agile yanaşmasının dörd əsas qaydası var:</a:t>
            </a:r>
            <a:endParaRPr lang="az-Latn-AZ" sz="1200"/>
          </a:p>
          <a:p>
            <a:endParaRPr lang="en-US" sz="1200"/>
          </a:p>
          <a:p>
            <a:r>
              <a:rPr lang="en-US" sz="1200"/>
              <a:t>✅ </a:t>
            </a:r>
            <a:r>
              <a:rPr lang="en-US" sz="1200" b="1"/>
              <a:t>İnsanlar və ünsiyyət – proseslərdən və alətlərdən önəmlidir.</a:t>
            </a:r>
            <a:endParaRPr lang="en-US" sz="1200"/>
          </a:p>
          <a:p>
            <a:pPr>
              <a:buFont typeface="Arial" panose="020B0604020202020204" pitchFamily="34" charset="0"/>
              <a:buChar char="•"/>
            </a:pPr>
            <a:r>
              <a:rPr lang="en-US" sz="1200"/>
              <a:t>Yəni </a:t>
            </a:r>
            <a:r>
              <a:rPr lang="en-US" sz="1200" b="1"/>
              <a:t>əsas olan komanda və onların necə işləməsidir</a:t>
            </a:r>
            <a:r>
              <a:rPr lang="en-US" sz="1200"/>
              <a:t>.</a:t>
            </a:r>
          </a:p>
          <a:p>
            <a:pPr>
              <a:buFont typeface="Arial" panose="020B0604020202020204" pitchFamily="34" charset="0"/>
              <a:buChar char="•"/>
            </a:pPr>
            <a:r>
              <a:rPr lang="en-US" sz="1200"/>
              <a:t>Alətlər və qaydalar vacibdir, amma onlar insanları əvəz edə bilməz.</a:t>
            </a:r>
            <a:endParaRPr lang="az-Latn-AZ" sz="1200"/>
          </a:p>
          <a:p>
            <a:pPr>
              <a:buFont typeface="Arial" panose="020B0604020202020204" pitchFamily="34" charset="0"/>
              <a:buChar char="•"/>
            </a:pPr>
            <a:endParaRPr lang="en-US" sz="1200"/>
          </a:p>
          <a:p>
            <a:r>
              <a:rPr lang="en-US" sz="1200"/>
              <a:t>✅ </a:t>
            </a:r>
            <a:r>
              <a:rPr lang="en-US" sz="1200" b="1"/>
              <a:t>İşlək proqram – geniş sənədlərdən önəmlidir.</a:t>
            </a:r>
            <a:endParaRPr lang="en-US" sz="1200"/>
          </a:p>
          <a:p>
            <a:pPr>
              <a:buFont typeface="Arial" panose="020B0604020202020204" pitchFamily="34" charset="0"/>
              <a:buChar char="•"/>
            </a:pPr>
            <a:r>
              <a:rPr lang="en-US" sz="1200"/>
              <a:t>Əsas olan </a:t>
            </a:r>
            <a:r>
              <a:rPr lang="en-US" sz="1200" b="1"/>
              <a:t>məhsulun işləməsidir</a:t>
            </a:r>
            <a:r>
              <a:rPr lang="en-US" sz="1200"/>
              <a:t>.</a:t>
            </a:r>
          </a:p>
          <a:p>
            <a:pPr>
              <a:buFont typeface="Arial" panose="020B0604020202020204" pitchFamily="34" charset="0"/>
              <a:buChar char="•"/>
            </a:pPr>
            <a:r>
              <a:rPr lang="en-US" sz="1200"/>
              <a:t>Geniş sənədlər yazmaq əvəzinə, </a:t>
            </a:r>
            <a:r>
              <a:rPr lang="en-US" sz="1200" b="1"/>
              <a:t>işlək bir proqram yaratmaq daha vacibdir</a:t>
            </a:r>
            <a:r>
              <a:rPr lang="en-US" sz="1200"/>
              <a:t>.</a:t>
            </a:r>
            <a:endParaRPr lang="az-Latn-AZ" sz="1200"/>
          </a:p>
          <a:p>
            <a:pPr>
              <a:buFont typeface="Arial" panose="020B0604020202020204" pitchFamily="34" charset="0"/>
              <a:buChar char="•"/>
            </a:pPr>
            <a:endParaRPr lang="en-US" sz="1200"/>
          </a:p>
          <a:p>
            <a:r>
              <a:rPr lang="en-US" sz="1200"/>
              <a:t>✅ </a:t>
            </a:r>
            <a:r>
              <a:rPr lang="en-US" sz="1200" b="1"/>
              <a:t>Müştəri ilə əməkdaşlıq – müqavilə şərtlərindən önəmlidir.</a:t>
            </a:r>
            <a:endParaRPr lang="en-US" sz="1200"/>
          </a:p>
          <a:p>
            <a:pPr>
              <a:buFont typeface="Arial" panose="020B0604020202020204" pitchFamily="34" charset="0"/>
              <a:buChar char="•"/>
            </a:pPr>
            <a:r>
              <a:rPr lang="en-US" sz="1200"/>
              <a:t>Müştəri ilə daim ünsiyyətdə olmaq, </a:t>
            </a:r>
            <a:r>
              <a:rPr lang="en-US" sz="1200" b="1"/>
              <a:t>onun istədiyini anlamaq və uyğunlaşmaq</a:t>
            </a:r>
            <a:r>
              <a:rPr lang="en-US" sz="1200"/>
              <a:t> lazımdır.</a:t>
            </a:r>
          </a:p>
          <a:p>
            <a:pPr>
              <a:buFont typeface="Arial" panose="020B0604020202020204" pitchFamily="34" charset="0"/>
              <a:buChar char="•"/>
            </a:pPr>
            <a:r>
              <a:rPr lang="en-US" sz="1200"/>
              <a:t>Müqaviləni ciddi izləmək vacibdir, amma </a:t>
            </a:r>
            <a:r>
              <a:rPr lang="en-US" sz="1200" b="1"/>
              <a:t>məqsəd yaxşı məhsul hazırlamaqdır</a:t>
            </a:r>
            <a:r>
              <a:rPr lang="en-US" sz="1200"/>
              <a:t>.</a:t>
            </a:r>
            <a:endParaRPr lang="az-Latn-AZ" sz="1200"/>
          </a:p>
          <a:p>
            <a:pPr>
              <a:buFont typeface="Arial" panose="020B0604020202020204" pitchFamily="34" charset="0"/>
              <a:buChar char="•"/>
            </a:pPr>
            <a:endParaRPr lang="en-US" sz="1200"/>
          </a:p>
          <a:p>
            <a:r>
              <a:rPr lang="en-US" sz="1200"/>
              <a:t>✅ </a:t>
            </a:r>
            <a:r>
              <a:rPr lang="en-US" sz="1200" b="1"/>
              <a:t>Dəyişikliklərə uyğunlaşma – ilkin planlardan önəmlidir.</a:t>
            </a:r>
            <a:endParaRPr lang="en-US" sz="1200"/>
          </a:p>
          <a:p>
            <a:pPr>
              <a:buFont typeface="Arial" panose="020B0604020202020204" pitchFamily="34" charset="0"/>
              <a:buChar char="•"/>
            </a:pPr>
            <a:r>
              <a:rPr lang="en-US" sz="1200"/>
              <a:t>Planlaşdırmaq lazımdır, </a:t>
            </a:r>
            <a:r>
              <a:rPr lang="en-US" sz="1200" b="1"/>
              <a:t>amma müştərinin ehtiyacları dəyişirsə, plana kor-koranə bağlı qalmamaq</a:t>
            </a:r>
            <a:r>
              <a:rPr lang="en-US" sz="1200"/>
              <a:t> lazımdır.</a:t>
            </a:r>
          </a:p>
          <a:p>
            <a:pPr>
              <a:buFont typeface="Arial" panose="020B0604020202020204" pitchFamily="34" charset="0"/>
              <a:buChar char="•"/>
            </a:pPr>
            <a:r>
              <a:rPr lang="en-US" sz="1200" b="1"/>
              <a:t>Əsas məqsəd – yaxşı nəticə əldə etməkdir.</a:t>
            </a:r>
            <a:endParaRPr lang="en-US" sz="1200"/>
          </a:p>
        </p:txBody>
      </p:sp>
    </p:spTree>
    <p:extLst>
      <p:ext uri="{BB962C8B-B14F-4D97-AF65-F5344CB8AC3E}">
        <p14:creationId xmlns:p14="http://schemas.microsoft.com/office/powerpoint/2010/main" val="87930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5DF7E-A085-5DEB-DE7D-CBED0499E9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CAB7E7-60BB-826E-710F-23BA0B47DCAA}"/>
              </a:ext>
            </a:extLst>
          </p:cNvPr>
          <p:cNvSpPr txBox="1"/>
          <p:nvPr/>
        </p:nvSpPr>
        <p:spPr>
          <a:xfrm>
            <a:off x="107004" y="158874"/>
            <a:ext cx="11984477" cy="6524863"/>
          </a:xfrm>
          <a:prstGeom prst="rect">
            <a:avLst/>
          </a:prstGeom>
          <a:noFill/>
        </p:spPr>
        <p:txBody>
          <a:bodyPr wrap="square">
            <a:spAutoFit/>
          </a:bodyPr>
          <a:lstStyle/>
          <a:p>
            <a:r>
              <a:rPr lang="en-US" sz="1100" b="1"/>
              <a:t>2. </a:t>
            </a:r>
            <a:r>
              <a:rPr lang="en-US" sz="1100" b="1">
                <a:solidFill>
                  <a:srgbClr val="FF0000"/>
                </a:solidFill>
              </a:rPr>
              <a:t>Agile Manifestinin 12 Əsas Prinsipi</a:t>
            </a:r>
            <a:endParaRPr lang="az-Latn-AZ" sz="1100" b="1">
              <a:solidFill>
                <a:srgbClr val="FF0000"/>
              </a:solidFill>
            </a:endParaRPr>
          </a:p>
          <a:p>
            <a:endParaRPr lang="en-US" sz="1100" b="1"/>
          </a:p>
          <a:p>
            <a:r>
              <a:rPr lang="en-US" sz="1100" b="1"/>
              <a:t>1. Müştəri məmnuniyyəti birinci yerdədir.</a:t>
            </a:r>
          </a:p>
          <a:p>
            <a:pPr>
              <a:buFont typeface="Arial" panose="020B0604020202020204" pitchFamily="34" charset="0"/>
              <a:buChar char="•"/>
            </a:pPr>
            <a:r>
              <a:rPr lang="en-US" sz="1100"/>
              <a:t>Müştərinin istəyinə uyğun olaraq, </a:t>
            </a:r>
            <a:r>
              <a:rPr lang="en-US" sz="1100" b="1"/>
              <a:t>çalışan bir proqramı tez-tez təqdim etmək</a:t>
            </a:r>
            <a:r>
              <a:rPr lang="en-US" sz="1100"/>
              <a:t> lazımdır.</a:t>
            </a:r>
            <a:endParaRPr lang="az-Latn-AZ" sz="1100"/>
          </a:p>
          <a:p>
            <a:pPr>
              <a:buFont typeface="Arial" panose="020B0604020202020204" pitchFamily="34" charset="0"/>
              <a:buChar char="•"/>
            </a:pPr>
            <a:endParaRPr lang="en-US" sz="1100"/>
          </a:p>
          <a:p>
            <a:r>
              <a:rPr lang="en-US" sz="1100" b="1"/>
              <a:t>2. Tələblər dəyişə bilər və bu normaldır.</a:t>
            </a:r>
          </a:p>
          <a:p>
            <a:pPr>
              <a:buFont typeface="Arial" panose="020B0604020202020204" pitchFamily="34" charset="0"/>
              <a:buChar char="•"/>
            </a:pPr>
            <a:r>
              <a:rPr lang="en-US" sz="1100"/>
              <a:t>Agile komandasına </a:t>
            </a:r>
            <a:r>
              <a:rPr lang="en-US" sz="1100" b="1"/>
              <a:t>dəyişikliklər mane olmamalıdır</a:t>
            </a:r>
            <a:r>
              <a:rPr lang="en-US" sz="1100"/>
              <a:t>.</a:t>
            </a:r>
          </a:p>
          <a:p>
            <a:pPr>
              <a:buFont typeface="Arial" panose="020B0604020202020204" pitchFamily="34" charset="0"/>
              <a:buChar char="•"/>
            </a:pPr>
            <a:r>
              <a:rPr lang="en-US" sz="1100" b="1"/>
              <a:t>İnkişafın sonunda belə müştərinin yeni istəkləri qəbul edilir.</a:t>
            </a:r>
            <a:endParaRPr lang="az-Latn-AZ" sz="1100" b="1"/>
          </a:p>
          <a:p>
            <a:pPr>
              <a:buFont typeface="Arial" panose="020B0604020202020204" pitchFamily="34" charset="0"/>
              <a:buChar char="•"/>
            </a:pPr>
            <a:endParaRPr lang="en-US" sz="1100"/>
          </a:p>
          <a:p>
            <a:r>
              <a:rPr lang="en-US" sz="1100" b="1"/>
              <a:t>3. İşləyən proqram tez-tez təqdim olunmalıdır.</a:t>
            </a:r>
          </a:p>
          <a:p>
            <a:pPr>
              <a:buFont typeface="Arial" panose="020B0604020202020204" pitchFamily="34" charset="0"/>
              <a:buChar char="•"/>
            </a:pPr>
            <a:r>
              <a:rPr lang="en-US" sz="1100"/>
              <a:t>2 həftə – 2 ay aralığında yeni versiyalar təqdim edilməlidir.</a:t>
            </a:r>
            <a:endParaRPr lang="az-Latn-AZ" sz="1100"/>
          </a:p>
          <a:p>
            <a:pPr>
              <a:buFont typeface="Arial" panose="020B0604020202020204" pitchFamily="34" charset="0"/>
              <a:buChar char="•"/>
            </a:pPr>
            <a:endParaRPr lang="en-US" sz="1100"/>
          </a:p>
          <a:p>
            <a:r>
              <a:rPr lang="en-US" sz="1100" b="1"/>
              <a:t>4. Biznes nümayəndələri və tərtibatçılar daim ünsiyyətdə olmalıdır.</a:t>
            </a:r>
          </a:p>
          <a:p>
            <a:pPr>
              <a:buFont typeface="Arial" panose="020B0604020202020204" pitchFamily="34" charset="0"/>
              <a:buChar char="•"/>
            </a:pPr>
            <a:r>
              <a:rPr lang="en-US" sz="1100" b="1"/>
              <a:t>Müştəri və komanda hər gün ünsiyyətdə olmalıdır ki, məhsul düzgün formalaşsın.</a:t>
            </a:r>
            <a:endParaRPr lang="az-Latn-AZ" sz="1100" b="1"/>
          </a:p>
          <a:p>
            <a:pPr>
              <a:buFont typeface="Arial" panose="020B0604020202020204" pitchFamily="34" charset="0"/>
              <a:buChar char="•"/>
            </a:pPr>
            <a:endParaRPr lang="en-US" sz="1100"/>
          </a:p>
          <a:p>
            <a:r>
              <a:rPr lang="en-US" sz="1100" b="1"/>
              <a:t>5. Layihə komandası güvənilən və dəstəklənən insanlardan ibarət olmalıdır.</a:t>
            </a:r>
          </a:p>
          <a:p>
            <a:pPr>
              <a:buFont typeface="Arial" panose="020B0604020202020204" pitchFamily="34" charset="0"/>
              <a:buChar char="•"/>
            </a:pPr>
            <a:r>
              <a:rPr lang="en-US" sz="1100"/>
              <a:t>Komanda </a:t>
            </a:r>
            <a:r>
              <a:rPr lang="en-US" sz="1100" b="1"/>
              <a:t>lazımi dəstəyi, resursları və azadlığı əldə etməlidir</a:t>
            </a:r>
            <a:r>
              <a:rPr lang="en-US" sz="1100"/>
              <a:t>.</a:t>
            </a:r>
            <a:endParaRPr lang="az-Latn-AZ" sz="1100"/>
          </a:p>
          <a:p>
            <a:pPr>
              <a:buFont typeface="Arial" panose="020B0604020202020204" pitchFamily="34" charset="0"/>
              <a:buChar char="•"/>
            </a:pPr>
            <a:endParaRPr lang="en-US" sz="1100"/>
          </a:p>
          <a:p>
            <a:r>
              <a:rPr lang="en-US" sz="1100" b="1"/>
              <a:t>6. Ən effektiv ünsiyyət – birbaşa danışmaqdır.</a:t>
            </a:r>
          </a:p>
          <a:p>
            <a:pPr>
              <a:buFont typeface="Arial" panose="020B0604020202020204" pitchFamily="34" charset="0"/>
              <a:buChar char="•"/>
            </a:pPr>
            <a:r>
              <a:rPr lang="en-US" sz="1100" b="1"/>
              <a:t>Şəxsi görüşlər və ya video zənglər</a:t>
            </a:r>
            <a:r>
              <a:rPr lang="en-US" sz="1100"/>
              <a:t> ən yaxşı ünsiyyət üsuludur.</a:t>
            </a:r>
            <a:endParaRPr lang="az-Latn-AZ" sz="1100"/>
          </a:p>
          <a:p>
            <a:pPr>
              <a:buFont typeface="Arial" panose="020B0604020202020204" pitchFamily="34" charset="0"/>
              <a:buChar char="•"/>
            </a:pPr>
            <a:endParaRPr lang="en-US" sz="1100"/>
          </a:p>
          <a:p>
            <a:r>
              <a:rPr lang="en-US" sz="1100" b="1"/>
              <a:t>7. İşlək proqram – uğurun ən yaxşı göstəricisidir.</a:t>
            </a:r>
          </a:p>
          <a:p>
            <a:pPr>
              <a:buFont typeface="Arial" panose="020B0604020202020204" pitchFamily="34" charset="0"/>
              <a:buChar char="•"/>
            </a:pPr>
            <a:r>
              <a:rPr lang="en-US" sz="1100" b="1"/>
              <a:t>Sənədlər, planlar, hesabatlar yox, əsas olan – proqramın işləməsidir!</a:t>
            </a:r>
            <a:endParaRPr lang="az-Latn-AZ" sz="1100" b="1"/>
          </a:p>
          <a:p>
            <a:pPr>
              <a:buFont typeface="Arial" panose="020B0604020202020204" pitchFamily="34" charset="0"/>
              <a:buChar char="•"/>
            </a:pPr>
            <a:endParaRPr lang="en-US" sz="1100"/>
          </a:p>
          <a:p>
            <a:r>
              <a:rPr lang="en-US" sz="1100" b="1"/>
              <a:t>8. Daimi temp qorunmalıdır.</a:t>
            </a:r>
          </a:p>
          <a:p>
            <a:pPr>
              <a:buFont typeface="Arial" panose="020B0604020202020204" pitchFamily="34" charset="0"/>
              <a:buChar char="•"/>
            </a:pPr>
            <a:r>
              <a:rPr lang="en-US" sz="1100"/>
              <a:t>Komanda </a:t>
            </a:r>
            <a:r>
              <a:rPr lang="en-US" sz="1100" b="1"/>
              <a:t>stabil ritmdə işləməli, həddindən artıq yüklənməməlidir</a:t>
            </a:r>
            <a:r>
              <a:rPr lang="en-US" sz="1100"/>
              <a:t>.</a:t>
            </a:r>
            <a:endParaRPr lang="az-Latn-AZ" sz="1100"/>
          </a:p>
          <a:p>
            <a:pPr>
              <a:buFont typeface="Arial" panose="020B0604020202020204" pitchFamily="34" charset="0"/>
              <a:buChar char="•"/>
            </a:pPr>
            <a:endParaRPr lang="en-US" sz="1100"/>
          </a:p>
          <a:p>
            <a:r>
              <a:rPr lang="en-US" sz="1100" b="1"/>
              <a:t>9. Texniki keyfiyyətə və yaxşı dizayna daim diqqət yetirilməlidir.</a:t>
            </a:r>
          </a:p>
          <a:p>
            <a:pPr>
              <a:buFont typeface="Arial" panose="020B0604020202020204" pitchFamily="34" charset="0"/>
              <a:buChar char="•"/>
            </a:pPr>
            <a:r>
              <a:rPr lang="en-US" sz="1100"/>
              <a:t>Kodun keyfiyyəti və arxitekturası yaxşı olmalıdır ki, </a:t>
            </a:r>
            <a:r>
              <a:rPr lang="en-US" sz="1100" b="1"/>
              <a:t>dəyişiklik etmək asan olsun</a:t>
            </a:r>
            <a:r>
              <a:rPr lang="en-US" sz="1100"/>
              <a:t>.</a:t>
            </a:r>
            <a:endParaRPr lang="az-Latn-AZ" sz="1100"/>
          </a:p>
          <a:p>
            <a:pPr>
              <a:buFont typeface="Arial" panose="020B0604020202020204" pitchFamily="34" charset="0"/>
              <a:buChar char="•"/>
            </a:pPr>
            <a:endParaRPr lang="en-US" sz="1100"/>
          </a:p>
          <a:p>
            <a:r>
              <a:rPr lang="en-US" sz="1100" b="1"/>
              <a:t>10. Sadəlik – əsas dəyərdir.</a:t>
            </a:r>
          </a:p>
          <a:p>
            <a:pPr>
              <a:buFont typeface="Arial" panose="020B0604020202020204" pitchFamily="34" charset="0"/>
              <a:buChar char="•"/>
            </a:pPr>
            <a:r>
              <a:rPr lang="en-US" sz="1100"/>
              <a:t>Lazımsız iş görməmək üçün </a:t>
            </a:r>
            <a:r>
              <a:rPr lang="en-US" sz="1100" b="1"/>
              <a:t>nə qədər sadə olsa, bir o qədər yaxşıdır</a:t>
            </a:r>
            <a:r>
              <a:rPr lang="en-US" sz="1100"/>
              <a:t>.</a:t>
            </a:r>
            <a:endParaRPr lang="az-Latn-AZ" sz="1100"/>
          </a:p>
          <a:p>
            <a:pPr>
              <a:buFont typeface="Arial" panose="020B0604020202020204" pitchFamily="34" charset="0"/>
              <a:buChar char="•"/>
            </a:pPr>
            <a:endParaRPr lang="en-US" sz="1100"/>
          </a:p>
          <a:p>
            <a:r>
              <a:rPr lang="en-US" sz="1100" b="1"/>
              <a:t>11. Yaxşı məhsullar öz-özünü idarə edən komandalardan çıxır.</a:t>
            </a:r>
          </a:p>
          <a:p>
            <a:pPr>
              <a:buFont typeface="Arial" panose="020B0604020202020204" pitchFamily="34" charset="0"/>
              <a:buChar char="•"/>
            </a:pPr>
            <a:r>
              <a:rPr lang="en-US" sz="1100" b="1"/>
              <a:t>Komandalar sərbəst və yaradıcı işləməlidirlər</a:t>
            </a:r>
            <a:r>
              <a:rPr lang="en-US" sz="1100"/>
              <a:t> ki, yaxşı nəticə versinlər.</a:t>
            </a:r>
            <a:endParaRPr lang="az-Latn-AZ" sz="1100"/>
          </a:p>
          <a:p>
            <a:pPr>
              <a:buFont typeface="Arial" panose="020B0604020202020204" pitchFamily="34" charset="0"/>
              <a:buChar char="•"/>
            </a:pPr>
            <a:endParaRPr lang="en-US" sz="1100"/>
          </a:p>
          <a:p>
            <a:r>
              <a:rPr lang="en-US" sz="1100" b="1"/>
              <a:t>12. Komanda daim öz işini analiz edib yaxşılaşdırmalıdır.</a:t>
            </a:r>
          </a:p>
          <a:p>
            <a:pPr>
              <a:buFont typeface="Arial" panose="020B0604020202020204" pitchFamily="34" charset="0"/>
              <a:buChar char="•"/>
            </a:pPr>
            <a:r>
              <a:rPr lang="en-US" sz="1100" b="1"/>
              <a:t>Nəyi düz etmək olar? Nəyi dəyişmək lazımdır?</a:t>
            </a:r>
            <a:r>
              <a:rPr lang="en-US" sz="1100"/>
              <a:t> – Komanda mütəmadi olaraq bu sualları verməlidir.</a:t>
            </a:r>
          </a:p>
        </p:txBody>
      </p:sp>
    </p:spTree>
    <p:extLst>
      <p:ext uri="{BB962C8B-B14F-4D97-AF65-F5344CB8AC3E}">
        <p14:creationId xmlns:p14="http://schemas.microsoft.com/office/powerpoint/2010/main" val="17704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046D0-3306-8B1D-77CA-21FD334136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207923A-F3D7-6CB5-B3D2-CC8F5ECFCD17}"/>
              </a:ext>
            </a:extLst>
          </p:cNvPr>
          <p:cNvSpPr txBox="1"/>
          <p:nvPr/>
        </p:nvSpPr>
        <p:spPr>
          <a:xfrm>
            <a:off x="107004" y="158874"/>
            <a:ext cx="11984477" cy="6370975"/>
          </a:xfrm>
          <a:prstGeom prst="rect">
            <a:avLst/>
          </a:prstGeom>
          <a:noFill/>
        </p:spPr>
        <p:txBody>
          <a:bodyPr wrap="square">
            <a:spAutoFit/>
          </a:bodyPr>
          <a:lstStyle/>
          <a:p>
            <a:r>
              <a:rPr lang="en-US" sz="1200" b="1">
                <a:solidFill>
                  <a:srgbClr val="FF0000"/>
                </a:solidFill>
              </a:rPr>
              <a:t>Agile metodologiyaları və onların izahı</a:t>
            </a:r>
            <a:endParaRPr lang="az-Latn-AZ" sz="1200" b="1">
              <a:solidFill>
                <a:srgbClr val="FF0000"/>
              </a:solidFill>
            </a:endParaRPr>
          </a:p>
          <a:p>
            <a:endParaRPr lang="en-US" sz="1200">
              <a:solidFill>
                <a:srgbClr val="FF0000"/>
              </a:solidFill>
            </a:endParaRPr>
          </a:p>
          <a:p>
            <a:r>
              <a:rPr lang="en-US" sz="1200" b="1"/>
              <a:t>1. Agile Modeling</a:t>
            </a:r>
            <a:br>
              <a:rPr lang="en-US" sz="1200"/>
            </a:br>
            <a:r>
              <a:rPr lang="en-US" sz="1200"/>
              <a:t>Bu metodologiya proqram təminatının modelləşdirilməsi və sənədləşdirilməsini sadə və effektiv şəkildə həyata keçirməyə kömək edir. Yəni, burada əsas məqsəd diaqramlar və ya mürəkkəb layihələndirmə üsulları deyil, əsasən kodun köməyi ilə modeli yoxlamaqdır. Amma burada proqramın yazılması, test edilməsi və idarə olunması kimi məsələlər əhatə olunmur.</a:t>
            </a:r>
          </a:p>
          <a:p>
            <a:r>
              <a:rPr lang="en-US" sz="1200" b="1"/>
              <a:t>2. Agile Unified Process (AUP)</a:t>
            </a:r>
            <a:br>
              <a:rPr lang="en-US" sz="1200"/>
            </a:br>
            <a:r>
              <a:rPr lang="en-US" sz="1200"/>
              <a:t>Bu, IBM-in "Rational Unified Process" (RUP) metodologiyasının sadələşdirilmiş variantıdır. Sərt qaydalar yerinə, proqram təminatının hazırlanması üçün daha çevik və sadə model təklif edir.</a:t>
            </a:r>
          </a:p>
          <a:p>
            <a:r>
              <a:rPr lang="en-US" sz="1200" b="1"/>
              <a:t>3. Agile Data Method</a:t>
            </a:r>
            <a:br>
              <a:rPr lang="en-US" sz="1200"/>
            </a:br>
            <a:r>
              <a:rPr lang="en-US" sz="1200"/>
              <a:t>Bu metod proqram təminatının inkişafında iterativ (təkrarlanan) yanaşmaları birləşdirir. Yəni, müxtəlif komandalar birlikdə işləyərək həm tələbləri, həm də həll yollarını müzakirə edirlər.</a:t>
            </a:r>
          </a:p>
          <a:p>
            <a:r>
              <a:rPr lang="en-US" sz="1200" b="1"/>
              <a:t>4. DSDM (Dynamic Systems Development Method)</a:t>
            </a:r>
            <a:br>
              <a:rPr lang="en-US" sz="1200"/>
            </a:br>
            <a:r>
              <a:rPr lang="en-US" sz="1200"/>
              <a:t>Bu metod “Rapid Application Development” (RAD) prinsipinə əsaslanır. Burada əsas vurğu istifadəçinin layihəyə aktiv şəkildə qoşulmasına verilir. İstifadəçilər prosesin bir hissəsi kimi qəbul olunur və onların fikirləri nəzərə alınır.</a:t>
            </a:r>
          </a:p>
          <a:p>
            <a:r>
              <a:rPr lang="en-US" sz="1200" b="1"/>
              <a:t>5. Essential Unified Process (EssUP)</a:t>
            </a:r>
            <a:br>
              <a:rPr lang="en-US" sz="1200"/>
            </a:br>
            <a:r>
              <a:rPr lang="en-US" sz="1200"/>
              <a:t>Bu, bir neçə fərqli metodun xüsusiyyətlərini birləşdirən bir yanaşmadır. Məqsəd – ən yaxşı təcrübələri bir araya gətirərək çevik inkişafı təmin etməkdir.</a:t>
            </a:r>
          </a:p>
          <a:p>
            <a:r>
              <a:rPr lang="en-US" sz="1200" b="1"/>
              <a:t>6. Ekstremal Proqramlaşdırma (XP - Extreme Programming)</a:t>
            </a:r>
            <a:br>
              <a:rPr lang="en-US" sz="1200"/>
            </a:br>
            <a:r>
              <a:rPr lang="en-US" sz="1200"/>
              <a:t>Bu yanaşmada komandalar qısa müddətdə kiçik hissələrlə işləyirlər və proqramın tez-tez test edilməsi, müştərinin davamlı rəy verməsi və kodun yüksək keyfiyyətli olması əsas şərtlərdən biridir.</a:t>
            </a:r>
          </a:p>
          <a:p>
            <a:r>
              <a:rPr lang="en-US" sz="1200" b="1"/>
              <a:t>7. Feature Driven Development (FDD)</a:t>
            </a:r>
            <a:br>
              <a:rPr lang="en-US" sz="1200"/>
            </a:br>
            <a:r>
              <a:rPr lang="en-US" sz="1200"/>
              <a:t>Burada əsas konsepsiya "feature" (funksiya) üzərində qurulub. Yəni proqramın inkişafı kiçik funksiyalar şəklində planlaşdırılır və hər bir funksiyanın maksimum iki həftəyə tamamlanması nəzərdə tutulur. Əgər bir funksiya iki həftəyə sığmırsa, o zaman o, daha kiçik hissələrə bölünür.</a:t>
            </a:r>
          </a:p>
          <a:p>
            <a:r>
              <a:rPr lang="en-US" sz="1200" b="1"/>
              <a:t>8. Getting Real</a:t>
            </a:r>
            <a:br>
              <a:rPr lang="en-US" sz="1200"/>
            </a:br>
            <a:r>
              <a:rPr lang="en-US" sz="1200"/>
              <a:t>Bu, xüsusilə veb tətbiqlər üçün nəzərdə tutulmuş bir yanaşmadır. Burada əvvəlcə proqramın interfeysi (görünüşü) hazırlanır, sonra isə funksional hissə əlavə olunur.</a:t>
            </a:r>
          </a:p>
          <a:p>
            <a:r>
              <a:rPr lang="en-US" sz="1200" b="1"/>
              <a:t>9. OpenUP</a:t>
            </a:r>
            <a:br>
              <a:rPr lang="en-US" sz="1200"/>
            </a:br>
            <a:r>
              <a:rPr lang="en-US" sz="1200"/>
              <a:t>Bu metod layihənin inkişafını dörd mərhələyə bölür:</a:t>
            </a:r>
          </a:p>
          <a:p>
            <a:pPr>
              <a:buFont typeface="Arial" panose="020B0604020202020204" pitchFamily="34" charset="0"/>
              <a:buChar char="•"/>
            </a:pPr>
            <a:r>
              <a:rPr lang="en-US" sz="1200"/>
              <a:t>Başlanğıc mərhələsi</a:t>
            </a:r>
          </a:p>
          <a:p>
            <a:pPr>
              <a:buFont typeface="Arial" panose="020B0604020202020204" pitchFamily="34" charset="0"/>
              <a:buChar char="•"/>
            </a:pPr>
            <a:r>
              <a:rPr lang="en-US" sz="1200"/>
              <a:t>Dəqiqləşdirmə mərhələsi</a:t>
            </a:r>
          </a:p>
          <a:p>
            <a:pPr>
              <a:buFont typeface="Arial" panose="020B0604020202020204" pitchFamily="34" charset="0"/>
              <a:buChar char="•"/>
            </a:pPr>
            <a:r>
              <a:rPr lang="en-US" sz="1200"/>
              <a:t>İnkişaf mərhələsi</a:t>
            </a:r>
          </a:p>
          <a:p>
            <a:pPr>
              <a:buFont typeface="Arial" panose="020B0604020202020204" pitchFamily="34" charset="0"/>
              <a:buChar char="•"/>
            </a:pPr>
            <a:r>
              <a:rPr lang="en-US" sz="1200"/>
              <a:t>Təhvilvermə mərhələsi</a:t>
            </a:r>
          </a:p>
          <a:p>
            <a:r>
              <a:rPr lang="en-US" sz="1200"/>
              <a:t>Bu yanaşma sayəsində layihənin vəziyyəti mütəmadi olaraq qiymətləndirilir və vaxtında lazımi dəyişikliklər edilir.</a:t>
            </a:r>
          </a:p>
          <a:p>
            <a:r>
              <a:rPr lang="en-US" sz="1200" b="1"/>
              <a:t>10. Scrum</a:t>
            </a:r>
            <a:br>
              <a:rPr lang="en-US" sz="1200"/>
            </a:br>
            <a:r>
              <a:rPr lang="en-US" sz="1200"/>
              <a:t>Scrum çevik idarəetmə metodologiyasıdır. Burada layihənin hissələrə bölünməsi və hər hissənin müəyyən bir zaman aralığında (adətən 2-4 həftə) tamamlanması əsasdır. Scrum çərçivəsində komandalar mütəmadi görüşlər keçirir, işləri qiymətləndirir və lazım gəldikdə dəyişikliklər edir.</a:t>
            </a:r>
          </a:p>
          <a:p>
            <a:r>
              <a:rPr lang="en-US" sz="1200" b="1"/>
              <a:t>11. Lean Software Development</a:t>
            </a:r>
            <a:br>
              <a:rPr lang="en-US" sz="1200"/>
            </a:br>
            <a:r>
              <a:rPr lang="en-US" sz="1200"/>
              <a:t>Bu metodologiya "Lean Manufacturing" (Bərəcikli istehsal) konsepsiyasından götürülüb. Məqsəd – lazımsız işləri aradan qaldıraraq proqram təminatını daha səmərəli şəkildə hazırlamaqdır.</a:t>
            </a:r>
          </a:p>
        </p:txBody>
      </p:sp>
    </p:spTree>
    <p:extLst>
      <p:ext uri="{BB962C8B-B14F-4D97-AF65-F5344CB8AC3E}">
        <p14:creationId xmlns:p14="http://schemas.microsoft.com/office/powerpoint/2010/main" val="561440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6636</TotalTime>
  <Words>3058</Words>
  <Application>Microsoft Office PowerPoint</Application>
  <PresentationFormat>Widescreen</PresentationFormat>
  <Paragraphs>334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Udemy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15</cp:revision>
  <dcterms:created xsi:type="dcterms:W3CDTF">2025-02-24T08:05:52Z</dcterms:created>
  <dcterms:modified xsi:type="dcterms:W3CDTF">2025-03-04T09:52:04Z</dcterms:modified>
</cp:coreProperties>
</file>