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63" r:id="rId2"/>
    <p:sldId id="364" r:id="rId3"/>
    <p:sldId id="365" r:id="rId4"/>
    <p:sldId id="366" r:id="rId5"/>
    <p:sldId id="367" r:id="rId6"/>
    <p:sldId id="368" r:id="rId7"/>
    <p:sldId id="369" r:id="rId8"/>
    <p:sldId id="370" r:id="rId9"/>
    <p:sldId id="371" r:id="rId10"/>
    <p:sldId id="372" r:id="rId11"/>
    <p:sldId id="373" r:id="rId12"/>
    <p:sldId id="348" r:id="rId13"/>
    <p:sldId id="349" r:id="rId14"/>
    <p:sldId id="350" r:id="rId15"/>
    <p:sldId id="351" r:id="rId16"/>
    <p:sldId id="352" r:id="rId17"/>
    <p:sldId id="35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21" autoAdjust="0"/>
    <p:restoredTop sz="94660"/>
  </p:normalViewPr>
  <p:slideViewPr>
    <p:cSldViewPr snapToGrid="0">
      <p:cViewPr varScale="1">
        <p:scale>
          <a:sx n="98" d="100"/>
          <a:sy n="98" d="100"/>
        </p:scale>
        <p:origin x="8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30278-45DC-4534-B67E-11EB3832C02B}" type="datetimeFigureOut">
              <a:rPr lang="en-US" smtClean="0"/>
              <a:t>3/7/2025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E7695-2856-4E04-B435-7203877CB9AD}" type="slidenum">
              <a:rPr lang="en-US" smtClean="0"/>
              <a:t>‹#›</a:t>
            </a:fld>
            <a:endParaRPr lang="en-US"/>
          </a:p>
        </p:txBody>
      </p:sp>
    </p:spTree>
    <p:extLst>
      <p:ext uri="{BB962C8B-B14F-4D97-AF65-F5344CB8AC3E}">
        <p14:creationId xmlns:p14="http://schemas.microsoft.com/office/powerpoint/2010/main" val="4269328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E2EB2-C327-2002-EB46-9CA44E2FC4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0CF8B9-E1B7-13D1-7A6B-BF4EC9EBE9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1D1938-0295-BC27-DA42-3D0D0B36F70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F60F800-2DF8-FC3E-BD78-5290A46AC49F}"/>
              </a:ext>
            </a:extLst>
          </p:cNvPr>
          <p:cNvSpPr>
            <a:spLocks noGrp="1"/>
          </p:cNvSpPr>
          <p:nvPr>
            <p:ph type="sldNum" sz="quarter" idx="5"/>
          </p:nvPr>
        </p:nvSpPr>
        <p:spPr/>
        <p:txBody>
          <a:bodyPr/>
          <a:lstStyle/>
          <a:p>
            <a:fld id="{659E7695-2856-4E04-B435-7203877CB9AD}" type="slidenum">
              <a:rPr lang="en-US" smtClean="0"/>
              <a:t>1</a:t>
            </a:fld>
            <a:endParaRPr lang="en-US"/>
          </a:p>
        </p:txBody>
      </p:sp>
    </p:spTree>
    <p:extLst>
      <p:ext uri="{BB962C8B-B14F-4D97-AF65-F5344CB8AC3E}">
        <p14:creationId xmlns:p14="http://schemas.microsoft.com/office/powerpoint/2010/main" val="1865689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83D83-4952-2CEE-0E83-F460CF6C67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D958F6-C521-8630-4590-BD96F40A4B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3E1FAC-2DA7-FB80-ABB1-454F5663396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246D735-4FFC-EB7A-CF3D-693A39D1F77F}"/>
              </a:ext>
            </a:extLst>
          </p:cNvPr>
          <p:cNvSpPr>
            <a:spLocks noGrp="1"/>
          </p:cNvSpPr>
          <p:nvPr>
            <p:ph type="sldNum" sz="quarter" idx="5"/>
          </p:nvPr>
        </p:nvSpPr>
        <p:spPr/>
        <p:txBody>
          <a:bodyPr/>
          <a:lstStyle/>
          <a:p>
            <a:fld id="{659E7695-2856-4E04-B435-7203877CB9AD}" type="slidenum">
              <a:rPr lang="en-US" smtClean="0"/>
              <a:t>10</a:t>
            </a:fld>
            <a:endParaRPr lang="en-US"/>
          </a:p>
        </p:txBody>
      </p:sp>
    </p:spTree>
    <p:extLst>
      <p:ext uri="{BB962C8B-B14F-4D97-AF65-F5344CB8AC3E}">
        <p14:creationId xmlns:p14="http://schemas.microsoft.com/office/powerpoint/2010/main" val="21773227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58DC2-B443-433C-1A8F-BA6353FB39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AD0595-E482-D2A6-026C-D9346A9D61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6C6BA2-32BB-922D-CAF9-3BA1FA58696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740BA6F-F928-1A7E-B95E-3F3D916D3DFF}"/>
              </a:ext>
            </a:extLst>
          </p:cNvPr>
          <p:cNvSpPr>
            <a:spLocks noGrp="1"/>
          </p:cNvSpPr>
          <p:nvPr>
            <p:ph type="sldNum" sz="quarter" idx="5"/>
          </p:nvPr>
        </p:nvSpPr>
        <p:spPr/>
        <p:txBody>
          <a:bodyPr/>
          <a:lstStyle/>
          <a:p>
            <a:fld id="{659E7695-2856-4E04-B435-7203877CB9AD}" type="slidenum">
              <a:rPr lang="en-US" smtClean="0"/>
              <a:t>11</a:t>
            </a:fld>
            <a:endParaRPr lang="en-US"/>
          </a:p>
        </p:txBody>
      </p:sp>
    </p:spTree>
    <p:extLst>
      <p:ext uri="{BB962C8B-B14F-4D97-AF65-F5344CB8AC3E}">
        <p14:creationId xmlns:p14="http://schemas.microsoft.com/office/powerpoint/2010/main" val="1663557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55D3D-1C30-DB49-379E-4DDF9255B3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5FB114-C7FE-356B-E134-C1EBE0D418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390527-7CCD-5FD3-7D75-EBC8E0F10BE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5D8BDF5-58A5-3DB2-4B44-05A491D9E403}"/>
              </a:ext>
            </a:extLst>
          </p:cNvPr>
          <p:cNvSpPr>
            <a:spLocks noGrp="1"/>
          </p:cNvSpPr>
          <p:nvPr>
            <p:ph type="sldNum" sz="quarter" idx="5"/>
          </p:nvPr>
        </p:nvSpPr>
        <p:spPr/>
        <p:txBody>
          <a:bodyPr/>
          <a:lstStyle/>
          <a:p>
            <a:fld id="{659E7695-2856-4E04-B435-7203877CB9AD}" type="slidenum">
              <a:rPr lang="en-US" smtClean="0"/>
              <a:t>12</a:t>
            </a:fld>
            <a:endParaRPr lang="en-US"/>
          </a:p>
        </p:txBody>
      </p:sp>
    </p:spTree>
    <p:extLst>
      <p:ext uri="{BB962C8B-B14F-4D97-AF65-F5344CB8AC3E}">
        <p14:creationId xmlns:p14="http://schemas.microsoft.com/office/powerpoint/2010/main" val="2685158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A4790-7159-3718-A2D8-9BB3B24ED8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4722D6-9579-A987-5719-F636DC3377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7D7F4A-7A06-FAED-9DD5-F3AC7BE7010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4635E89-1A48-9740-31FA-85046FA4F352}"/>
              </a:ext>
            </a:extLst>
          </p:cNvPr>
          <p:cNvSpPr>
            <a:spLocks noGrp="1"/>
          </p:cNvSpPr>
          <p:nvPr>
            <p:ph type="sldNum" sz="quarter" idx="5"/>
          </p:nvPr>
        </p:nvSpPr>
        <p:spPr/>
        <p:txBody>
          <a:bodyPr/>
          <a:lstStyle/>
          <a:p>
            <a:fld id="{659E7695-2856-4E04-B435-7203877CB9AD}" type="slidenum">
              <a:rPr lang="en-US" smtClean="0"/>
              <a:t>13</a:t>
            </a:fld>
            <a:endParaRPr lang="en-US"/>
          </a:p>
        </p:txBody>
      </p:sp>
    </p:spTree>
    <p:extLst>
      <p:ext uri="{BB962C8B-B14F-4D97-AF65-F5344CB8AC3E}">
        <p14:creationId xmlns:p14="http://schemas.microsoft.com/office/powerpoint/2010/main" val="4054298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EA6F9-9F0E-B34B-1DF7-02E47A9888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40F651-C3FC-C30B-B605-9BF9FA0030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E308D0-FF9C-4908-7043-78949860A92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AFAE512-1C68-1DEE-9F84-07478038F65C}"/>
              </a:ext>
            </a:extLst>
          </p:cNvPr>
          <p:cNvSpPr>
            <a:spLocks noGrp="1"/>
          </p:cNvSpPr>
          <p:nvPr>
            <p:ph type="sldNum" sz="quarter" idx="5"/>
          </p:nvPr>
        </p:nvSpPr>
        <p:spPr/>
        <p:txBody>
          <a:bodyPr/>
          <a:lstStyle/>
          <a:p>
            <a:fld id="{659E7695-2856-4E04-B435-7203877CB9AD}" type="slidenum">
              <a:rPr lang="en-US" smtClean="0"/>
              <a:t>14</a:t>
            </a:fld>
            <a:endParaRPr lang="en-US"/>
          </a:p>
        </p:txBody>
      </p:sp>
    </p:spTree>
    <p:extLst>
      <p:ext uri="{BB962C8B-B14F-4D97-AF65-F5344CB8AC3E}">
        <p14:creationId xmlns:p14="http://schemas.microsoft.com/office/powerpoint/2010/main" val="16334274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D8931-0EBC-2D7D-C4EE-14F96180CC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1559AC-5E99-DF15-CCA2-8AC6ABFE42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66DACD-534C-9F4C-583C-B23D58D34AA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9E437AC-F83B-1E6A-BD45-C40A47D85724}"/>
              </a:ext>
            </a:extLst>
          </p:cNvPr>
          <p:cNvSpPr>
            <a:spLocks noGrp="1"/>
          </p:cNvSpPr>
          <p:nvPr>
            <p:ph type="sldNum" sz="quarter" idx="5"/>
          </p:nvPr>
        </p:nvSpPr>
        <p:spPr/>
        <p:txBody>
          <a:bodyPr/>
          <a:lstStyle/>
          <a:p>
            <a:fld id="{659E7695-2856-4E04-B435-7203877CB9AD}" type="slidenum">
              <a:rPr lang="en-US" smtClean="0"/>
              <a:t>15</a:t>
            </a:fld>
            <a:endParaRPr lang="en-US"/>
          </a:p>
        </p:txBody>
      </p:sp>
    </p:spTree>
    <p:extLst>
      <p:ext uri="{BB962C8B-B14F-4D97-AF65-F5344CB8AC3E}">
        <p14:creationId xmlns:p14="http://schemas.microsoft.com/office/powerpoint/2010/main" val="38641377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E8DCC-B731-1AA7-ADE0-F62F34D3BA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848DCA-9217-85A4-3D99-825066FA97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23F4A9-0662-D488-30E9-211CB463A3C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D0997F4-4FD1-9044-5EBA-1A3AB48E2283}"/>
              </a:ext>
            </a:extLst>
          </p:cNvPr>
          <p:cNvSpPr>
            <a:spLocks noGrp="1"/>
          </p:cNvSpPr>
          <p:nvPr>
            <p:ph type="sldNum" sz="quarter" idx="5"/>
          </p:nvPr>
        </p:nvSpPr>
        <p:spPr/>
        <p:txBody>
          <a:bodyPr/>
          <a:lstStyle/>
          <a:p>
            <a:fld id="{659E7695-2856-4E04-B435-7203877CB9AD}" type="slidenum">
              <a:rPr lang="en-US" smtClean="0"/>
              <a:t>16</a:t>
            </a:fld>
            <a:endParaRPr lang="en-US"/>
          </a:p>
        </p:txBody>
      </p:sp>
    </p:spTree>
    <p:extLst>
      <p:ext uri="{BB962C8B-B14F-4D97-AF65-F5344CB8AC3E}">
        <p14:creationId xmlns:p14="http://schemas.microsoft.com/office/powerpoint/2010/main" val="8698095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B941E-890B-F91F-1700-BCA29041F7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4C3ADC-DC8E-AB65-03C9-B7291D8FB4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25EFF5-4FC5-FEC6-F09E-1970C4DD928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5EC1B51-571B-81C8-831C-E606E3CA530E}"/>
              </a:ext>
            </a:extLst>
          </p:cNvPr>
          <p:cNvSpPr>
            <a:spLocks noGrp="1"/>
          </p:cNvSpPr>
          <p:nvPr>
            <p:ph type="sldNum" sz="quarter" idx="5"/>
          </p:nvPr>
        </p:nvSpPr>
        <p:spPr/>
        <p:txBody>
          <a:bodyPr/>
          <a:lstStyle/>
          <a:p>
            <a:fld id="{659E7695-2856-4E04-B435-7203877CB9AD}" type="slidenum">
              <a:rPr lang="en-US" smtClean="0"/>
              <a:t>17</a:t>
            </a:fld>
            <a:endParaRPr lang="en-US"/>
          </a:p>
        </p:txBody>
      </p:sp>
    </p:spTree>
    <p:extLst>
      <p:ext uri="{BB962C8B-B14F-4D97-AF65-F5344CB8AC3E}">
        <p14:creationId xmlns:p14="http://schemas.microsoft.com/office/powerpoint/2010/main" val="353530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5B14C-D6A7-06BC-97EC-3901582B59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66F3DA-CE1A-71FF-C5E8-6CD82DBC14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96FBE1-1F44-8F95-02F1-68D367D7703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79DC1C6-4A8A-D12D-490C-932AC37725AD}"/>
              </a:ext>
            </a:extLst>
          </p:cNvPr>
          <p:cNvSpPr>
            <a:spLocks noGrp="1"/>
          </p:cNvSpPr>
          <p:nvPr>
            <p:ph type="sldNum" sz="quarter" idx="5"/>
          </p:nvPr>
        </p:nvSpPr>
        <p:spPr/>
        <p:txBody>
          <a:bodyPr/>
          <a:lstStyle/>
          <a:p>
            <a:fld id="{659E7695-2856-4E04-B435-7203877CB9AD}" type="slidenum">
              <a:rPr lang="en-US" smtClean="0"/>
              <a:t>2</a:t>
            </a:fld>
            <a:endParaRPr lang="en-US"/>
          </a:p>
        </p:txBody>
      </p:sp>
    </p:spTree>
    <p:extLst>
      <p:ext uri="{BB962C8B-B14F-4D97-AF65-F5344CB8AC3E}">
        <p14:creationId xmlns:p14="http://schemas.microsoft.com/office/powerpoint/2010/main" val="3758129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BE2E3A-4C3D-3881-FDCA-A8A85933CE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F84782-FAA6-84C7-4296-F98109A4F8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09E359-0647-0201-5AB3-F13C3642DA4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D0CFAD9-244A-9ECC-0ADB-66D8EE388EAF}"/>
              </a:ext>
            </a:extLst>
          </p:cNvPr>
          <p:cNvSpPr>
            <a:spLocks noGrp="1"/>
          </p:cNvSpPr>
          <p:nvPr>
            <p:ph type="sldNum" sz="quarter" idx="5"/>
          </p:nvPr>
        </p:nvSpPr>
        <p:spPr/>
        <p:txBody>
          <a:bodyPr/>
          <a:lstStyle/>
          <a:p>
            <a:fld id="{659E7695-2856-4E04-B435-7203877CB9AD}" type="slidenum">
              <a:rPr lang="en-US" smtClean="0"/>
              <a:t>3</a:t>
            </a:fld>
            <a:endParaRPr lang="en-US"/>
          </a:p>
        </p:txBody>
      </p:sp>
    </p:spTree>
    <p:extLst>
      <p:ext uri="{BB962C8B-B14F-4D97-AF65-F5344CB8AC3E}">
        <p14:creationId xmlns:p14="http://schemas.microsoft.com/office/powerpoint/2010/main" val="2838159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C8D1A-3808-7919-C678-93239B2059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3754F9-0C8D-ADCD-1E8F-5621D87B6D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318858-75CB-4F85-BA17-152CF07D134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74F38DF-7AA3-8352-0EF9-54E325296BC7}"/>
              </a:ext>
            </a:extLst>
          </p:cNvPr>
          <p:cNvSpPr>
            <a:spLocks noGrp="1"/>
          </p:cNvSpPr>
          <p:nvPr>
            <p:ph type="sldNum" sz="quarter" idx="5"/>
          </p:nvPr>
        </p:nvSpPr>
        <p:spPr/>
        <p:txBody>
          <a:bodyPr/>
          <a:lstStyle/>
          <a:p>
            <a:fld id="{659E7695-2856-4E04-B435-7203877CB9AD}" type="slidenum">
              <a:rPr lang="en-US" smtClean="0"/>
              <a:t>4</a:t>
            </a:fld>
            <a:endParaRPr lang="en-US"/>
          </a:p>
        </p:txBody>
      </p:sp>
    </p:spTree>
    <p:extLst>
      <p:ext uri="{BB962C8B-B14F-4D97-AF65-F5344CB8AC3E}">
        <p14:creationId xmlns:p14="http://schemas.microsoft.com/office/powerpoint/2010/main" val="4196980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91A80-5BF1-6D98-DFE8-7337A25DCC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F1C2F8-398A-37AA-C5CD-0E474F4A67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504C38-B35D-B1AE-4632-131ED434304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1F69B66-B492-F39E-2D58-7096A4A78209}"/>
              </a:ext>
            </a:extLst>
          </p:cNvPr>
          <p:cNvSpPr>
            <a:spLocks noGrp="1"/>
          </p:cNvSpPr>
          <p:nvPr>
            <p:ph type="sldNum" sz="quarter" idx="5"/>
          </p:nvPr>
        </p:nvSpPr>
        <p:spPr/>
        <p:txBody>
          <a:bodyPr/>
          <a:lstStyle/>
          <a:p>
            <a:fld id="{659E7695-2856-4E04-B435-7203877CB9AD}" type="slidenum">
              <a:rPr lang="en-US" smtClean="0"/>
              <a:t>5</a:t>
            </a:fld>
            <a:endParaRPr lang="en-US"/>
          </a:p>
        </p:txBody>
      </p:sp>
    </p:spTree>
    <p:extLst>
      <p:ext uri="{BB962C8B-B14F-4D97-AF65-F5344CB8AC3E}">
        <p14:creationId xmlns:p14="http://schemas.microsoft.com/office/powerpoint/2010/main" val="3550527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EE8A7-2BB9-FE27-3CDD-2CBCDFFDA2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8C9887-280B-517C-E94A-D5BD6E218A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87CD18-8AC9-F6B5-6A44-959640326D2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B71BC1D-12AD-AAA2-4CAA-E7AAF07FCB1D}"/>
              </a:ext>
            </a:extLst>
          </p:cNvPr>
          <p:cNvSpPr>
            <a:spLocks noGrp="1"/>
          </p:cNvSpPr>
          <p:nvPr>
            <p:ph type="sldNum" sz="quarter" idx="5"/>
          </p:nvPr>
        </p:nvSpPr>
        <p:spPr/>
        <p:txBody>
          <a:bodyPr/>
          <a:lstStyle/>
          <a:p>
            <a:fld id="{659E7695-2856-4E04-B435-7203877CB9AD}" type="slidenum">
              <a:rPr lang="en-US" smtClean="0"/>
              <a:t>6</a:t>
            </a:fld>
            <a:endParaRPr lang="en-US"/>
          </a:p>
        </p:txBody>
      </p:sp>
    </p:spTree>
    <p:extLst>
      <p:ext uri="{BB962C8B-B14F-4D97-AF65-F5344CB8AC3E}">
        <p14:creationId xmlns:p14="http://schemas.microsoft.com/office/powerpoint/2010/main" val="228263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A90D6-EC96-4DA1-8710-280E462029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A93F5A-A170-EC06-EBBE-23985E705C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13561A-2838-C835-BF24-EA619ED3DE8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83AA120-9A4F-6A1C-0257-C44E2C981582}"/>
              </a:ext>
            </a:extLst>
          </p:cNvPr>
          <p:cNvSpPr>
            <a:spLocks noGrp="1"/>
          </p:cNvSpPr>
          <p:nvPr>
            <p:ph type="sldNum" sz="quarter" idx="5"/>
          </p:nvPr>
        </p:nvSpPr>
        <p:spPr/>
        <p:txBody>
          <a:bodyPr/>
          <a:lstStyle/>
          <a:p>
            <a:fld id="{659E7695-2856-4E04-B435-7203877CB9AD}" type="slidenum">
              <a:rPr lang="en-US" smtClean="0"/>
              <a:t>7</a:t>
            </a:fld>
            <a:endParaRPr lang="en-US"/>
          </a:p>
        </p:txBody>
      </p:sp>
    </p:spTree>
    <p:extLst>
      <p:ext uri="{BB962C8B-B14F-4D97-AF65-F5344CB8AC3E}">
        <p14:creationId xmlns:p14="http://schemas.microsoft.com/office/powerpoint/2010/main" val="2493308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CA609-C906-822E-1AAB-B5B977E547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C33CA5-9453-2B3C-EC7F-3F8542FF72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DA0F15-257E-F446-BB03-B3665174A80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82525DE-85BE-0268-F1B5-EBD780E8BBD9}"/>
              </a:ext>
            </a:extLst>
          </p:cNvPr>
          <p:cNvSpPr>
            <a:spLocks noGrp="1"/>
          </p:cNvSpPr>
          <p:nvPr>
            <p:ph type="sldNum" sz="quarter" idx="5"/>
          </p:nvPr>
        </p:nvSpPr>
        <p:spPr/>
        <p:txBody>
          <a:bodyPr/>
          <a:lstStyle/>
          <a:p>
            <a:fld id="{659E7695-2856-4E04-B435-7203877CB9AD}" type="slidenum">
              <a:rPr lang="en-US" smtClean="0"/>
              <a:t>8</a:t>
            </a:fld>
            <a:endParaRPr lang="en-US"/>
          </a:p>
        </p:txBody>
      </p:sp>
    </p:spTree>
    <p:extLst>
      <p:ext uri="{BB962C8B-B14F-4D97-AF65-F5344CB8AC3E}">
        <p14:creationId xmlns:p14="http://schemas.microsoft.com/office/powerpoint/2010/main" val="3248168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FA463-4DFE-285F-A80F-6635A885B9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47CA63-0FA4-E8CC-AD7A-3C25D98149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EB42FA-5925-2E45-212A-4971C47C446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6878F0D-B3C0-845A-D4B5-77AA4ED97716}"/>
              </a:ext>
            </a:extLst>
          </p:cNvPr>
          <p:cNvSpPr>
            <a:spLocks noGrp="1"/>
          </p:cNvSpPr>
          <p:nvPr>
            <p:ph type="sldNum" sz="quarter" idx="5"/>
          </p:nvPr>
        </p:nvSpPr>
        <p:spPr/>
        <p:txBody>
          <a:bodyPr/>
          <a:lstStyle/>
          <a:p>
            <a:fld id="{659E7695-2856-4E04-B435-7203877CB9AD}" type="slidenum">
              <a:rPr lang="en-US" smtClean="0"/>
              <a:t>9</a:t>
            </a:fld>
            <a:endParaRPr lang="en-US"/>
          </a:p>
        </p:txBody>
      </p:sp>
    </p:spTree>
    <p:extLst>
      <p:ext uri="{BB962C8B-B14F-4D97-AF65-F5344CB8AC3E}">
        <p14:creationId xmlns:p14="http://schemas.microsoft.com/office/powerpoint/2010/main" val="502965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ABB0-8DDA-004E-D340-0D8D9AF848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E2F8DD-D0F4-594E-A52F-665FF06E4E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2D2B00-A821-38BD-2822-C3A06D547753}"/>
              </a:ext>
            </a:extLst>
          </p:cNvPr>
          <p:cNvSpPr>
            <a:spLocks noGrp="1"/>
          </p:cNvSpPr>
          <p:nvPr>
            <p:ph type="dt" sz="half" idx="10"/>
          </p:nvPr>
        </p:nvSpPr>
        <p:spPr/>
        <p:txBody>
          <a:bodyPr/>
          <a:lstStyle/>
          <a:p>
            <a:fld id="{CA16844A-366F-47C4-B77D-42DFAB3943AB}" type="datetimeFigureOut">
              <a:rPr lang="en-US" smtClean="0"/>
              <a:t>3/7/2025</a:t>
            </a:fld>
            <a:endParaRPr lang="en-US"/>
          </a:p>
        </p:txBody>
      </p:sp>
      <p:sp>
        <p:nvSpPr>
          <p:cNvPr id="5" name="Footer Placeholder 4">
            <a:extLst>
              <a:ext uri="{FF2B5EF4-FFF2-40B4-BE49-F238E27FC236}">
                <a16:creationId xmlns:a16="http://schemas.microsoft.com/office/drawing/2014/main" id="{B230DA0D-2215-40F8-ED04-B85624079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D1DB0-F1BC-6B82-F122-5E5FCC819C5D}"/>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220912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1CCD-7010-8F1B-350B-607AD33F01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18F3A5-95A2-7356-8555-283E2E123F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2BC6F-62DC-463A-E62C-47BF69B1D9CB}"/>
              </a:ext>
            </a:extLst>
          </p:cNvPr>
          <p:cNvSpPr>
            <a:spLocks noGrp="1"/>
          </p:cNvSpPr>
          <p:nvPr>
            <p:ph type="dt" sz="half" idx="10"/>
          </p:nvPr>
        </p:nvSpPr>
        <p:spPr/>
        <p:txBody>
          <a:bodyPr/>
          <a:lstStyle/>
          <a:p>
            <a:fld id="{CA16844A-366F-47C4-B77D-42DFAB3943AB}" type="datetimeFigureOut">
              <a:rPr lang="en-US" smtClean="0"/>
              <a:t>3/7/2025</a:t>
            </a:fld>
            <a:endParaRPr lang="en-US"/>
          </a:p>
        </p:txBody>
      </p:sp>
      <p:sp>
        <p:nvSpPr>
          <p:cNvPr id="5" name="Footer Placeholder 4">
            <a:extLst>
              <a:ext uri="{FF2B5EF4-FFF2-40B4-BE49-F238E27FC236}">
                <a16:creationId xmlns:a16="http://schemas.microsoft.com/office/drawing/2014/main" id="{9A932CBD-C858-D88F-0489-E4BB16536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B618D-C596-4A40-DE56-94EBE7338D4C}"/>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4078597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A93E27-C592-4EF7-2019-B7ACFA418C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89BEC0-54B8-A051-2798-F11DBE8B0C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C6EEC-A13E-6853-1E9D-14A095FB38B2}"/>
              </a:ext>
            </a:extLst>
          </p:cNvPr>
          <p:cNvSpPr>
            <a:spLocks noGrp="1"/>
          </p:cNvSpPr>
          <p:nvPr>
            <p:ph type="dt" sz="half" idx="10"/>
          </p:nvPr>
        </p:nvSpPr>
        <p:spPr/>
        <p:txBody>
          <a:bodyPr/>
          <a:lstStyle/>
          <a:p>
            <a:fld id="{CA16844A-366F-47C4-B77D-42DFAB3943AB}" type="datetimeFigureOut">
              <a:rPr lang="en-US" smtClean="0"/>
              <a:t>3/7/2025</a:t>
            </a:fld>
            <a:endParaRPr lang="en-US"/>
          </a:p>
        </p:txBody>
      </p:sp>
      <p:sp>
        <p:nvSpPr>
          <p:cNvPr id="5" name="Footer Placeholder 4">
            <a:extLst>
              <a:ext uri="{FF2B5EF4-FFF2-40B4-BE49-F238E27FC236}">
                <a16:creationId xmlns:a16="http://schemas.microsoft.com/office/drawing/2014/main" id="{23D021A9-52BF-1240-BDEA-96685F316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214FD-BB15-13F7-2D2E-DD0F35AD2311}"/>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76929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2DF4-E565-614B-558E-1D15614EA0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973E54-D8C4-FC9C-7E3E-3AD0DA076E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94689-2AAB-15E5-41EF-B7F6080E9EBA}"/>
              </a:ext>
            </a:extLst>
          </p:cNvPr>
          <p:cNvSpPr>
            <a:spLocks noGrp="1"/>
          </p:cNvSpPr>
          <p:nvPr>
            <p:ph type="dt" sz="half" idx="10"/>
          </p:nvPr>
        </p:nvSpPr>
        <p:spPr/>
        <p:txBody>
          <a:bodyPr/>
          <a:lstStyle/>
          <a:p>
            <a:fld id="{CA16844A-366F-47C4-B77D-42DFAB3943AB}" type="datetimeFigureOut">
              <a:rPr lang="en-US" smtClean="0"/>
              <a:t>3/7/2025</a:t>
            </a:fld>
            <a:endParaRPr lang="en-US"/>
          </a:p>
        </p:txBody>
      </p:sp>
      <p:sp>
        <p:nvSpPr>
          <p:cNvPr id="5" name="Footer Placeholder 4">
            <a:extLst>
              <a:ext uri="{FF2B5EF4-FFF2-40B4-BE49-F238E27FC236}">
                <a16:creationId xmlns:a16="http://schemas.microsoft.com/office/drawing/2014/main" id="{3BB960A3-8318-92B7-7BD0-48AAA0D65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0E662-CD9B-C45E-13B7-859A9EBCBA2A}"/>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75260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44D5-A9F7-AD28-8EC7-EC870E697E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B782AA-A669-BBC9-D295-6DEFC0001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21E8E3-FEBD-1DF5-163F-C63EFF817192}"/>
              </a:ext>
            </a:extLst>
          </p:cNvPr>
          <p:cNvSpPr>
            <a:spLocks noGrp="1"/>
          </p:cNvSpPr>
          <p:nvPr>
            <p:ph type="dt" sz="half" idx="10"/>
          </p:nvPr>
        </p:nvSpPr>
        <p:spPr/>
        <p:txBody>
          <a:bodyPr/>
          <a:lstStyle/>
          <a:p>
            <a:fld id="{CA16844A-366F-47C4-B77D-42DFAB3943AB}" type="datetimeFigureOut">
              <a:rPr lang="en-US" smtClean="0"/>
              <a:t>3/7/2025</a:t>
            </a:fld>
            <a:endParaRPr lang="en-US"/>
          </a:p>
        </p:txBody>
      </p:sp>
      <p:sp>
        <p:nvSpPr>
          <p:cNvPr id="5" name="Footer Placeholder 4">
            <a:extLst>
              <a:ext uri="{FF2B5EF4-FFF2-40B4-BE49-F238E27FC236}">
                <a16:creationId xmlns:a16="http://schemas.microsoft.com/office/drawing/2014/main" id="{2829FD66-33BA-142E-0E98-C91D764103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D4E73-662D-8A3C-AB2F-67B189950653}"/>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06442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D9D79-F540-D4D6-A756-40ACD331DB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687E6-E8CC-C47C-C609-67AD69422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88D1EC-E1AE-F57F-EBD8-B6FEABE0B4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BEF88F-A764-2955-E3D0-E52DC5415957}"/>
              </a:ext>
            </a:extLst>
          </p:cNvPr>
          <p:cNvSpPr>
            <a:spLocks noGrp="1"/>
          </p:cNvSpPr>
          <p:nvPr>
            <p:ph type="dt" sz="half" idx="10"/>
          </p:nvPr>
        </p:nvSpPr>
        <p:spPr/>
        <p:txBody>
          <a:bodyPr/>
          <a:lstStyle/>
          <a:p>
            <a:fld id="{CA16844A-366F-47C4-B77D-42DFAB3943AB}" type="datetimeFigureOut">
              <a:rPr lang="en-US" smtClean="0"/>
              <a:t>3/7/2025</a:t>
            </a:fld>
            <a:endParaRPr lang="en-US"/>
          </a:p>
        </p:txBody>
      </p:sp>
      <p:sp>
        <p:nvSpPr>
          <p:cNvPr id="6" name="Footer Placeholder 5">
            <a:extLst>
              <a:ext uri="{FF2B5EF4-FFF2-40B4-BE49-F238E27FC236}">
                <a16:creationId xmlns:a16="http://schemas.microsoft.com/office/drawing/2014/main" id="{F95A8078-8437-2315-5E67-036A248126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3B869-3383-1A1F-B89E-D746F9171137}"/>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254388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E1A1-B069-A9B3-87DF-03BB1B2093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738B57-1783-15BA-EFBA-7CE6ECA374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53E91E-4316-BF4A-E4FD-F576559B41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3C6E76-6E74-3AEC-6E2C-02191D5629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819A33-4CAE-2EE3-0660-E9F07D5627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B406BF-C66C-53D2-DE0E-F0C5F6E70F08}"/>
              </a:ext>
            </a:extLst>
          </p:cNvPr>
          <p:cNvSpPr>
            <a:spLocks noGrp="1"/>
          </p:cNvSpPr>
          <p:nvPr>
            <p:ph type="dt" sz="half" idx="10"/>
          </p:nvPr>
        </p:nvSpPr>
        <p:spPr/>
        <p:txBody>
          <a:bodyPr/>
          <a:lstStyle/>
          <a:p>
            <a:fld id="{CA16844A-366F-47C4-B77D-42DFAB3943AB}" type="datetimeFigureOut">
              <a:rPr lang="en-US" smtClean="0"/>
              <a:t>3/7/2025</a:t>
            </a:fld>
            <a:endParaRPr lang="en-US"/>
          </a:p>
        </p:txBody>
      </p:sp>
      <p:sp>
        <p:nvSpPr>
          <p:cNvPr id="8" name="Footer Placeholder 7">
            <a:extLst>
              <a:ext uri="{FF2B5EF4-FFF2-40B4-BE49-F238E27FC236}">
                <a16:creationId xmlns:a16="http://schemas.microsoft.com/office/drawing/2014/main" id="{D8B92DA7-0A52-57A9-949B-18EC021812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F21431-2D79-E603-183D-78496F23E831}"/>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74109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56AA-B208-8ACC-F009-932FD9B151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98FD13-1B50-EB37-A0A6-C8AFEEAA6915}"/>
              </a:ext>
            </a:extLst>
          </p:cNvPr>
          <p:cNvSpPr>
            <a:spLocks noGrp="1"/>
          </p:cNvSpPr>
          <p:nvPr>
            <p:ph type="dt" sz="half" idx="10"/>
          </p:nvPr>
        </p:nvSpPr>
        <p:spPr/>
        <p:txBody>
          <a:bodyPr/>
          <a:lstStyle/>
          <a:p>
            <a:fld id="{CA16844A-366F-47C4-B77D-42DFAB3943AB}" type="datetimeFigureOut">
              <a:rPr lang="en-US" smtClean="0"/>
              <a:t>3/7/2025</a:t>
            </a:fld>
            <a:endParaRPr lang="en-US"/>
          </a:p>
        </p:txBody>
      </p:sp>
      <p:sp>
        <p:nvSpPr>
          <p:cNvPr id="4" name="Footer Placeholder 3">
            <a:extLst>
              <a:ext uri="{FF2B5EF4-FFF2-40B4-BE49-F238E27FC236}">
                <a16:creationId xmlns:a16="http://schemas.microsoft.com/office/drawing/2014/main" id="{530BF8FC-59FC-4D2A-ACE3-840A60B903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1CBA98-76BA-7C66-3F88-C0230B739635}"/>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62881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8BB55-BE0B-C4BF-2577-24E657F012B5}"/>
              </a:ext>
            </a:extLst>
          </p:cNvPr>
          <p:cNvSpPr>
            <a:spLocks noGrp="1"/>
          </p:cNvSpPr>
          <p:nvPr>
            <p:ph type="dt" sz="half" idx="10"/>
          </p:nvPr>
        </p:nvSpPr>
        <p:spPr/>
        <p:txBody>
          <a:bodyPr/>
          <a:lstStyle/>
          <a:p>
            <a:fld id="{CA16844A-366F-47C4-B77D-42DFAB3943AB}" type="datetimeFigureOut">
              <a:rPr lang="en-US" smtClean="0"/>
              <a:t>3/7/2025</a:t>
            </a:fld>
            <a:endParaRPr lang="en-US"/>
          </a:p>
        </p:txBody>
      </p:sp>
      <p:sp>
        <p:nvSpPr>
          <p:cNvPr id="3" name="Footer Placeholder 2">
            <a:extLst>
              <a:ext uri="{FF2B5EF4-FFF2-40B4-BE49-F238E27FC236}">
                <a16:creationId xmlns:a16="http://schemas.microsoft.com/office/drawing/2014/main" id="{C29F49BB-7E0F-6A12-A830-93634609BB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E152C9-534D-A47F-1E56-E690D992A49D}"/>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42223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3957-1229-0D8C-D4B9-67D2B2F13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BD9014-DFA9-EAC7-5F24-BB12B295E8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F88C39-BE39-1128-7E5F-C02D70918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FB7A5-537B-F8C9-7516-3097574DF261}"/>
              </a:ext>
            </a:extLst>
          </p:cNvPr>
          <p:cNvSpPr>
            <a:spLocks noGrp="1"/>
          </p:cNvSpPr>
          <p:nvPr>
            <p:ph type="dt" sz="half" idx="10"/>
          </p:nvPr>
        </p:nvSpPr>
        <p:spPr/>
        <p:txBody>
          <a:bodyPr/>
          <a:lstStyle/>
          <a:p>
            <a:fld id="{CA16844A-366F-47C4-B77D-42DFAB3943AB}" type="datetimeFigureOut">
              <a:rPr lang="en-US" smtClean="0"/>
              <a:t>3/7/2025</a:t>
            </a:fld>
            <a:endParaRPr lang="en-US"/>
          </a:p>
        </p:txBody>
      </p:sp>
      <p:sp>
        <p:nvSpPr>
          <p:cNvPr id="6" name="Footer Placeholder 5">
            <a:extLst>
              <a:ext uri="{FF2B5EF4-FFF2-40B4-BE49-F238E27FC236}">
                <a16:creationId xmlns:a16="http://schemas.microsoft.com/office/drawing/2014/main" id="{7C7F7276-38B1-7A24-1982-6B8DEF36A3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7D2321-A091-BD32-DB3E-C8E19194759B}"/>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93828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45BF-9D46-5525-E352-3020E2ADE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7D24A2-908F-0205-F3E4-5FCF49EB6F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5A8AEF-8D5C-3053-C19F-5AFD05AA1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18CA0-3B44-8A50-C5BB-271AFCF29D72}"/>
              </a:ext>
            </a:extLst>
          </p:cNvPr>
          <p:cNvSpPr>
            <a:spLocks noGrp="1"/>
          </p:cNvSpPr>
          <p:nvPr>
            <p:ph type="dt" sz="half" idx="10"/>
          </p:nvPr>
        </p:nvSpPr>
        <p:spPr/>
        <p:txBody>
          <a:bodyPr/>
          <a:lstStyle/>
          <a:p>
            <a:fld id="{CA16844A-366F-47C4-B77D-42DFAB3943AB}" type="datetimeFigureOut">
              <a:rPr lang="en-US" smtClean="0"/>
              <a:t>3/7/2025</a:t>
            </a:fld>
            <a:endParaRPr lang="en-US"/>
          </a:p>
        </p:txBody>
      </p:sp>
      <p:sp>
        <p:nvSpPr>
          <p:cNvPr id="6" name="Footer Placeholder 5">
            <a:extLst>
              <a:ext uri="{FF2B5EF4-FFF2-40B4-BE49-F238E27FC236}">
                <a16:creationId xmlns:a16="http://schemas.microsoft.com/office/drawing/2014/main" id="{5E05FEA6-F98C-0984-59C7-812AF9260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D74FF-10A5-0D3A-4C5C-D17199E22046}"/>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757146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E478BA-6BEB-1A57-1BB8-82B7684B64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35E370-8DB3-2CCE-D711-F0140BE0C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56668-B176-42A3-15C5-73C30FB1D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6844A-366F-47C4-B77D-42DFAB3943AB}" type="datetimeFigureOut">
              <a:rPr lang="en-US" smtClean="0"/>
              <a:t>3/7/2025</a:t>
            </a:fld>
            <a:endParaRPr lang="en-US"/>
          </a:p>
        </p:txBody>
      </p:sp>
      <p:sp>
        <p:nvSpPr>
          <p:cNvPr id="5" name="Footer Placeholder 4">
            <a:extLst>
              <a:ext uri="{FF2B5EF4-FFF2-40B4-BE49-F238E27FC236}">
                <a16:creationId xmlns:a16="http://schemas.microsoft.com/office/drawing/2014/main" id="{C0392E59-BD31-D19A-4390-F337DB166D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7C295A-5A1B-A3ED-BD6D-A19E67CEDC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C140E-8C06-40CE-8024-BB7D5D298CBE}" type="slidenum">
              <a:rPr lang="en-US" smtClean="0"/>
              <a:t>‹#›</a:t>
            </a:fld>
            <a:endParaRPr lang="en-US"/>
          </a:p>
        </p:txBody>
      </p:sp>
    </p:spTree>
    <p:extLst>
      <p:ext uri="{BB962C8B-B14F-4D97-AF65-F5344CB8AC3E}">
        <p14:creationId xmlns:p14="http://schemas.microsoft.com/office/powerpoint/2010/main" val="1928904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915A2-2278-FAA8-86DB-118570D7C26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4C8DA1C-E9B9-8375-240E-B2EB1471A1D3}"/>
              </a:ext>
            </a:extLst>
          </p:cNvPr>
          <p:cNvSpPr txBox="1"/>
          <p:nvPr/>
        </p:nvSpPr>
        <p:spPr>
          <a:xfrm>
            <a:off x="107004" y="158874"/>
            <a:ext cx="11984477" cy="6370975"/>
          </a:xfrm>
          <a:prstGeom prst="rect">
            <a:avLst/>
          </a:prstGeom>
          <a:noFill/>
        </p:spPr>
        <p:txBody>
          <a:bodyPr wrap="square">
            <a:spAutoFit/>
          </a:bodyPr>
          <a:lstStyle/>
          <a:p>
            <a:pPr>
              <a:buNone/>
            </a:pPr>
            <a:r>
              <a:rPr lang="en-US" sz="1200" b="1">
                <a:solidFill>
                  <a:srgbClr val="FF0000"/>
                </a:solidFill>
              </a:rPr>
              <a:t>Kanban nədir?</a:t>
            </a:r>
          </a:p>
          <a:p>
            <a:pPr>
              <a:buNone/>
            </a:pPr>
            <a:r>
              <a:rPr lang="en-US" sz="1200"/>
              <a:t>Kanban </a:t>
            </a:r>
            <a:r>
              <a:rPr lang="en-US" sz="1200" b="1"/>
              <a:t>tapşırıqların idarə edilməsi və iş proseslərinin optimallaşdırılması üçün istifadə olunan metoddur</a:t>
            </a:r>
            <a:r>
              <a:rPr lang="en-US" sz="1200"/>
              <a:t>. Xüsusilə </a:t>
            </a:r>
            <a:r>
              <a:rPr lang="en-US" sz="1200" b="1"/>
              <a:t>IT, proqram təminatı inkişafı və xidmət sahələrində</a:t>
            </a:r>
            <a:r>
              <a:rPr lang="en-US" sz="1200"/>
              <a:t> geniş tətbiq olunur.</a:t>
            </a:r>
            <a:endParaRPr lang="az-Latn-AZ" sz="1200"/>
          </a:p>
          <a:p>
            <a:pPr>
              <a:buNone/>
            </a:pPr>
            <a:endParaRPr lang="en-US" sz="1200"/>
          </a:p>
          <a:p>
            <a:pPr>
              <a:buNone/>
            </a:pPr>
            <a:r>
              <a:rPr lang="en-US" sz="1200" b="1"/>
              <a:t>Əsas məqsəd:</a:t>
            </a:r>
            <a:endParaRPr lang="en-US" sz="1200"/>
          </a:p>
          <a:p>
            <a:pPr>
              <a:buFont typeface="Arial" panose="020B0604020202020204" pitchFamily="34" charset="0"/>
              <a:buChar char="•"/>
            </a:pPr>
            <a:r>
              <a:rPr lang="en-US" sz="1200"/>
              <a:t>İş axınını </a:t>
            </a:r>
            <a:r>
              <a:rPr lang="en-US" sz="1200" b="1"/>
              <a:t>vizual şəkildə göstərmək</a:t>
            </a:r>
            <a:r>
              <a:rPr lang="en-US" sz="1200"/>
              <a:t>,</a:t>
            </a:r>
          </a:p>
          <a:p>
            <a:pPr>
              <a:buFont typeface="Arial" panose="020B0604020202020204" pitchFamily="34" charset="0"/>
              <a:buChar char="•"/>
            </a:pPr>
            <a:r>
              <a:rPr lang="en-US" sz="1200"/>
              <a:t>Tapşırıqları </a:t>
            </a:r>
            <a:r>
              <a:rPr lang="en-US" sz="1200" b="1"/>
              <a:t>nəzarət altında saxlamaq</a:t>
            </a:r>
            <a:r>
              <a:rPr lang="en-US" sz="1200"/>
              <a:t>,</a:t>
            </a:r>
          </a:p>
          <a:p>
            <a:pPr>
              <a:buFont typeface="Arial" panose="020B0604020202020204" pitchFamily="34" charset="0"/>
              <a:buChar char="•"/>
            </a:pPr>
            <a:r>
              <a:rPr lang="en-US" sz="1200" b="1"/>
              <a:t>İşin keyfiyyətini və effektivliyini artırmaqdır</a:t>
            </a:r>
            <a:r>
              <a:rPr lang="en-US" sz="1200"/>
              <a:t>.</a:t>
            </a:r>
            <a:endParaRPr lang="az-Latn-AZ" sz="1200"/>
          </a:p>
          <a:p>
            <a:pPr>
              <a:buFont typeface="Arial" panose="020B0604020202020204" pitchFamily="34" charset="0"/>
              <a:buChar char="•"/>
            </a:pPr>
            <a:endParaRPr lang="az-Latn-AZ" sz="1200"/>
          </a:p>
          <a:p>
            <a:pPr>
              <a:buFont typeface="Arial" panose="020B0604020202020204" pitchFamily="34" charset="0"/>
              <a:buChar char="•"/>
            </a:pPr>
            <a:endParaRPr lang="az-Latn-AZ" sz="1200"/>
          </a:p>
          <a:p>
            <a:pPr>
              <a:buFont typeface="Arial" panose="020B0604020202020204" pitchFamily="34" charset="0"/>
              <a:buChar char="•"/>
            </a:pPr>
            <a:endParaRPr lang="az-Latn-AZ" sz="1200"/>
          </a:p>
          <a:p>
            <a:pPr>
              <a:buFont typeface="Arial" panose="020B0604020202020204" pitchFamily="34" charset="0"/>
              <a:buChar char="•"/>
            </a:pPr>
            <a:endParaRPr lang="az-Latn-AZ" sz="120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0000"/>
                </a:solidFill>
                <a:effectLst/>
                <a:latin typeface="Arial" panose="020B0604020202020204" pitchFamily="34" charset="0"/>
              </a:rPr>
              <a:t>Kanban necə işləyir?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Kanban </a:t>
            </a:r>
            <a:r>
              <a:rPr kumimoji="0" lang="en-US" altLang="en-US" sz="1200" b="1" i="0" u="none" strike="noStrike" cap="none" normalizeH="0" baseline="0">
                <a:ln>
                  <a:noFill/>
                </a:ln>
                <a:solidFill>
                  <a:schemeClr val="tx1"/>
                </a:solidFill>
                <a:effectLst/>
                <a:latin typeface="Arial" panose="020B0604020202020204" pitchFamily="34" charset="0"/>
              </a:rPr>
              <a:t>vizual lövhə (board) və kartlarla</a:t>
            </a:r>
            <a:r>
              <a:rPr kumimoji="0" lang="en-US" altLang="en-US" sz="1200" b="0" i="0" u="none" strike="noStrike" cap="none" normalizeH="0" baseline="0">
                <a:ln>
                  <a:noFill/>
                </a:ln>
                <a:solidFill>
                  <a:schemeClr val="tx1"/>
                </a:solidFill>
                <a:effectLst/>
                <a:latin typeface="Arial" panose="020B0604020202020204" pitchFamily="34" charset="0"/>
              </a:rPr>
              <a:t> işləyir.</a:t>
            </a:r>
            <a:endParaRPr kumimoji="0" lang="az-Latn-AZ"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rPr>
            </a:br>
            <a:r>
              <a:rPr kumimoji="0" lang="en-US" altLang="en-US" sz="1200" b="0" i="0" u="none" strike="noStrike" cap="none" normalizeH="0" baseline="0">
                <a:ln>
                  <a:noFill/>
                </a:ln>
                <a:solidFill>
                  <a:schemeClr val="tx1"/>
                </a:solidFill>
                <a:effectLst/>
                <a:latin typeface="Arial" panose="020B0604020202020204" pitchFamily="34" charset="0"/>
              </a:rPr>
              <a:t>Lövhədə </a:t>
            </a:r>
            <a:r>
              <a:rPr kumimoji="0" lang="en-US" altLang="en-US" sz="1200" b="1" i="0" u="none" strike="noStrike" cap="none" normalizeH="0" baseline="0">
                <a:ln>
                  <a:noFill/>
                </a:ln>
                <a:solidFill>
                  <a:schemeClr val="tx1"/>
                </a:solidFill>
                <a:effectLst/>
                <a:latin typeface="Arial" panose="020B0604020202020204" pitchFamily="34" charset="0"/>
              </a:rPr>
              <a:t>fərqli mərhələlər</a:t>
            </a:r>
            <a:r>
              <a:rPr kumimoji="0" lang="en-US" altLang="en-US" sz="1200" b="0" i="0" u="none" strike="noStrike" cap="none" normalizeH="0" baseline="0">
                <a:ln>
                  <a:noFill/>
                </a:ln>
                <a:solidFill>
                  <a:schemeClr val="tx1"/>
                </a:solidFill>
                <a:effectLst/>
                <a:latin typeface="Arial" panose="020B0604020202020204" pitchFamily="34" charset="0"/>
              </a:rPr>
              <a:t> olur: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 </a:t>
            </a:r>
            <a:r>
              <a:rPr kumimoji="0" lang="en-US" altLang="en-US" sz="1200" b="1" i="0" u="none" strike="noStrike" cap="none" normalizeH="0" baseline="0">
                <a:ln>
                  <a:noFill/>
                </a:ln>
                <a:solidFill>
                  <a:schemeClr val="tx1"/>
                </a:solidFill>
                <a:effectLst/>
                <a:latin typeface="Arial" panose="020B0604020202020204" pitchFamily="34" charset="0"/>
              </a:rPr>
              <a:t>To Do</a:t>
            </a:r>
            <a:r>
              <a:rPr kumimoji="0" lang="en-US" altLang="en-US" sz="1200" b="0" i="0" u="none" strike="noStrike" cap="none" normalizeH="0" baseline="0">
                <a:ln>
                  <a:noFill/>
                </a:ln>
                <a:solidFill>
                  <a:schemeClr val="tx1"/>
                </a:solidFill>
                <a:effectLst/>
                <a:latin typeface="Arial" panose="020B0604020202020204" pitchFamily="34" charset="0"/>
              </a:rPr>
              <a:t> – Görüləcək işlər</a:t>
            </a:r>
            <a:br>
              <a:rPr kumimoji="0" lang="en-US" altLang="en-US" sz="1200" b="0" i="0" u="none" strike="noStrike" cap="none" normalizeH="0" baseline="0">
                <a:ln>
                  <a:noFill/>
                </a:ln>
                <a:solidFill>
                  <a:schemeClr val="tx1"/>
                </a:solidFill>
                <a:effectLst/>
                <a:latin typeface="Arial" panose="020B0604020202020204" pitchFamily="34" charset="0"/>
              </a:rPr>
            </a:br>
            <a:r>
              <a:rPr kumimoji="0" lang="en-US" altLang="en-US" sz="1200" b="0" i="0" u="none" strike="noStrike" cap="none" normalizeH="0" baseline="0">
                <a:ln>
                  <a:noFill/>
                </a:ln>
                <a:solidFill>
                  <a:schemeClr val="tx1"/>
                </a:solidFill>
                <a:effectLst/>
                <a:latin typeface="Arial" panose="020B0604020202020204" pitchFamily="34" charset="0"/>
              </a:rPr>
              <a:t>🔹 </a:t>
            </a:r>
            <a:r>
              <a:rPr kumimoji="0" lang="en-US" altLang="en-US" sz="1200" b="1" i="0" u="none" strike="noStrike" cap="none" normalizeH="0" baseline="0">
                <a:ln>
                  <a:noFill/>
                </a:ln>
                <a:solidFill>
                  <a:schemeClr val="tx1"/>
                </a:solidFill>
                <a:effectLst/>
                <a:latin typeface="Arial" panose="020B0604020202020204" pitchFamily="34" charset="0"/>
              </a:rPr>
              <a:t>In Progress</a:t>
            </a:r>
            <a:r>
              <a:rPr kumimoji="0" lang="en-US" altLang="en-US" sz="1200" b="0" i="0" u="none" strike="noStrike" cap="none" normalizeH="0" baseline="0">
                <a:ln>
                  <a:noFill/>
                </a:ln>
                <a:solidFill>
                  <a:schemeClr val="tx1"/>
                </a:solidFill>
                <a:effectLst/>
                <a:latin typeface="Arial" panose="020B0604020202020204" pitchFamily="34" charset="0"/>
              </a:rPr>
              <a:t> – Hazırda üzərində işlənən işlər</a:t>
            </a:r>
            <a:br>
              <a:rPr kumimoji="0" lang="en-US" altLang="en-US" sz="1200" b="0" i="0" u="none" strike="noStrike" cap="none" normalizeH="0" baseline="0">
                <a:ln>
                  <a:noFill/>
                </a:ln>
                <a:solidFill>
                  <a:schemeClr val="tx1"/>
                </a:solidFill>
                <a:effectLst/>
                <a:latin typeface="Arial" panose="020B0604020202020204" pitchFamily="34" charset="0"/>
              </a:rPr>
            </a:br>
            <a:r>
              <a:rPr kumimoji="0" lang="en-US" altLang="en-US" sz="1200" b="0" i="0" u="none" strike="noStrike" cap="none" normalizeH="0" baseline="0">
                <a:ln>
                  <a:noFill/>
                </a:ln>
                <a:solidFill>
                  <a:schemeClr val="tx1"/>
                </a:solidFill>
                <a:effectLst/>
                <a:latin typeface="Arial" panose="020B0604020202020204" pitchFamily="34" charset="0"/>
              </a:rPr>
              <a:t>🔹 </a:t>
            </a:r>
            <a:r>
              <a:rPr kumimoji="0" lang="en-US" altLang="en-US" sz="1200" b="1" i="0" u="none" strike="noStrike" cap="none" normalizeH="0" baseline="0">
                <a:ln>
                  <a:noFill/>
                </a:ln>
                <a:solidFill>
                  <a:schemeClr val="tx1"/>
                </a:solidFill>
                <a:effectLst/>
                <a:latin typeface="Arial" panose="020B0604020202020204" pitchFamily="34" charset="0"/>
              </a:rPr>
              <a:t>Done</a:t>
            </a:r>
            <a:r>
              <a:rPr kumimoji="0" lang="en-US" altLang="en-US" sz="1200" b="0" i="0" u="none" strike="noStrike" cap="none" normalizeH="0" baseline="0">
                <a:ln>
                  <a:noFill/>
                </a:ln>
                <a:solidFill>
                  <a:schemeClr val="tx1"/>
                </a:solidFill>
                <a:effectLst/>
                <a:latin typeface="Arial" panose="020B0604020202020204" pitchFamily="34" charset="0"/>
              </a:rPr>
              <a:t> – Tamamlanmış işlər</a:t>
            </a:r>
            <a:endParaRPr kumimoji="0" lang="az-Latn-AZ"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Əsas ideya:</a:t>
            </a:r>
            <a:r>
              <a:rPr kumimoji="0" lang="en-US" altLang="en-US" sz="1200" b="0" i="0" u="none" strike="noStrike" cap="none" normalizeH="0" baseline="0">
                <a:ln>
                  <a:noFill/>
                </a:ln>
                <a:solidFill>
                  <a:schemeClr val="tx1"/>
                </a:solidFill>
                <a:effectLst/>
                <a:latin typeface="Arial" panose="020B0604020202020204" pitchFamily="34" charset="0"/>
              </a:rPr>
              <a:t> </a:t>
            </a:r>
            <a:r>
              <a:rPr kumimoji="0" lang="en-US" altLang="en-US" sz="1200" i="0" u="none" strike="noStrike" cap="none" normalizeH="0" baseline="0">
                <a:ln>
                  <a:noFill/>
                </a:ln>
                <a:solidFill>
                  <a:schemeClr val="tx1"/>
                </a:solidFill>
                <a:effectLst/>
                <a:latin typeface="Arial" panose="020B0604020202020204" pitchFamily="34" charset="0"/>
              </a:rPr>
              <a:t>İşləri mərhələ-mərhələ hərəkət etdirmək və hər mərhələdə nəzarət etməkdir.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Məsələn, sizdə </a:t>
            </a:r>
            <a:r>
              <a:rPr kumimoji="0" lang="en-US" altLang="en-US" sz="1200" b="1" i="0" u="none" strike="noStrike" cap="none" normalizeH="0" baseline="0">
                <a:ln>
                  <a:noFill/>
                </a:ln>
                <a:solidFill>
                  <a:schemeClr val="tx1"/>
                </a:solidFill>
                <a:effectLst/>
                <a:latin typeface="Arial" panose="020B0604020202020204" pitchFamily="34" charset="0"/>
              </a:rPr>
              <a:t>3 tapşırıq</a:t>
            </a:r>
            <a:r>
              <a:rPr kumimoji="0" lang="en-US" altLang="en-US" sz="1200" b="0" i="0" u="none" strike="noStrike" cap="none" normalizeH="0" baseline="0">
                <a:ln>
                  <a:noFill/>
                </a:ln>
                <a:solidFill>
                  <a:schemeClr val="tx1"/>
                </a:solidFill>
                <a:effectLst/>
                <a:latin typeface="Arial" panose="020B0604020202020204" pitchFamily="34" charset="0"/>
              </a:rPr>
              <a:t> var. Onlardan biri hazırda "In Progress"-dədir. Yeni işə başlamaq üçün əvvəlcə bu tapşırığı bitirmək lazımdır.</a:t>
            </a:r>
          </a:p>
          <a:p>
            <a:endParaRPr lang="az-Latn-AZ" sz="1200"/>
          </a:p>
          <a:p>
            <a:endParaRPr lang="az-Latn-AZ" sz="1200"/>
          </a:p>
          <a:p>
            <a:endParaRPr lang="az-Latn-AZ" sz="1200"/>
          </a:p>
          <a:p>
            <a:endParaRPr lang="az-Latn-AZ" sz="1200"/>
          </a:p>
          <a:p>
            <a:pPr>
              <a:buNone/>
            </a:pPr>
            <a:r>
              <a:rPr lang="en-US" sz="1200" b="1">
                <a:solidFill>
                  <a:srgbClr val="FF0000"/>
                </a:solidFill>
              </a:rPr>
              <a:t>WIP limiti nədir?</a:t>
            </a:r>
          </a:p>
          <a:p>
            <a:r>
              <a:rPr lang="en-US" sz="1200" b="1"/>
              <a:t>WIP (Work In Progress) limiti – eyni anda üzərində işlənə biləcək tapşırıqların maksimum sayıdır.</a:t>
            </a:r>
            <a:endParaRPr lang="az-Latn-AZ" sz="1200" b="1"/>
          </a:p>
          <a:p>
            <a:endParaRPr lang="en-US" sz="1200"/>
          </a:p>
          <a:p>
            <a:r>
              <a:rPr lang="en-US" sz="1200"/>
              <a:t>Məsələn, əgər WIP limiti </a:t>
            </a:r>
            <a:r>
              <a:rPr lang="en-US" sz="1200" b="1"/>
              <a:t>3-dürsə</a:t>
            </a:r>
            <a:r>
              <a:rPr lang="en-US" sz="1200"/>
              <a:t>, bu o deməkdir ki, eyni anda </a:t>
            </a:r>
            <a:r>
              <a:rPr lang="en-US" sz="1200" b="1"/>
              <a:t>maksimum 3 tapşırıq üzərində işləmək olar</a:t>
            </a:r>
            <a:r>
              <a:rPr lang="en-US" sz="1200"/>
              <a:t>. Əvvəlki tapşırıqlar tamamlanmadan yenilərini başlamaq olmaz.</a:t>
            </a:r>
            <a:endParaRPr lang="az-Latn-AZ" sz="1200"/>
          </a:p>
          <a:p>
            <a:endParaRPr lang="az-Latn-AZ" sz="1200"/>
          </a:p>
          <a:p>
            <a:pPr>
              <a:buNone/>
            </a:pPr>
            <a:r>
              <a:rPr lang="en-US" sz="1200" b="1"/>
              <a:t>Niyə WIP limiti vacibdir?</a:t>
            </a:r>
            <a:endParaRPr lang="en-US" sz="1200"/>
          </a:p>
          <a:p>
            <a:pPr>
              <a:buFont typeface="Arial" panose="020B0604020202020204" pitchFamily="34" charset="0"/>
              <a:buChar char="•"/>
            </a:pPr>
            <a:r>
              <a:rPr lang="en-US" sz="1200"/>
              <a:t>Həddindən artıq yüklənmənin qarşısını alır,</a:t>
            </a:r>
          </a:p>
          <a:p>
            <a:pPr>
              <a:buFont typeface="Arial" panose="020B0604020202020204" pitchFamily="34" charset="0"/>
              <a:buChar char="•"/>
            </a:pPr>
            <a:r>
              <a:rPr lang="en-US" sz="1200"/>
              <a:t>Fokuslanmanı artırır,</a:t>
            </a:r>
          </a:p>
          <a:p>
            <a:pPr>
              <a:buFont typeface="Arial" panose="020B0604020202020204" pitchFamily="34" charset="0"/>
              <a:buChar char="•"/>
            </a:pPr>
            <a:r>
              <a:rPr lang="en-US" sz="1200"/>
              <a:t>İşlərin daha sürətli tamamlanmasına kömək edir.</a:t>
            </a:r>
          </a:p>
        </p:txBody>
      </p:sp>
    </p:spTree>
    <p:extLst>
      <p:ext uri="{BB962C8B-B14F-4D97-AF65-F5344CB8AC3E}">
        <p14:creationId xmlns:p14="http://schemas.microsoft.com/office/powerpoint/2010/main" val="4231879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FFD54-6AE1-2543-D24B-2AEF525AB19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4630F98-BB28-7979-121B-47D8993F4E15}"/>
              </a:ext>
            </a:extLst>
          </p:cNvPr>
          <p:cNvSpPr txBox="1"/>
          <p:nvPr/>
        </p:nvSpPr>
        <p:spPr>
          <a:xfrm>
            <a:off x="107004" y="158874"/>
            <a:ext cx="11984477" cy="423449"/>
          </a:xfrm>
          <a:prstGeom prst="rect">
            <a:avLst/>
          </a:prstGeom>
          <a:noFill/>
        </p:spPr>
        <p:txBody>
          <a:bodyPr wrap="square">
            <a:spAutoFit/>
          </a:bodyPr>
          <a:lstStyle/>
          <a:p>
            <a:pPr algn="l">
              <a:lnSpc>
                <a:spcPct val="150000"/>
              </a:lnSpc>
            </a:pPr>
            <a:r>
              <a:rPr lang="az-Latn-AZ" sz="1600">
                <a:solidFill>
                  <a:srgbClr val="303141"/>
                </a:solidFill>
                <a:latin typeface="Udemy Sans"/>
              </a:rPr>
              <a:t>.</a:t>
            </a:r>
            <a:endParaRPr lang="ru-RU" sz="1600" b="0" i="0">
              <a:solidFill>
                <a:srgbClr val="303141"/>
              </a:solidFill>
              <a:effectLst/>
              <a:latin typeface="Udemy Sans"/>
            </a:endParaRPr>
          </a:p>
        </p:txBody>
      </p:sp>
    </p:spTree>
    <p:extLst>
      <p:ext uri="{BB962C8B-B14F-4D97-AF65-F5344CB8AC3E}">
        <p14:creationId xmlns:p14="http://schemas.microsoft.com/office/powerpoint/2010/main" val="3607112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39FBA-73BE-5FC6-80F4-EFE22369007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CA0AF6E-2255-39F0-42FA-BEDAFCE73ACB}"/>
              </a:ext>
            </a:extLst>
          </p:cNvPr>
          <p:cNvSpPr txBox="1"/>
          <p:nvPr/>
        </p:nvSpPr>
        <p:spPr>
          <a:xfrm>
            <a:off x="107004" y="158874"/>
            <a:ext cx="11984477" cy="423449"/>
          </a:xfrm>
          <a:prstGeom prst="rect">
            <a:avLst/>
          </a:prstGeom>
          <a:noFill/>
        </p:spPr>
        <p:txBody>
          <a:bodyPr wrap="square">
            <a:spAutoFit/>
          </a:bodyPr>
          <a:lstStyle/>
          <a:p>
            <a:pPr algn="l">
              <a:lnSpc>
                <a:spcPct val="150000"/>
              </a:lnSpc>
            </a:pPr>
            <a:r>
              <a:rPr lang="az-Latn-AZ" sz="1600">
                <a:solidFill>
                  <a:srgbClr val="303141"/>
                </a:solidFill>
                <a:latin typeface="Udemy Sans"/>
              </a:rPr>
              <a:t>.</a:t>
            </a:r>
            <a:endParaRPr lang="ru-RU" sz="1600" b="0" i="0">
              <a:solidFill>
                <a:srgbClr val="303141"/>
              </a:solidFill>
              <a:effectLst/>
              <a:latin typeface="Udemy Sans"/>
            </a:endParaRPr>
          </a:p>
        </p:txBody>
      </p:sp>
    </p:spTree>
    <p:extLst>
      <p:ext uri="{BB962C8B-B14F-4D97-AF65-F5344CB8AC3E}">
        <p14:creationId xmlns:p14="http://schemas.microsoft.com/office/powerpoint/2010/main" val="2978638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D00E5-8868-7103-3727-0479E24B70B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39835F6-70E1-184D-E212-6FFCA8FDBED9}"/>
              </a:ext>
            </a:extLst>
          </p:cNvPr>
          <p:cNvSpPr txBox="1"/>
          <p:nvPr/>
        </p:nvSpPr>
        <p:spPr>
          <a:xfrm>
            <a:off x="107004" y="158874"/>
            <a:ext cx="11984477" cy="423449"/>
          </a:xfrm>
          <a:prstGeom prst="rect">
            <a:avLst/>
          </a:prstGeom>
          <a:noFill/>
        </p:spPr>
        <p:txBody>
          <a:bodyPr wrap="square">
            <a:spAutoFit/>
          </a:bodyPr>
          <a:lstStyle/>
          <a:p>
            <a:pPr algn="l">
              <a:lnSpc>
                <a:spcPct val="150000"/>
              </a:lnSpc>
            </a:pPr>
            <a:r>
              <a:rPr lang="az-Latn-AZ" sz="1600">
                <a:solidFill>
                  <a:srgbClr val="303141"/>
                </a:solidFill>
                <a:latin typeface="Udemy Sans"/>
              </a:rPr>
              <a:t>.</a:t>
            </a:r>
            <a:endParaRPr lang="ru-RU" sz="1600" b="0" i="0">
              <a:solidFill>
                <a:srgbClr val="303141"/>
              </a:solidFill>
              <a:effectLst/>
              <a:latin typeface="Udemy Sans"/>
            </a:endParaRPr>
          </a:p>
        </p:txBody>
      </p:sp>
    </p:spTree>
    <p:extLst>
      <p:ext uri="{BB962C8B-B14F-4D97-AF65-F5344CB8AC3E}">
        <p14:creationId xmlns:p14="http://schemas.microsoft.com/office/powerpoint/2010/main" val="3508003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CB409-07F4-9436-9056-B6B45F6C021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623F9A2-1091-B733-57FB-18197E81522F}"/>
              </a:ext>
            </a:extLst>
          </p:cNvPr>
          <p:cNvSpPr txBox="1"/>
          <p:nvPr/>
        </p:nvSpPr>
        <p:spPr>
          <a:xfrm>
            <a:off x="107004" y="158874"/>
            <a:ext cx="11984477" cy="423449"/>
          </a:xfrm>
          <a:prstGeom prst="rect">
            <a:avLst/>
          </a:prstGeom>
          <a:noFill/>
        </p:spPr>
        <p:txBody>
          <a:bodyPr wrap="square">
            <a:spAutoFit/>
          </a:bodyPr>
          <a:lstStyle/>
          <a:p>
            <a:pPr algn="l">
              <a:lnSpc>
                <a:spcPct val="150000"/>
              </a:lnSpc>
            </a:pPr>
            <a:r>
              <a:rPr lang="az-Latn-AZ" sz="1600">
                <a:solidFill>
                  <a:srgbClr val="303141"/>
                </a:solidFill>
                <a:latin typeface="Udemy Sans"/>
              </a:rPr>
              <a:t>.</a:t>
            </a:r>
            <a:endParaRPr lang="ru-RU" sz="1600" b="0" i="0">
              <a:solidFill>
                <a:srgbClr val="303141"/>
              </a:solidFill>
              <a:effectLst/>
              <a:latin typeface="Udemy Sans"/>
            </a:endParaRPr>
          </a:p>
        </p:txBody>
      </p:sp>
    </p:spTree>
    <p:extLst>
      <p:ext uri="{BB962C8B-B14F-4D97-AF65-F5344CB8AC3E}">
        <p14:creationId xmlns:p14="http://schemas.microsoft.com/office/powerpoint/2010/main" val="1943349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00A74-629D-EA5E-3698-828F562A1E9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EDCA9A9-A357-7B96-CC92-519A66D571E2}"/>
              </a:ext>
            </a:extLst>
          </p:cNvPr>
          <p:cNvSpPr txBox="1"/>
          <p:nvPr/>
        </p:nvSpPr>
        <p:spPr>
          <a:xfrm>
            <a:off x="107004" y="158874"/>
            <a:ext cx="11984477" cy="423449"/>
          </a:xfrm>
          <a:prstGeom prst="rect">
            <a:avLst/>
          </a:prstGeom>
          <a:noFill/>
        </p:spPr>
        <p:txBody>
          <a:bodyPr wrap="square">
            <a:spAutoFit/>
          </a:bodyPr>
          <a:lstStyle/>
          <a:p>
            <a:pPr algn="l">
              <a:lnSpc>
                <a:spcPct val="150000"/>
              </a:lnSpc>
            </a:pPr>
            <a:r>
              <a:rPr lang="az-Latn-AZ" sz="1600">
                <a:solidFill>
                  <a:srgbClr val="303141"/>
                </a:solidFill>
                <a:latin typeface="Udemy Sans"/>
              </a:rPr>
              <a:t>.</a:t>
            </a:r>
            <a:endParaRPr lang="ru-RU" sz="1600" b="0" i="0">
              <a:solidFill>
                <a:srgbClr val="303141"/>
              </a:solidFill>
              <a:effectLst/>
              <a:latin typeface="Udemy Sans"/>
            </a:endParaRPr>
          </a:p>
        </p:txBody>
      </p:sp>
    </p:spTree>
    <p:extLst>
      <p:ext uri="{BB962C8B-B14F-4D97-AF65-F5344CB8AC3E}">
        <p14:creationId xmlns:p14="http://schemas.microsoft.com/office/powerpoint/2010/main" val="3967197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91A01-5D01-3B46-1AC9-3C64673679D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11A0C68-4531-549A-7538-6B2BB4140B71}"/>
              </a:ext>
            </a:extLst>
          </p:cNvPr>
          <p:cNvSpPr txBox="1"/>
          <p:nvPr/>
        </p:nvSpPr>
        <p:spPr>
          <a:xfrm>
            <a:off x="107004" y="158874"/>
            <a:ext cx="11984477" cy="423449"/>
          </a:xfrm>
          <a:prstGeom prst="rect">
            <a:avLst/>
          </a:prstGeom>
          <a:noFill/>
        </p:spPr>
        <p:txBody>
          <a:bodyPr wrap="square">
            <a:spAutoFit/>
          </a:bodyPr>
          <a:lstStyle/>
          <a:p>
            <a:pPr algn="l">
              <a:lnSpc>
                <a:spcPct val="150000"/>
              </a:lnSpc>
            </a:pPr>
            <a:r>
              <a:rPr lang="az-Latn-AZ" sz="1600">
                <a:solidFill>
                  <a:srgbClr val="303141"/>
                </a:solidFill>
                <a:latin typeface="Udemy Sans"/>
              </a:rPr>
              <a:t>.</a:t>
            </a:r>
            <a:endParaRPr lang="ru-RU" sz="1600" b="0" i="0">
              <a:solidFill>
                <a:srgbClr val="303141"/>
              </a:solidFill>
              <a:effectLst/>
              <a:latin typeface="Udemy Sans"/>
            </a:endParaRPr>
          </a:p>
        </p:txBody>
      </p:sp>
    </p:spTree>
    <p:extLst>
      <p:ext uri="{BB962C8B-B14F-4D97-AF65-F5344CB8AC3E}">
        <p14:creationId xmlns:p14="http://schemas.microsoft.com/office/powerpoint/2010/main" val="1091666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706A6-A48E-7E9F-86AD-83105E6CD4E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697970A-027D-881C-A88C-8D3095345E5A}"/>
              </a:ext>
            </a:extLst>
          </p:cNvPr>
          <p:cNvSpPr txBox="1"/>
          <p:nvPr/>
        </p:nvSpPr>
        <p:spPr>
          <a:xfrm>
            <a:off x="107004" y="158874"/>
            <a:ext cx="11984477" cy="423449"/>
          </a:xfrm>
          <a:prstGeom prst="rect">
            <a:avLst/>
          </a:prstGeom>
          <a:noFill/>
        </p:spPr>
        <p:txBody>
          <a:bodyPr wrap="square">
            <a:spAutoFit/>
          </a:bodyPr>
          <a:lstStyle/>
          <a:p>
            <a:pPr algn="l">
              <a:lnSpc>
                <a:spcPct val="150000"/>
              </a:lnSpc>
            </a:pPr>
            <a:r>
              <a:rPr lang="az-Latn-AZ" sz="1600">
                <a:solidFill>
                  <a:srgbClr val="303141"/>
                </a:solidFill>
                <a:latin typeface="Udemy Sans"/>
              </a:rPr>
              <a:t>.</a:t>
            </a:r>
            <a:endParaRPr lang="ru-RU" sz="1600" b="0" i="0">
              <a:solidFill>
                <a:srgbClr val="303141"/>
              </a:solidFill>
              <a:effectLst/>
              <a:latin typeface="Udemy Sans"/>
            </a:endParaRPr>
          </a:p>
        </p:txBody>
      </p:sp>
    </p:spTree>
    <p:extLst>
      <p:ext uri="{BB962C8B-B14F-4D97-AF65-F5344CB8AC3E}">
        <p14:creationId xmlns:p14="http://schemas.microsoft.com/office/powerpoint/2010/main" val="2682289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9E262-8B18-43B8-3EFF-1D91F34BBD1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7E2E209-1176-9B80-93AE-4ECDA5401084}"/>
              </a:ext>
            </a:extLst>
          </p:cNvPr>
          <p:cNvSpPr txBox="1"/>
          <p:nvPr/>
        </p:nvSpPr>
        <p:spPr>
          <a:xfrm>
            <a:off x="107004" y="158874"/>
            <a:ext cx="11984477" cy="423449"/>
          </a:xfrm>
          <a:prstGeom prst="rect">
            <a:avLst/>
          </a:prstGeom>
          <a:noFill/>
        </p:spPr>
        <p:txBody>
          <a:bodyPr wrap="square">
            <a:spAutoFit/>
          </a:bodyPr>
          <a:lstStyle/>
          <a:p>
            <a:pPr algn="l">
              <a:lnSpc>
                <a:spcPct val="150000"/>
              </a:lnSpc>
            </a:pPr>
            <a:r>
              <a:rPr lang="az-Latn-AZ" sz="1600">
                <a:solidFill>
                  <a:srgbClr val="303141"/>
                </a:solidFill>
                <a:latin typeface="Udemy Sans"/>
              </a:rPr>
              <a:t>.</a:t>
            </a:r>
            <a:endParaRPr lang="ru-RU" sz="1600" b="0" i="0">
              <a:solidFill>
                <a:srgbClr val="303141"/>
              </a:solidFill>
              <a:effectLst/>
              <a:latin typeface="Udemy Sans"/>
            </a:endParaRPr>
          </a:p>
        </p:txBody>
      </p:sp>
    </p:spTree>
    <p:extLst>
      <p:ext uri="{BB962C8B-B14F-4D97-AF65-F5344CB8AC3E}">
        <p14:creationId xmlns:p14="http://schemas.microsoft.com/office/powerpoint/2010/main" val="448003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62957-E901-9EC0-8D69-5C164635790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E292CFA-358D-C1E4-C224-A05CC850E026}"/>
              </a:ext>
            </a:extLst>
          </p:cNvPr>
          <p:cNvSpPr txBox="1"/>
          <p:nvPr/>
        </p:nvSpPr>
        <p:spPr>
          <a:xfrm>
            <a:off x="107004" y="158874"/>
            <a:ext cx="11984477" cy="6555641"/>
          </a:xfrm>
          <a:prstGeom prst="rect">
            <a:avLst/>
          </a:prstGeom>
          <a:noFill/>
        </p:spPr>
        <p:txBody>
          <a:bodyPr wrap="square">
            <a:spAutoFit/>
          </a:bodyPr>
          <a:lstStyle/>
          <a:p>
            <a:pPr>
              <a:buNone/>
            </a:pPr>
            <a:r>
              <a:rPr lang="en-US" sz="1200" b="1">
                <a:solidFill>
                  <a:srgbClr val="FF0000"/>
                </a:solidFill>
              </a:rPr>
              <a:t>Potok (</a:t>
            </a:r>
            <a:r>
              <a:rPr lang="az-Latn-AZ" sz="1200" b="1">
                <a:solidFill>
                  <a:srgbClr val="FF0000"/>
                </a:solidFill>
              </a:rPr>
              <a:t>AXIN</a:t>
            </a:r>
            <a:r>
              <a:rPr lang="en-US" sz="1200" b="1">
                <a:solidFill>
                  <a:srgbClr val="FF0000"/>
                </a:solidFill>
              </a:rPr>
              <a:t>) sistemləri və Lead Time nədir?</a:t>
            </a:r>
          </a:p>
          <a:p>
            <a:pPr>
              <a:buNone/>
            </a:pPr>
            <a:r>
              <a:rPr lang="en-US" sz="1200"/>
              <a:t>Potok sistemləri Kanban-ın əsas hissəsidir və </a:t>
            </a:r>
            <a:r>
              <a:rPr lang="en-US" sz="1200" b="1"/>
              <a:t>tapşırıqların işlənmə müddətini izləməyə kömək edir</a:t>
            </a:r>
            <a:r>
              <a:rPr lang="en-US" sz="1200"/>
              <a:t>.</a:t>
            </a:r>
          </a:p>
          <a:p>
            <a:pPr>
              <a:buNone/>
            </a:pPr>
            <a:r>
              <a:rPr lang="en-US" sz="1200"/>
              <a:t>📌 </a:t>
            </a:r>
            <a:r>
              <a:rPr lang="en-US" sz="1200" b="1"/>
              <a:t>Lead Time (LT)</a:t>
            </a:r>
            <a:r>
              <a:rPr lang="en-US" sz="1200"/>
              <a:t> – Tapşırığın başlanğıc və bitmə vaxtı arasındakı müddətdir.</a:t>
            </a:r>
            <a:br>
              <a:rPr lang="en-US" sz="1200"/>
            </a:br>
            <a:r>
              <a:rPr lang="en-US" sz="1200"/>
              <a:t>📌 </a:t>
            </a:r>
            <a:r>
              <a:rPr lang="en-US" sz="1200" b="1"/>
              <a:t>Customer Lead Time</a:t>
            </a:r>
            <a:r>
              <a:rPr lang="en-US" sz="1200"/>
              <a:t> – Müştərinin sifariş verdiyi andan işin tamamlanmasına qədər olan vaxtdır.</a:t>
            </a:r>
          </a:p>
          <a:p>
            <a:pPr>
              <a:buNone/>
            </a:pPr>
            <a:endParaRPr lang="en-US" sz="1200"/>
          </a:p>
          <a:p>
            <a:pPr>
              <a:buNone/>
            </a:pPr>
            <a:r>
              <a:rPr lang="en-US" sz="1200" b="1"/>
              <a:t>Məsələn:</a:t>
            </a:r>
            <a:endParaRPr lang="en-US" sz="1200"/>
          </a:p>
          <a:p>
            <a:pPr>
              <a:buFont typeface="Arial" panose="020B0604020202020204" pitchFamily="34" charset="0"/>
              <a:buChar char="•"/>
            </a:pPr>
            <a:r>
              <a:rPr lang="en-US" sz="1200"/>
              <a:t>Müştəri </a:t>
            </a:r>
            <a:r>
              <a:rPr lang="en-US" sz="1200" b="1"/>
              <a:t>bazar ertəsi</a:t>
            </a:r>
            <a:r>
              <a:rPr lang="en-US" sz="1200"/>
              <a:t> sifariş verir,</a:t>
            </a:r>
          </a:p>
          <a:p>
            <a:pPr>
              <a:buFont typeface="Arial" panose="020B0604020202020204" pitchFamily="34" charset="0"/>
              <a:buChar char="•"/>
            </a:pPr>
            <a:r>
              <a:rPr lang="en-US" sz="1200"/>
              <a:t>Komanda </a:t>
            </a:r>
            <a:r>
              <a:rPr lang="en-US" sz="1200" b="1"/>
              <a:t>çərşənbə axşamı</a:t>
            </a:r>
            <a:r>
              <a:rPr lang="en-US" sz="1200"/>
              <a:t> sifarişi qəbul edir və üzərində işləməyə başlayır,</a:t>
            </a:r>
          </a:p>
          <a:p>
            <a:pPr>
              <a:buFont typeface="Arial" panose="020B0604020202020204" pitchFamily="34" charset="0"/>
              <a:buChar char="•"/>
            </a:pPr>
            <a:r>
              <a:rPr lang="en-US" sz="1200"/>
              <a:t>İş </a:t>
            </a:r>
            <a:r>
              <a:rPr lang="en-US" sz="1200" b="1"/>
              <a:t>cümə günü</a:t>
            </a:r>
            <a:r>
              <a:rPr lang="en-US" sz="1200"/>
              <a:t> tamamlanır.</a:t>
            </a:r>
          </a:p>
          <a:p>
            <a:pPr>
              <a:buNone/>
            </a:pPr>
            <a:r>
              <a:rPr lang="en-US" sz="1200"/>
              <a:t>🔹 </a:t>
            </a:r>
            <a:r>
              <a:rPr lang="en-US" sz="1200" b="1"/>
              <a:t>Customer Lead Time = bazar ertəsi → cümə (5 gün)</a:t>
            </a:r>
            <a:br>
              <a:rPr lang="en-US" sz="1200"/>
            </a:br>
            <a:r>
              <a:rPr lang="en-US" sz="1200"/>
              <a:t>🔹 </a:t>
            </a:r>
            <a:r>
              <a:rPr lang="en-US" sz="1200" b="1"/>
              <a:t>Lead Time = çərşənbə axşamı → cümə (4 gün)</a:t>
            </a:r>
          </a:p>
          <a:p>
            <a:pPr>
              <a:buNone/>
            </a:pPr>
            <a:endParaRPr lang="en-US" sz="1200"/>
          </a:p>
          <a:p>
            <a:r>
              <a:rPr lang="en-US" sz="1200"/>
              <a:t>Burada </a:t>
            </a:r>
            <a:r>
              <a:rPr lang="en-US" sz="1200" b="1"/>
              <a:t>müştəri gözlədiyi vaxt daha uzun olur</a:t>
            </a:r>
            <a:r>
              <a:rPr lang="en-US" sz="1200"/>
              <a:t>, çünki işin başlamasına qədər bir müddət gözləməli olur.</a:t>
            </a:r>
          </a:p>
          <a:p>
            <a:endParaRPr lang="en-US"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en-US" sz="1200"/>
          </a:p>
          <a:p>
            <a:endParaRPr lang="en-US" sz="1200"/>
          </a:p>
          <a:p>
            <a:pPr>
              <a:buNone/>
            </a:pPr>
            <a:r>
              <a:rPr lang="en-US" sz="1200" b="1">
                <a:solidFill>
                  <a:srgbClr val="FF0000"/>
                </a:solidFill>
              </a:rPr>
              <a:t>Kanban metodu niyə istifadə olunur?</a:t>
            </a:r>
          </a:p>
          <a:p>
            <a:r>
              <a:rPr lang="en-US" sz="1200"/>
              <a:t>✅ İş axınını </a:t>
            </a:r>
            <a:r>
              <a:rPr lang="en-US" sz="1200" b="1"/>
              <a:t>vizual göstərir</a:t>
            </a:r>
            <a:r>
              <a:rPr lang="en-US" sz="1200"/>
              <a:t> və </a:t>
            </a:r>
            <a:r>
              <a:rPr lang="en-US" sz="1200" b="1"/>
              <a:t>tapşırıqları daha rahat idarə etməyə kömək edir</a:t>
            </a:r>
            <a:r>
              <a:rPr lang="en-US" sz="1200"/>
              <a:t>.</a:t>
            </a:r>
            <a:br>
              <a:rPr lang="en-US" sz="1200"/>
            </a:br>
            <a:r>
              <a:rPr lang="en-US" sz="1200"/>
              <a:t>✅ </a:t>
            </a:r>
            <a:r>
              <a:rPr lang="en-US" sz="1200" b="1"/>
              <a:t>İşlərin yubanmasının qarşısını alır</a:t>
            </a:r>
            <a:r>
              <a:rPr lang="en-US" sz="1200"/>
              <a:t> – WIP limiti sayəsində hər mərhələdə balansı qoruyur.</a:t>
            </a:r>
            <a:br>
              <a:rPr lang="en-US" sz="1200"/>
            </a:br>
            <a:r>
              <a:rPr lang="en-US" sz="1200"/>
              <a:t>✅ </a:t>
            </a:r>
            <a:r>
              <a:rPr lang="en-US" sz="1200" b="1"/>
              <a:t>Fokuslanmanı və məhsuldarlığı artırır</a:t>
            </a:r>
            <a:r>
              <a:rPr lang="en-US" sz="1200"/>
              <a:t> – Komanda eyni anda çox iş götürmək əvəzinə, mövcud işləri tez bitirməyə çalışır.</a:t>
            </a:r>
            <a:br>
              <a:rPr lang="en-US" sz="1200"/>
            </a:br>
            <a:r>
              <a:rPr lang="en-US" sz="1200"/>
              <a:t>✅ </a:t>
            </a:r>
            <a:r>
              <a:rPr lang="en-US" sz="1200" b="1"/>
              <a:t>Müştəri üçün dəyərli nəticə əldə etməyi sürətləndirir</a:t>
            </a:r>
            <a:r>
              <a:rPr lang="en-US" sz="1200"/>
              <a:t> – Çünki hər bir tapşırıq sistematik şəkildə tamamlanır.</a:t>
            </a:r>
          </a:p>
          <a:p>
            <a:endParaRPr lang="en-US" sz="1200"/>
          </a:p>
        </p:txBody>
      </p:sp>
      <p:pic>
        <p:nvPicPr>
          <p:cNvPr id="4" name="Picture 3">
            <a:extLst>
              <a:ext uri="{FF2B5EF4-FFF2-40B4-BE49-F238E27FC236}">
                <a16:creationId xmlns:a16="http://schemas.microsoft.com/office/drawing/2014/main" id="{34A12A3C-03B8-FE56-E60D-2694C5626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8098" y="158874"/>
            <a:ext cx="4666651" cy="2624991"/>
          </a:xfrm>
          <a:prstGeom prst="rect">
            <a:avLst/>
          </a:prstGeom>
        </p:spPr>
      </p:pic>
    </p:spTree>
    <p:extLst>
      <p:ext uri="{BB962C8B-B14F-4D97-AF65-F5344CB8AC3E}">
        <p14:creationId xmlns:p14="http://schemas.microsoft.com/office/powerpoint/2010/main" val="3429836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807D9-2040-D55F-D8F4-B6EDECAAD3E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A3A946D-BF9B-881B-E646-493DD93A256B}"/>
              </a:ext>
            </a:extLst>
          </p:cNvPr>
          <p:cNvSpPr txBox="1"/>
          <p:nvPr/>
        </p:nvSpPr>
        <p:spPr>
          <a:xfrm>
            <a:off x="107004" y="158874"/>
            <a:ext cx="11984477" cy="2492990"/>
          </a:xfrm>
          <a:prstGeom prst="rect">
            <a:avLst/>
          </a:prstGeom>
          <a:noFill/>
        </p:spPr>
        <p:txBody>
          <a:bodyPr wrap="square">
            <a:spAutoFit/>
          </a:bodyPr>
          <a:lstStyle/>
          <a:p>
            <a:pPr>
              <a:buNone/>
            </a:pPr>
            <a:r>
              <a:rPr lang="en-US" sz="1200"/>
              <a:t>Kanban </a:t>
            </a:r>
            <a:r>
              <a:rPr lang="en-US" sz="1200" b="1"/>
              <a:t>xidmətlər göstərən komandaların işini təşkil etmək üçün bir üsuldur</a:t>
            </a:r>
            <a:r>
              <a:rPr lang="en-US" sz="1200"/>
              <a:t>. Bu xidmətlər, </a:t>
            </a:r>
            <a:r>
              <a:rPr lang="en-US" sz="1200" b="1"/>
              <a:t>bir və ya bir neçə nəfərin birgə işlədiyi tapşırıqlardan ibarətdir</a:t>
            </a:r>
            <a:r>
              <a:rPr lang="en-US" sz="1200"/>
              <a:t>. Hər bir xidmətin </a:t>
            </a:r>
            <a:r>
              <a:rPr lang="en-US" sz="1200" b="1"/>
              <a:t>müştərisi və müəyyən gözləntiləri</a:t>
            </a:r>
            <a:r>
              <a:rPr lang="en-US" sz="1200"/>
              <a:t> var.</a:t>
            </a:r>
            <a:r>
              <a:rPr lang="ru-RU" sz="1200"/>
              <a:t> </a:t>
            </a:r>
            <a:r>
              <a:rPr lang="en-US" sz="1200"/>
              <a:t>Kanban-ın əsas məqsədi – </a:t>
            </a:r>
            <a:r>
              <a:rPr lang="en-US" sz="1200" b="1"/>
              <a:t>iş proseslərini optimallaşdırmaq və müştəri üçün dəyər yaratmaqdır</a:t>
            </a:r>
            <a:r>
              <a:rPr lang="en-US" sz="1200"/>
              <a:t>.</a:t>
            </a:r>
            <a:endParaRPr lang="ru-RU" sz="1200"/>
          </a:p>
          <a:p>
            <a:pPr>
              <a:buNone/>
            </a:pPr>
            <a:endParaRPr lang="ru-RU" sz="1200"/>
          </a:p>
          <a:p>
            <a:pPr>
              <a:buNone/>
            </a:pPr>
            <a:r>
              <a:rPr lang="en-US" sz="1200" b="1"/>
              <a:t>Kanban-ın əsas dəyərləri</a:t>
            </a:r>
            <a:r>
              <a:rPr lang="ru-RU" sz="1200" b="1"/>
              <a:t> - </a:t>
            </a:r>
            <a:r>
              <a:rPr lang="en-US" sz="1200"/>
              <a:t>Kanban </a:t>
            </a:r>
            <a:r>
              <a:rPr lang="en-US" sz="1200" b="1"/>
              <a:t>işin səmərəli təşkil olunması üçün aşağıdakı dəyərlərə əsaslanır</a:t>
            </a:r>
            <a:r>
              <a:rPr lang="en-US" sz="1200"/>
              <a:t>:</a:t>
            </a:r>
          </a:p>
          <a:p>
            <a:r>
              <a:rPr lang="en-US" sz="1200"/>
              <a:t>1️⃣ </a:t>
            </a:r>
            <a:r>
              <a:rPr lang="en-US" sz="1200" b="1"/>
              <a:t>Şəffaflıq</a:t>
            </a:r>
            <a:r>
              <a:rPr lang="en-US" sz="1200"/>
              <a:t> – İşin necə getdiyini açıq şəkildə görmək.</a:t>
            </a:r>
            <a:br>
              <a:rPr lang="en-US" sz="1200"/>
            </a:br>
            <a:r>
              <a:rPr lang="en-US" sz="1200"/>
              <a:t>2️⃣ </a:t>
            </a:r>
            <a:r>
              <a:rPr lang="en-US" sz="1200" b="1"/>
              <a:t>Balans</a:t>
            </a:r>
            <a:r>
              <a:rPr lang="en-US" sz="1200"/>
              <a:t> – İş yükünü optimal bölmək.</a:t>
            </a:r>
            <a:br>
              <a:rPr lang="en-US" sz="1200"/>
            </a:br>
            <a:r>
              <a:rPr lang="en-US" sz="1200"/>
              <a:t>3️⃣ </a:t>
            </a:r>
            <a:r>
              <a:rPr lang="en-US" sz="1200" b="1"/>
              <a:t>Əməkdaşlıq</a:t>
            </a:r>
            <a:r>
              <a:rPr lang="en-US" sz="1200"/>
              <a:t> – Komanda üzvləri arasında aktiv əməkdaşlığı təşviq etmək.</a:t>
            </a:r>
            <a:br>
              <a:rPr lang="en-US" sz="1200"/>
            </a:br>
            <a:r>
              <a:rPr lang="en-US" sz="1200"/>
              <a:t>4️⃣ </a:t>
            </a:r>
            <a:r>
              <a:rPr lang="en-US" sz="1200" b="1"/>
              <a:t>Müştəriyönümlülük</a:t>
            </a:r>
            <a:r>
              <a:rPr lang="en-US" sz="1200"/>
              <a:t> – İşləri müştərinin tələblərinə uyğun yerinə yetirmək.</a:t>
            </a:r>
            <a:br>
              <a:rPr lang="en-US" sz="1200"/>
            </a:br>
            <a:r>
              <a:rPr lang="en-US" sz="1200"/>
              <a:t>5️⃣ </a:t>
            </a:r>
            <a:r>
              <a:rPr lang="en-US" sz="1200" b="1"/>
              <a:t>Axın</a:t>
            </a:r>
            <a:r>
              <a:rPr lang="en-US" sz="1200"/>
              <a:t> – İşlərin fasiləsiz davam etməsini təmin etmək.</a:t>
            </a:r>
            <a:br>
              <a:rPr lang="en-US" sz="1200"/>
            </a:br>
            <a:r>
              <a:rPr lang="en-US" sz="1200"/>
              <a:t>6️⃣ </a:t>
            </a:r>
            <a:r>
              <a:rPr lang="en-US" sz="1200" b="1"/>
              <a:t>Liderlik</a:t>
            </a:r>
            <a:r>
              <a:rPr lang="en-US" sz="1200"/>
              <a:t> – Hər kəsin təşəbbüs göstərə bilməsi.</a:t>
            </a:r>
            <a:br>
              <a:rPr lang="en-US" sz="1200"/>
            </a:br>
            <a:r>
              <a:rPr lang="en-US" sz="1200"/>
              <a:t>7️⃣ </a:t>
            </a:r>
            <a:r>
              <a:rPr lang="en-US" sz="1200" b="1"/>
              <a:t>Anlayış</a:t>
            </a:r>
            <a:r>
              <a:rPr lang="en-US" sz="1200"/>
              <a:t> – İş proseslərini dərindən başa düşmək.</a:t>
            </a:r>
            <a:br>
              <a:rPr lang="en-US" sz="1200"/>
            </a:br>
            <a:r>
              <a:rPr lang="en-US" sz="1200"/>
              <a:t>8️⃣ </a:t>
            </a:r>
            <a:r>
              <a:rPr lang="en-US" sz="1200" b="1"/>
              <a:t>Razılaşma</a:t>
            </a:r>
            <a:r>
              <a:rPr lang="en-US" sz="1200"/>
              <a:t> – Komandanın ümumi məqsədlərə uyğun hərəkət etməsi.</a:t>
            </a:r>
            <a:br>
              <a:rPr lang="en-US" sz="1200"/>
            </a:br>
            <a:r>
              <a:rPr lang="en-US" sz="1200"/>
              <a:t>9️⃣ </a:t>
            </a:r>
            <a:r>
              <a:rPr lang="en-US" sz="1200" b="1"/>
              <a:t>Hörmət</a:t>
            </a:r>
            <a:r>
              <a:rPr lang="en-US" sz="1200"/>
              <a:t> – Komanda üzvlərinin bir-birinə hörmət etməsi.</a:t>
            </a:r>
          </a:p>
        </p:txBody>
      </p:sp>
      <p:sp>
        <p:nvSpPr>
          <p:cNvPr id="4" name="TextBox 3">
            <a:extLst>
              <a:ext uri="{FF2B5EF4-FFF2-40B4-BE49-F238E27FC236}">
                <a16:creationId xmlns:a16="http://schemas.microsoft.com/office/drawing/2014/main" id="{BB21841D-7BC8-321A-DBCA-65118C3378E4}"/>
              </a:ext>
            </a:extLst>
          </p:cNvPr>
          <p:cNvSpPr txBox="1"/>
          <p:nvPr/>
        </p:nvSpPr>
        <p:spPr>
          <a:xfrm>
            <a:off x="107004" y="4021470"/>
            <a:ext cx="9961124" cy="2677656"/>
          </a:xfrm>
          <a:prstGeom prst="rect">
            <a:avLst/>
          </a:prstGeom>
          <a:noFill/>
        </p:spPr>
        <p:txBody>
          <a:bodyPr wrap="square">
            <a:spAutoFit/>
          </a:bodyPr>
          <a:lstStyle/>
          <a:p>
            <a:pPr>
              <a:buNone/>
            </a:pPr>
            <a:r>
              <a:rPr lang="en-US" sz="1400" b="1"/>
              <a:t>Kanban prinsipləri</a:t>
            </a:r>
            <a:r>
              <a:rPr lang="ru-RU" sz="1400" b="1"/>
              <a:t> - </a:t>
            </a:r>
            <a:r>
              <a:rPr lang="en-US" sz="1400"/>
              <a:t>Kanban </a:t>
            </a:r>
            <a:r>
              <a:rPr lang="en-US" sz="1400" b="1"/>
              <a:t>dəyişiklikləri idarə etmək və iş prosesini inkişaf etdirmək üçün bir neçə əsas prinsipə əsaslanır</a:t>
            </a:r>
            <a:r>
              <a:rPr lang="en-US" sz="1400"/>
              <a:t>:</a:t>
            </a:r>
          </a:p>
          <a:p>
            <a:r>
              <a:rPr lang="en-US" sz="1400"/>
              <a:t>✅ </a:t>
            </a:r>
            <a:r>
              <a:rPr lang="en-US" sz="1400" b="1"/>
              <a:t>Dəyişiklikləri tədricən idarə et</a:t>
            </a:r>
            <a:r>
              <a:rPr lang="en-US" sz="1400"/>
              <a:t> – Mövcud sistemə birdən-birə deyil, addım-addım dəyişikliklər etmək.</a:t>
            </a:r>
            <a:br>
              <a:rPr lang="en-US" sz="1400"/>
            </a:br>
            <a:r>
              <a:rPr lang="en-US" sz="1400"/>
              <a:t>✅ </a:t>
            </a:r>
            <a:r>
              <a:rPr lang="en-US" sz="1400" b="1"/>
              <a:t>İşə mövcud vəziyyətdən başla</a:t>
            </a:r>
            <a:r>
              <a:rPr lang="en-US" sz="1400"/>
              <a:t> – Hal-hazırda necə işlədiyini başa düş və ondan başlayaraq təkmilləşdir.</a:t>
            </a:r>
            <a:br>
              <a:rPr lang="en-US" sz="1400"/>
            </a:br>
            <a:r>
              <a:rPr lang="en-US" sz="1400"/>
              <a:t>✅ </a:t>
            </a:r>
            <a:r>
              <a:rPr lang="en-US" sz="1400" b="1"/>
              <a:t>Təkamül xarakterli inkişafı razılaşaraq həyata keçir</a:t>
            </a:r>
            <a:r>
              <a:rPr lang="en-US" sz="1400"/>
              <a:t> – Sürətli və kəskin dəyişikliklər əvəzinə, </a:t>
            </a:r>
            <a:r>
              <a:rPr lang="en-US" sz="1400" b="1"/>
              <a:t>davamlı inkişaf yolu ilə sistemi yaxşılaşdır</a:t>
            </a:r>
            <a:r>
              <a:rPr lang="en-US" sz="1400"/>
              <a:t>.</a:t>
            </a:r>
            <a:br>
              <a:rPr lang="en-US" sz="1400"/>
            </a:br>
            <a:r>
              <a:rPr lang="en-US" sz="1400"/>
              <a:t>✅ </a:t>
            </a:r>
            <a:r>
              <a:rPr lang="en-US" sz="1400" b="1"/>
              <a:t>Bütün səviyyələrdə liderliyi təşviq et</a:t>
            </a:r>
            <a:r>
              <a:rPr lang="en-US" sz="1400"/>
              <a:t> – Hər bir komanda üzvü </a:t>
            </a:r>
            <a:r>
              <a:rPr lang="en-US" sz="1400" b="1"/>
              <a:t>təkliflər verə və dəyişikliklər edə bilməlidir</a:t>
            </a:r>
            <a:r>
              <a:rPr lang="en-US" sz="1400"/>
              <a:t>.</a:t>
            </a:r>
          </a:p>
          <a:p>
            <a:endParaRPr lang="en-US" sz="1400"/>
          </a:p>
          <a:p>
            <a:pPr>
              <a:buNone/>
            </a:pPr>
            <a:r>
              <a:rPr lang="en-US" sz="1400" b="1"/>
              <a:t>Xidmət yanaşması (Service Paradigm)</a:t>
            </a:r>
          </a:p>
          <a:p>
            <a:pPr>
              <a:buNone/>
            </a:pPr>
            <a:r>
              <a:rPr lang="en-US" sz="1400"/>
              <a:t>Kanban </a:t>
            </a:r>
            <a:r>
              <a:rPr lang="en-US" sz="1400" b="1"/>
              <a:t>xidmətlərin keyfiyyətini artırmaq üçün aşağıdakı qaydaları tətbiq edir</a:t>
            </a:r>
            <a:r>
              <a:rPr lang="en-US" sz="1400"/>
              <a:t>:</a:t>
            </a:r>
          </a:p>
          <a:p>
            <a:r>
              <a:rPr lang="en-US" sz="1400"/>
              <a:t>📌 </a:t>
            </a:r>
            <a:r>
              <a:rPr lang="en-US" sz="1400" b="1"/>
              <a:t>Müştərinin tələblərini və gözləntilərini başa düş</a:t>
            </a:r>
            <a:br>
              <a:rPr lang="en-US" sz="1400"/>
            </a:br>
            <a:r>
              <a:rPr lang="en-US" sz="1400"/>
              <a:t>📌 </a:t>
            </a:r>
            <a:r>
              <a:rPr lang="en-US" sz="1400" b="1"/>
              <a:t>İşi idarə et və insanlara tapşırıqları özlər</a:t>
            </a:r>
            <a:r>
              <a:rPr lang="az-Latn-AZ" sz="1400" b="1"/>
              <a:t>inə</a:t>
            </a:r>
            <a:r>
              <a:rPr lang="en-US" sz="1400" b="1"/>
              <a:t> təşkil etməyə imkan ver</a:t>
            </a:r>
            <a:br>
              <a:rPr lang="en-US" sz="1400"/>
            </a:br>
            <a:r>
              <a:rPr lang="en-US" sz="1400"/>
              <a:t>📌 </a:t>
            </a:r>
            <a:r>
              <a:rPr lang="en-US" sz="1400" b="1"/>
              <a:t>İş proseslərini inkişaf etdirmək üçün qaydaları təkamüllü şəkildə təkmilləşdir</a:t>
            </a:r>
            <a:endParaRPr lang="en-US" sz="1400"/>
          </a:p>
        </p:txBody>
      </p:sp>
      <p:pic>
        <p:nvPicPr>
          <p:cNvPr id="6" name="Picture 5">
            <a:extLst>
              <a:ext uri="{FF2B5EF4-FFF2-40B4-BE49-F238E27FC236}">
                <a16:creationId xmlns:a16="http://schemas.microsoft.com/office/drawing/2014/main" id="{E668DCAD-BFCE-B050-F8AA-944612411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5619" y="3567856"/>
            <a:ext cx="2196381" cy="3268494"/>
          </a:xfrm>
          <a:prstGeom prst="rect">
            <a:avLst/>
          </a:prstGeom>
        </p:spPr>
      </p:pic>
    </p:spTree>
    <p:extLst>
      <p:ext uri="{BB962C8B-B14F-4D97-AF65-F5344CB8AC3E}">
        <p14:creationId xmlns:p14="http://schemas.microsoft.com/office/powerpoint/2010/main" val="2927395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EB513-AE00-BE95-F652-BC2928EE14C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85D408A-547D-1458-2F29-44A2530A3836}"/>
              </a:ext>
            </a:extLst>
          </p:cNvPr>
          <p:cNvSpPr txBox="1"/>
          <p:nvPr/>
        </p:nvSpPr>
        <p:spPr>
          <a:xfrm>
            <a:off x="107004" y="158874"/>
            <a:ext cx="11984477" cy="6494085"/>
          </a:xfrm>
          <a:prstGeom prst="rect">
            <a:avLst/>
          </a:prstGeom>
          <a:noFill/>
        </p:spPr>
        <p:txBody>
          <a:bodyPr wrap="square">
            <a:spAutoFit/>
          </a:bodyPr>
          <a:lstStyle/>
          <a:p>
            <a:pPr>
              <a:buNone/>
            </a:pPr>
            <a:r>
              <a:rPr lang="en-US" sz="1300" b="1"/>
              <a:t>Kanban-ın əsas praktikaları</a:t>
            </a:r>
            <a:r>
              <a:rPr lang="az-Latn-AZ" sz="1300" b="1"/>
              <a:t> - </a:t>
            </a:r>
            <a:r>
              <a:rPr lang="en-US" sz="1300"/>
              <a:t>Kanban </a:t>
            </a:r>
            <a:r>
              <a:rPr lang="en-US" sz="1300" b="1"/>
              <a:t>səmərəli işləmək üçün aşağıdakı əsas metodlardan istifadə edir</a:t>
            </a:r>
            <a:r>
              <a:rPr lang="en-US" sz="1300"/>
              <a:t>:</a:t>
            </a:r>
            <a:endParaRPr lang="az-Latn-AZ" sz="1300"/>
          </a:p>
          <a:p>
            <a:pPr>
              <a:buNone/>
            </a:pPr>
            <a:endParaRPr lang="en-US" sz="1300"/>
          </a:p>
          <a:p>
            <a:r>
              <a:rPr lang="en-US" sz="1300"/>
              <a:t>🔹 </a:t>
            </a:r>
            <a:r>
              <a:rPr lang="en-US" sz="1300" b="1"/>
              <a:t>Vizualizasiya et</a:t>
            </a:r>
            <a:r>
              <a:rPr lang="en-US" sz="1300"/>
              <a:t> – İş prosesini </a:t>
            </a:r>
            <a:r>
              <a:rPr lang="en-US" sz="1300" b="1"/>
              <a:t>Kanban lövhəsində</a:t>
            </a:r>
            <a:r>
              <a:rPr lang="en-US" sz="1300"/>
              <a:t> vizual şəkildə göstər.</a:t>
            </a:r>
            <a:br>
              <a:rPr lang="en-US" sz="1300"/>
            </a:br>
            <a:r>
              <a:rPr lang="en-US" sz="1300"/>
              <a:t>🔹 </a:t>
            </a:r>
            <a:r>
              <a:rPr lang="en-US" sz="1300" b="1"/>
              <a:t>WIP məhdudiyyətlərini tətbiq et</a:t>
            </a:r>
            <a:r>
              <a:rPr lang="en-US" sz="1300"/>
              <a:t> – </a:t>
            </a:r>
            <a:r>
              <a:rPr lang="en-US" sz="1300" b="1"/>
              <a:t>Eyni anda çox tapşırıq üzərində işləməmək üçün məhdudiyyətlər qoy</a:t>
            </a:r>
            <a:r>
              <a:rPr lang="en-US" sz="1300"/>
              <a:t>.</a:t>
            </a:r>
            <a:br>
              <a:rPr lang="en-US" sz="1300"/>
            </a:br>
            <a:r>
              <a:rPr lang="en-US" sz="1300"/>
              <a:t>🔹 </a:t>
            </a:r>
            <a:r>
              <a:rPr lang="en-US" sz="1300" b="1"/>
              <a:t>Axını idarə et</a:t>
            </a:r>
            <a:r>
              <a:rPr lang="en-US" sz="1300"/>
              <a:t> – İşin </a:t>
            </a:r>
            <a:r>
              <a:rPr lang="en-US" sz="1300" b="1"/>
              <a:t>dayanmadan və tıxanmadan davam etməsini təmin et</a:t>
            </a:r>
            <a:r>
              <a:rPr lang="en-US" sz="1300"/>
              <a:t>.</a:t>
            </a:r>
            <a:br>
              <a:rPr lang="en-US" sz="1300"/>
            </a:br>
            <a:r>
              <a:rPr lang="en-US" sz="1300"/>
              <a:t>🔹 </a:t>
            </a:r>
            <a:r>
              <a:rPr lang="en-US" sz="1300" b="1"/>
              <a:t>İş qaydalarını açıq şəkildə müəyyən et</a:t>
            </a:r>
            <a:r>
              <a:rPr lang="en-US" sz="1300"/>
              <a:t> – Hər kəs </a:t>
            </a:r>
            <a:r>
              <a:rPr lang="en-US" sz="1300" b="1"/>
              <a:t>işin necə aparıldığını bilməlidir</a:t>
            </a:r>
            <a:r>
              <a:rPr lang="en-US" sz="1300"/>
              <a:t>.</a:t>
            </a:r>
            <a:br>
              <a:rPr lang="en-US" sz="1300"/>
            </a:br>
            <a:r>
              <a:rPr lang="en-US" sz="1300"/>
              <a:t>🔹 </a:t>
            </a:r>
            <a:r>
              <a:rPr lang="en-US" sz="1300" b="1"/>
              <a:t>Əks-əlaqə dövrələri yarat</a:t>
            </a:r>
            <a:r>
              <a:rPr lang="en-US" sz="1300"/>
              <a:t> – Müntəzəm </a:t>
            </a:r>
            <a:r>
              <a:rPr lang="en-US" sz="1300" b="1"/>
              <a:t>müzakirələr və retrospektivlər keçirt</a:t>
            </a:r>
            <a:r>
              <a:rPr lang="en-US" sz="1300"/>
              <a:t>.</a:t>
            </a:r>
            <a:br>
              <a:rPr lang="en-US" sz="1300"/>
            </a:br>
            <a:r>
              <a:rPr lang="en-US" sz="1300"/>
              <a:t>🔹 </a:t>
            </a:r>
            <a:r>
              <a:rPr lang="en-US" sz="1300" b="1"/>
              <a:t>Davamlı inkişaf et</a:t>
            </a:r>
            <a:r>
              <a:rPr lang="en-US" sz="1300"/>
              <a:t> – </a:t>
            </a:r>
            <a:r>
              <a:rPr lang="en-US" sz="1300" b="1"/>
              <a:t>Sistemə daim kiçik, lakin effektiv dəyişikliklər et</a:t>
            </a:r>
            <a:r>
              <a:rPr lang="en-US" sz="1300"/>
              <a:t>.</a:t>
            </a:r>
            <a:endParaRPr lang="az-Latn-AZ" sz="1300"/>
          </a:p>
          <a:p>
            <a:endParaRPr lang="az-Latn-AZ" sz="1300"/>
          </a:p>
          <a:p>
            <a:endParaRPr lang="az-Latn-AZ" sz="1300"/>
          </a:p>
          <a:p>
            <a:endParaRPr lang="az-Latn-AZ" sz="1300"/>
          </a:p>
          <a:p>
            <a:endParaRPr lang="az-Latn-AZ" sz="1300"/>
          </a:p>
          <a:p>
            <a:pPr>
              <a:buNone/>
            </a:pPr>
            <a:r>
              <a:rPr lang="en-US" sz="1300" b="1"/>
              <a:t>Kanban-da Kadenziyalar (Geri Əlaqə Mexanizmləri)</a:t>
            </a:r>
            <a:r>
              <a:rPr lang="az-Latn-AZ" sz="1300" b="1"/>
              <a:t> - </a:t>
            </a:r>
            <a:r>
              <a:rPr lang="en-US" sz="1300"/>
              <a:t>Kanban </a:t>
            </a:r>
            <a:r>
              <a:rPr lang="en-US" sz="1300" b="1"/>
              <a:t>komandaların işini təhlil edib yaxşılaşdırması üçün müxtəlif müntəzəm iclaslar (kadensiyalar) təşkil edir</a:t>
            </a:r>
            <a:r>
              <a:rPr lang="en-US" sz="1300"/>
              <a:t>.</a:t>
            </a:r>
            <a:endParaRPr lang="az-Latn-AZ" sz="1300"/>
          </a:p>
          <a:p>
            <a:pPr>
              <a:buNone/>
            </a:pPr>
            <a:endParaRPr lang="en-US" sz="1300"/>
          </a:p>
          <a:p>
            <a:r>
              <a:rPr lang="en-US" sz="1300"/>
              <a:t>📌 </a:t>
            </a:r>
            <a:r>
              <a:rPr lang="en-US" sz="1300" b="1"/>
              <a:t>1. Strategiya icmalı</a:t>
            </a:r>
            <a:r>
              <a:rPr lang="en-US" sz="1300"/>
              <a:t> – Hansı xidmətlərin göstərildiyini və onların gələcək strategiyasını müəyyənləşdirmək üçün keçirilir.</a:t>
            </a:r>
            <a:br>
              <a:rPr lang="en-US" sz="1300"/>
            </a:br>
            <a:r>
              <a:rPr lang="en-US" sz="1300"/>
              <a:t>📌 </a:t>
            </a:r>
            <a:r>
              <a:rPr lang="en-US" sz="1300" b="1"/>
              <a:t>2. Əməliyyat icmalı</a:t>
            </a:r>
            <a:r>
              <a:rPr lang="en-US" sz="1300"/>
              <a:t> – Xidmətlər arasındakı balansı qorumaq və dəyər yaratmaq məqsədilə keçirilir.</a:t>
            </a:r>
            <a:br>
              <a:rPr lang="en-US" sz="1300"/>
            </a:br>
            <a:r>
              <a:rPr lang="en-US" sz="1300"/>
              <a:t>📌 </a:t>
            </a:r>
            <a:r>
              <a:rPr lang="en-US" sz="1300" b="1"/>
              <a:t>3. Risklərin icmalı</a:t>
            </a:r>
            <a:r>
              <a:rPr lang="en-US" sz="1300"/>
              <a:t> – Xidmətlərin göstərilməsi zamanı ortaya çıxan problemləri təhlil etmək üçün keçirilir.</a:t>
            </a:r>
            <a:br>
              <a:rPr lang="en-US" sz="1300"/>
            </a:br>
            <a:r>
              <a:rPr lang="en-US" sz="1300"/>
              <a:t>📌 </a:t>
            </a:r>
            <a:r>
              <a:rPr lang="en-US" sz="1300" b="1"/>
              <a:t>4. Xidmət çatdırılması icmalı</a:t>
            </a:r>
            <a:r>
              <a:rPr lang="en-US" sz="1300"/>
              <a:t> – Xidmətlərin keyfiyyətini və effektivliyini artırmaq üçün keçirilir.</a:t>
            </a:r>
            <a:br>
              <a:rPr lang="en-US" sz="1300"/>
            </a:br>
            <a:r>
              <a:rPr lang="en-US" sz="1300"/>
              <a:t>📌 </a:t>
            </a:r>
            <a:r>
              <a:rPr lang="en-US" sz="1300" b="1"/>
              <a:t>5. İşlərin əlavə olunması görüşü</a:t>
            </a:r>
            <a:r>
              <a:rPr lang="en-US" sz="1300"/>
              <a:t> – Yeni tapşırıqların iş sisteminə necə daxil olacağını müzakirə etmək üçün keçirilir.</a:t>
            </a:r>
            <a:br>
              <a:rPr lang="en-US" sz="1300"/>
            </a:br>
            <a:r>
              <a:rPr lang="en-US" sz="1300"/>
              <a:t>📌 </a:t>
            </a:r>
            <a:r>
              <a:rPr lang="en-US" sz="1300" b="1"/>
              <a:t>6. Kanban mitinqi</a:t>
            </a:r>
            <a:r>
              <a:rPr lang="en-US" sz="1300"/>
              <a:t> – </a:t>
            </a:r>
            <a:r>
              <a:rPr lang="en-US" sz="1300" b="1"/>
              <a:t>Gündəlik olaraq komanda üzvlərinin iş prosesini müzakirə etdiyi qısa görüşdür</a:t>
            </a:r>
            <a:r>
              <a:rPr lang="en-US" sz="1300"/>
              <a:t> (stand-up formatında ola bilər).</a:t>
            </a:r>
            <a:br>
              <a:rPr lang="en-US" sz="1300"/>
            </a:br>
            <a:r>
              <a:rPr lang="en-US" sz="1300"/>
              <a:t>📌 </a:t>
            </a:r>
            <a:r>
              <a:rPr lang="en-US" sz="1300" b="1"/>
              <a:t>7. Çatdırılma planlaşdırma görüşü</a:t>
            </a:r>
            <a:r>
              <a:rPr lang="en-US" sz="1300"/>
              <a:t> – Müştərilərə </a:t>
            </a:r>
            <a:r>
              <a:rPr lang="en-US" sz="1300" b="1"/>
              <a:t>təslim ediləcək işlərin planlaşdırılması və idarə olunması</a:t>
            </a:r>
            <a:r>
              <a:rPr lang="en-US" sz="1300"/>
              <a:t> üçün keçirilir.</a:t>
            </a:r>
            <a:endParaRPr lang="az-Latn-AZ" sz="1300"/>
          </a:p>
          <a:p>
            <a:endParaRPr lang="az-Latn-AZ" sz="1300"/>
          </a:p>
          <a:p>
            <a:endParaRPr lang="az-Latn-AZ" sz="1300"/>
          </a:p>
          <a:p>
            <a:endParaRPr lang="az-Latn-AZ" sz="1300"/>
          </a:p>
          <a:p>
            <a:endParaRPr lang="az-Latn-AZ" sz="1300"/>
          </a:p>
          <a:p>
            <a:pPr>
              <a:buNone/>
            </a:pPr>
            <a:r>
              <a:rPr lang="en-US" sz="1300" b="1"/>
              <a:t>Nəticə</a:t>
            </a:r>
            <a:r>
              <a:rPr lang="az-Latn-AZ" sz="1300" b="1"/>
              <a:t> - </a:t>
            </a:r>
            <a:r>
              <a:rPr lang="en-US" sz="1300"/>
              <a:t>Kanban </a:t>
            </a:r>
            <a:r>
              <a:rPr lang="en-US" sz="1300" b="1"/>
              <a:t>iş proseslərini daha səmərəli idarə etmək üçün sistemli bir yanaşmadır</a:t>
            </a:r>
            <a:r>
              <a:rPr lang="en-US" sz="1300"/>
              <a:t>. Onun əsas prinsipləri bunlardır:</a:t>
            </a:r>
            <a:endParaRPr lang="az-Latn-AZ" sz="1300"/>
          </a:p>
          <a:p>
            <a:pPr>
              <a:buNone/>
            </a:pPr>
            <a:endParaRPr lang="en-US" sz="1300"/>
          </a:p>
          <a:p>
            <a:r>
              <a:rPr lang="en-US" sz="1300"/>
              <a:t>✅ İş prosesini </a:t>
            </a:r>
            <a:r>
              <a:rPr lang="en-US" sz="1300" b="1"/>
              <a:t>vizual şəkildə təşkil et</a:t>
            </a:r>
            <a:br>
              <a:rPr lang="en-US" sz="1300"/>
            </a:br>
            <a:r>
              <a:rPr lang="en-US" sz="1300"/>
              <a:t>✅ </a:t>
            </a:r>
            <a:r>
              <a:rPr lang="en-US" sz="1300" b="1"/>
              <a:t>Eyni anda çox tapşırıq görməmək üçün məhdudiyyətlər təyin et</a:t>
            </a:r>
            <a:br>
              <a:rPr lang="en-US" sz="1300"/>
            </a:br>
            <a:r>
              <a:rPr lang="en-US" sz="1300"/>
              <a:t>✅ </a:t>
            </a:r>
            <a:r>
              <a:rPr lang="en-US" sz="1300" b="1"/>
              <a:t>İşin fasiləsiz davam etməsini təmin et</a:t>
            </a:r>
            <a:br>
              <a:rPr lang="en-US" sz="1300"/>
            </a:br>
            <a:r>
              <a:rPr lang="en-US" sz="1300"/>
              <a:t>✅ </a:t>
            </a:r>
            <a:r>
              <a:rPr lang="en-US" sz="1300" b="1"/>
              <a:t>İş prosesini təkmilləşdirmək üçün müntəzəm iclaslar keçir</a:t>
            </a:r>
            <a:br>
              <a:rPr lang="en-US" sz="1300"/>
            </a:br>
            <a:r>
              <a:rPr lang="en-US" sz="1300"/>
              <a:t>✅ </a:t>
            </a:r>
            <a:r>
              <a:rPr lang="en-US" sz="1300" b="1"/>
              <a:t>Daim kiçik, lakin effektiv dəyişikliklər et</a:t>
            </a:r>
            <a:endParaRPr lang="en-US" sz="1300"/>
          </a:p>
        </p:txBody>
      </p:sp>
    </p:spTree>
    <p:extLst>
      <p:ext uri="{BB962C8B-B14F-4D97-AF65-F5344CB8AC3E}">
        <p14:creationId xmlns:p14="http://schemas.microsoft.com/office/powerpoint/2010/main" val="2658790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43003-A628-C3E2-0DBE-277D932CE3A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0F72ACF-A748-8AF2-5C41-E51E2B6FA8C5}"/>
              </a:ext>
            </a:extLst>
          </p:cNvPr>
          <p:cNvSpPr txBox="1"/>
          <p:nvPr/>
        </p:nvSpPr>
        <p:spPr>
          <a:xfrm>
            <a:off x="107004" y="158874"/>
            <a:ext cx="11984477" cy="6278642"/>
          </a:xfrm>
          <a:prstGeom prst="rect">
            <a:avLst/>
          </a:prstGeom>
          <a:noFill/>
        </p:spPr>
        <p:txBody>
          <a:bodyPr wrap="square">
            <a:spAutoFit/>
          </a:bodyPr>
          <a:lstStyle/>
          <a:p>
            <a:pPr>
              <a:buNone/>
            </a:pPr>
            <a:r>
              <a:rPr lang="en-US" sz="1600" b="1">
                <a:solidFill>
                  <a:srgbClr val="FF0000"/>
                </a:solidFill>
              </a:rPr>
              <a:t>Kanban-ın əsas dəyərləri:</a:t>
            </a:r>
          </a:p>
          <a:p>
            <a:pPr>
              <a:buFont typeface="+mj-lt"/>
              <a:buAutoNum type="arabicPeriod"/>
            </a:pPr>
            <a:r>
              <a:rPr lang="en-US" sz="1600" b="1"/>
              <a:t>Şəffaflıq</a:t>
            </a:r>
            <a:r>
              <a:rPr lang="en-US" sz="1600"/>
              <a:t> – İşin necə aparıldığını hər kəs bilməlidir.</a:t>
            </a:r>
          </a:p>
          <a:p>
            <a:pPr>
              <a:buFont typeface="+mj-lt"/>
              <a:buAutoNum type="arabicPeriod"/>
            </a:pPr>
            <a:r>
              <a:rPr lang="en-US" sz="1600" b="1"/>
              <a:t>Balans</a:t>
            </a:r>
            <a:r>
              <a:rPr lang="en-US" sz="1600"/>
              <a:t> – Resurslar düzgün bölüşdürülməlidir.</a:t>
            </a:r>
          </a:p>
          <a:p>
            <a:pPr>
              <a:buFont typeface="+mj-lt"/>
              <a:buAutoNum type="arabicPeriod"/>
            </a:pPr>
            <a:r>
              <a:rPr lang="en-US" sz="1600" b="1"/>
              <a:t>Əməkdaşlıq</a:t>
            </a:r>
            <a:r>
              <a:rPr lang="en-US" sz="1600"/>
              <a:t> – Komanda üzvləri birlikdə işləməlidir.</a:t>
            </a:r>
          </a:p>
          <a:p>
            <a:pPr>
              <a:buFont typeface="+mj-lt"/>
              <a:buAutoNum type="arabicPeriod"/>
            </a:pPr>
            <a:r>
              <a:rPr lang="en-US" sz="1600" b="1"/>
              <a:t>Müştəri yönümlülük</a:t>
            </a:r>
            <a:r>
              <a:rPr lang="en-US" sz="1600"/>
              <a:t> – İşlərin əsas məqsədi müştərilərə fayda verməkdir.</a:t>
            </a:r>
          </a:p>
          <a:p>
            <a:pPr>
              <a:buFont typeface="+mj-lt"/>
              <a:buAutoNum type="arabicPeriod"/>
            </a:pPr>
            <a:r>
              <a:rPr lang="en-US" sz="1600" b="1"/>
              <a:t>Axın (Flow)</a:t>
            </a:r>
            <a:r>
              <a:rPr lang="en-US" sz="1600"/>
              <a:t> – İş fasiləsiz və səmərəli aparılmalıdır.</a:t>
            </a:r>
          </a:p>
          <a:p>
            <a:pPr>
              <a:buFont typeface="+mj-lt"/>
              <a:buAutoNum type="arabicPeriod"/>
            </a:pPr>
            <a:r>
              <a:rPr lang="en-US" sz="1600" b="1"/>
              <a:t>Liderlik</a:t>
            </a:r>
            <a:r>
              <a:rPr lang="en-US" sz="1600"/>
              <a:t> – Hər bir komanda üzvü liderlik göstərməlidir.</a:t>
            </a:r>
          </a:p>
          <a:p>
            <a:pPr>
              <a:buFont typeface="+mj-lt"/>
              <a:buAutoNum type="arabicPeriod"/>
            </a:pPr>
            <a:r>
              <a:rPr lang="en-US" sz="1600" b="1"/>
              <a:t>Anlama</a:t>
            </a:r>
            <a:r>
              <a:rPr lang="en-US" sz="1600"/>
              <a:t> – Bütün komanda görülən işin məqsədini başa düşməlidir.</a:t>
            </a:r>
          </a:p>
          <a:p>
            <a:pPr>
              <a:buFont typeface="+mj-lt"/>
              <a:buAutoNum type="arabicPeriod"/>
            </a:pPr>
            <a:r>
              <a:rPr lang="en-US" sz="1600" b="1"/>
              <a:t>Razılıq</a:t>
            </a:r>
            <a:r>
              <a:rPr lang="en-US" sz="1600"/>
              <a:t> – Hamı ümumi qaydalara və qərarlara razı olmalıdır.</a:t>
            </a:r>
          </a:p>
          <a:p>
            <a:pPr>
              <a:buFont typeface="+mj-lt"/>
              <a:buAutoNum type="arabicPeriod"/>
            </a:pPr>
            <a:r>
              <a:rPr lang="en-US" sz="1600" b="1"/>
              <a:t>Hörmət</a:t>
            </a:r>
            <a:r>
              <a:rPr lang="en-US" sz="1600"/>
              <a:t> – Hər kəsin fikrinə hörmət edilməlidir.</a:t>
            </a:r>
            <a:endParaRPr lang="az-Latn-AZ" sz="1600"/>
          </a:p>
          <a:p>
            <a:pPr>
              <a:buFont typeface="+mj-lt"/>
              <a:buAutoNum type="arabicPeriod"/>
            </a:pPr>
            <a:endParaRPr lang="az-Latn-AZ" sz="1600"/>
          </a:p>
          <a:p>
            <a:pPr>
              <a:buFont typeface="+mj-lt"/>
              <a:buAutoNum type="arabicPeriod"/>
            </a:pPr>
            <a:endParaRPr lang="az-Latn-AZ" sz="1600"/>
          </a:p>
          <a:p>
            <a:pPr>
              <a:buFont typeface="+mj-lt"/>
              <a:buAutoNum type="arabicPeriod"/>
            </a:pPr>
            <a:endParaRPr lang="az-Latn-AZ" sz="1600"/>
          </a:p>
          <a:p>
            <a:pPr>
              <a:buFont typeface="+mj-lt"/>
              <a:buAutoNum type="arabicPeriod"/>
            </a:pPr>
            <a:endParaRPr lang="az-Latn-AZ" sz="1600"/>
          </a:p>
          <a:p>
            <a:pPr>
              <a:buNone/>
            </a:pPr>
            <a:r>
              <a:rPr lang="en-US" b="1">
                <a:solidFill>
                  <a:srgbClr val="FF0000"/>
                </a:solidFill>
              </a:rPr>
              <a:t>Kanban-dakı əsas rollar:</a:t>
            </a:r>
          </a:p>
          <a:p>
            <a:pPr>
              <a:buFont typeface="+mj-lt"/>
              <a:buAutoNum type="arabicPeriod"/>
            </a:pPr>
            <a:r>
              <a:rPr lang="en-US" b="1"/>
              <a:t>Service Request Manager (SRM) – Sorğu Meneceri</a:t>
            </a:r>
            <a:endParaRPr lang="en-US"/>
          </a:p>
          <a:p>
            <a:pPr marL="742950" lvl="1" indent="-285750">
              <a:buFont typeface="+mj-lt"/>
              <a:buAutoNum type="arabicPeriod"/>
            </a:pPr>
            <a:r>
              <a:rPr lang="en-US"/>
              <a:t>Müştəri ehtiyaclarını araşdırır.</a:t>
            </a:r>
          </a:p>
          <a:p>
            <a:pPr marL="742950" lvl="1" indent="-285750">
              <a:buFont typeface="+mj-lt"/>
              <a:buAutoNum type="arabicPeriod"/>
            </a:pPr>
            <a:r>
              <a:rPr lang="en-US"/>
              <a:t>İşlərin seçilməsi və prioritetləşdirilməsinə kömək edir.</a:t>
            </a:r>
          </a:p>
          <a:p>
            <a:pPr marL="742950" lvl="1" indent="-285750">
              <a:buFont typeface="+mj-lt"/>
              <a:buAutoNum type="arabicPeriod"/>
            </a:pPr>
            <a:r>
              <a:rPr lang="en-US"/>
              <a:t>Digər adları: Məhsul Meneceri, Servis Meneceri.</a:t>
            </a:r>
          </a:p>
          <a:p>
            <a:pPr>
              <a:buFont typeface="+mj-lt"/>
              <a:buAutoNum type="arabicPeriod"/>
            </a:pPr>
            <a:r>
              <a:rPr lang="en-US" b="1"/>
              <a:t>Service Delivery Manager (SDM) – Təslimat Meneceri</a:t>
            </a:r>
            <a:endParaRPr lang="en-US"/>
          </a:p>
          <a:p>
            <a:pPr marL="742950" lvl="1" indent="-285750">
              <a:buFont typeface="+mj-lt"/>
              <a:buAutoNum type="arabicPeriod"/>
            </a:pPr>
            <a:r>
              <a:rPr lang="en-US"/>
              <a:t>İşin müştəriyə düzgün və vaxtında çatdırılmasına cavabdehdir.</a:t>
            </a:r>
          </a:p>
          <a:p>
            <a:pPr marL="742950" lvl="1" indent="-285750">
              <a:buFont typeface="+mj-lt"/>
              <a:buAutoNum type="arabicPeriod"/>
            </a:pPr>
            <a:r>
              <a:rPr lang="en-US"/>
              <a:t>Kanban iclaslarını təşkil edir və iş axınını idarə edir.</a:t>
            </a:r>
          </a:p>
          <a:p>
            <a:pPr marL="742950" lvl="1" indent="-285750">
              <a:buFont typeface="+mj-lt"/>
              <a:buAutoNum type="arabicPeriod"/>
            </a:pPr>
            <a:r>
              <a:rPr lang="en-US"/>
              <a:t>Digər adları: Axın Meneceri, Təslimat Meneceri.</a:t>
            </a:r>
          </a:p>
          <a:p>
            <a:pPr>
              <a:buFont typeface="+mj-lt"/>
              <a:buAutoNum type="arabicPeriod"/>
            </a:pPr>
            <a:endParaRPr lang="en-US" sz="1600"/>
          </a:p>
        </p:txBody>
      </p:sp>
    </p:spTree>
    <p:extLst>
      <p:ext uri="{BB962C8B-B14F-4D97-AF65-F5344CB8AC3E}">
        <p14:creationId xmlns:p14="http://schemas.microsoft.com/office/powerpoint/2010/main" val="1564836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2A3FB-9E94-01C5-2941-17E41FDA97D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DCF002F-8571-32CA-700C-B2FB731D49D2}"/>
              </a:ext>
            </a:extLst>
          </p:cNvPr>
          <p:cNvSpPr txBox="1"/>
          <p:nvPr/>
        </p:nvSpPr>
        <p:spPr>
          <a:xfrm>
            <a:off x="107004" y="158874"/>
            <a:ext cx="11984477" cy="5509200"/>
          </a:xfrm>
          <a:prstGeom prst="rect">
            <a:avLst/>
          </a:prstGeom>
          <a:noFill/>
        </p:spPr>
        <p:txBody>
          <a:bodyPr wrap="square">
            <a:spAutoFit/>
          </a:bodyPr>
          <a:lstStyle/>
          <a:p>
            <a:pPr>
              <a:buNone/>
            </a:pPr>
            <a:r>
              <a:rPr lang="en-US" sz="1600" b="1"/>
              <a:t>Ekstremal Proqramlaşdırma (Extreme Programming – XP)</a:t>
            </a:r>
          </a:p>
          <a:p>
            <a:pPr>
              <a:buNone/>
            </a:pPr>
            <a:r>
              <a:rPr lang="en-US" sz="1600"/>
              <a:t>XP yalnız proqram təminatı inkişafı üçün istifadə olunan çevik metodologiyadır. Scrum və Kanban kimi digər sahələrdə tətbiq oluna bilmir.</a:t>
            </a:r>
            <a:endParaRPr lang="az-Latn-AZ" sz="1600"/>
          </a:p>
          <a:p>
            <a:pPr>
              <a:buNone/>
            </a:pPr>
            <a:endParaRPr lang="en-US" sz="1600"/>
          </a:p>
          <a:p>
            <a:pPr>
              <a:buNone/>
            </a:pPr>
            <a:r>
              <a:rPr lang="en-US" sz="1600" b="1"/>
              <a:t>Məqsəd:</a:t>
            </a:r>
            <a:endParaRPr lang="en-US" sz="1600"/>
          </a:p>
          <a:p>
            <a:pPr indent="233363">
              <a:buFont typeface="Arial" panose="020B0604020202020204" pitchFamily="34" charset="0"/>
              <a:buChar char="•"/>
            </a:pPr>
            <a:r>
              <a:rPr lang="en-US" sz="1600"/>
              <a:t>Daim dəyişən proqram tələblərinə uyğunlaşmaq.</a:t>
            </a:r>
          </a:p>
          <a:p>
            <a:pPr indent="233363">
              <a:buFont typeface="Arial" panose="020B0604020202020204" pitchFamily="34" charset="0"/>
              <a:buChar char="•"/>
            </a:pPr>
            <a:r>
              <a:rPr lang="en-US" sz="1600"/>
              <a:t>Kodun keyfiyyətini artırmaq.</a:t>
            </a:r>
          </a:p>
          <a:p>
            <a:pPr indent="233363">
              <a:buFont typeface="Arial" panose="020B0604020202020204" pitchFamily="34" charset="0"/>
              <a:buChar char="•"/>
            </a:pPr>
            <a:r>
              <a:rPr lang="en-US" sz="1600"/>
              <a:t>Çətin və qeyri-müəyyən layihələr üçün uyğundur.</a:t>
            </a:r>
            <a:endParaRPr lang="az-Latn-AZ" sz="1600"/>
          </a:p>
          <a:p>
            <a:pPr>
              <a:buFont typeface="Arial" panose="020B0604020202020204" pitchFamily="34" charset="0"/>
              <a:buChar char="•"/>
            </a:pPr>
            <a:endParaRPr lang="az-Latn-AZ" sz="1600"/>
          </a:p>
          <a:p>
            <a:pPr>
              <a:buFont typeface="Arial" panose="020B0604020202020204" pitchFamily="34" charset="0"/>
              <a:buChar char="•"/>
            </a:pPr>
            <a:endParaRPr lang="en-US" sz="1600"/>
          </a:p>
          <a:p>
            <a:pPr>
              <a:buNone/>
            </a:pPr>
            <a:r>
              <a:rPr lang="en-US" sz="1600"/>
              <a:t>XP 4 əsas proses üzərində qurulub:</a:t>
            </a:r>
          </a:p>
          <a:p>
            <a:pPr indent="233363">
              <a:buFont typeface="+mj-lt"/>
              <a:buAutoNum type="arabicPeriod"/>
            </a:pPr>
            <a:r>
              <a:rPr lang="en-US" sz="1600" b="1"/>
              <a:t>Kod yazmaq</a:t>
            </a:r>
            <a:endParaRPr lang="en-US" sz="1600"/>
          </a:p>
          <a:p>
            <a:pPr indent="233363">
              <a:buFont typeface="+mj-lt"/>
              <a:buAutoNum type="arabicPeriod"/>
            </a:pPr>
            <a:r>
              <a:rPr lang="en-US" sz="1600" b="1"/>
              <a:t>Test etmək</a:t>
            </a:r>
            <a:endParaRPr lang="en-US" sz="1600"/>
          </a:p>
          <a:p>
            <a:pPr indent="233363">
              <a:buFont typeface="+mj-lt"/>
              <a:buAutoNum type="arabicPeriod"/>
            </a:pPr>
            <a:r>
              <a:rPr lang="en-US" sz="1600" b="1"/>
              <a:t>Dizayn yaratmaq</a:t>
            </a:r>
            <a:endParaRPr lang="en-US" sz="1600"/>
          </a:p>
          <a:p>
            <a:pPr indent="233363">
              <a:buFont typeface="+mj-lt"/>
              <a:buAutoNum type="arabicPeriod"/>
            </a:pPr>
            <a:r>
              <a:rPr lang="en-US" sz="1600" b="1"/>
              <a:t>Dinləmək (müştəri və komanda arasında kommunikasiya)</a:t>
            </a:r>
            <a:endParaRPr lang="az-Latn-AZ" sz="1600" b="1"/>
          </a:p>
          <a:p>
            <a:pPr>
              <a:buFont typeface="+mj-lt"/>
              <a:buAutoNum type="arabicPeriod"/>
            </a:pPr>
            <a:endParaRPr lang="az-Latn-AZ" sz="1600" b="1"/>
          </a:p>
          <a:p>
            <a:pPr>
              <a:buFont typeface="+mj-lt"/>
              <a:buAutoNum type="arabicPeriod"/>
            </a:pPr>
            <a:endParaRPr lang="en-US" sz="1600"/>
          </a:p>
          <a:p>
            <a:pPr>
              <a:buNone/>
            </a:pPr>
            <a:r>
              <a:rPr lang="en-US" sz="1600" b="1"/>
              <a:t>Əsas dəyərləri:</a:t>
            </a:r>
            <a:endParaRPr lang="en-US" sz="1600"/>
          </a:p>
          <a:p>
            <a:pPr indent="233363">
              <a:buFont typeface="Arial" panose="020B0604020202020204" pitchFamily="34" charset="0"/>
              <a:buChar char="•"/>
            </a:pPr>
            <a:r>
              <a:rPr lang="en-US" sz="1600" b="1"/>
              <a:t>Sadəlik</a:t>
            </a:r>
            <a:r>
              <a:rPr lang="en-US" sz="1600"/>
              <a:t> – Hər şeyi mümkün qədər sadə edin.</a:t>
            </a:r>
          </a:p>
          <a:p>
            <a:pPr indent="233363">
              <a:buFont typeface="Arial" panose="020B0604020202020204" pitchFamily="34" charset="0"/>
              <a:buChar char="•"/>
            </a:pPr>
            <a:r>
              <a:rPr lang="en-US" sz="1600" b="1"/>
              <a:t>Kommunikasiya</a:t>
            </a:r>
            <a:r>
              <a:rPr lang="en-US" sz="1600"/>
              <a:t> – Komanda üzvləri arasında güclü əlaqə olmalıdır.</a:t>
            </a:r>
          </a:p>
          <a:p>
            <a:pPr indent="233363">
              <a:buFont typeface="Arial" panose="020B0604020202020204" pitchFamily="34" charset="0"/>
              <a:buChar char="•"/>
            </a:pPr>
            <a:r>
              <a:rPr lang="en-US" sz="1600" b="1"/>
              <a:t>Geribildirim</a:t>
            </a:r>
            <a:r>
              <a:rPr lang="en-US" sz="1600"/>
              <a:t> – Daimi rəy alınmalıdır.</a:t>
            </a:r>
          </a:p>
          <a:p>
            <a:pPr indent="233363">
              <a:buFont typeface="Arial" panose="020B0604020202020204" pitchFamily="34" charset="0"/>
              <a:buChar char="•"/>
            </a:pPr>
            <a:r>
              <a:rPr lang="en-US" sz="1600" b="1"/>
              <a:t>Cəsarət</a:t>
            </a:r>
            <a:r>
              <a:rPr lang="en-US" sz="1600"/>
              <a:t> – Riskləri qəbul edin və yeni yanaşmalara açıq olun.</a:t>
            </a:r>
          </a:p>
          <a:p>
            <a:pPr indent="233363">
              <a:buFont typeface="Arial" panose="020B0604020202020204" pitchFamily="34" charset="0"/>
              <a:buChar char="•"/>
            </a:pPr>
            <a:r>
              <a:rPr lang="en-US" sz="1600" b="1"/>
              <a:t>Hörmət</a:t>
            </a:r>
            <a:r>
              <a:rPr lang="en-US" sz="1600"/>
              <a:t> – Komanda daxilində hörmət olmalıdır.</a:t>
            </a:r>
          </a:p>
        </p:txBody>
      </p:sp>
    </p:spTree>
    <p:extLst>
      <p:ext uri="{BB962C8B-B14F-4D97-AF65-F5344CB8AC3E}">
        <p14:creationId xmlns:p14="http://schemas.microsoft.com/office/powerpoint/2010/main" val="3088816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FD02B-CA9B-F1C5-CFC7-3E418F2D3CD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977594D-EA9F-FF8E-F6FC-9ECCA17382A0}"/>
              </a:ext>
            </a:extLst>
          </p:cNvPr>
          <p:cNvSpPr txBox="1"/>
          <p:nvPr/>
        </p:nvSpPr>
        <p:spPr>
          <a:xfrm>
            <a:off x="107004" y="158874"/>
            <a:ext cx="11984477" cy="6281848"/>
          </a:xfrm>
          <a:prstGeom prst="rect">
            <a:avLst/>
          </a:prstGeom>
          <a:noFill/>
        </p:spPr>
        <p:txBody>
          <a:bodyPr wrap="square">
            <a:spAutoFit/>
          </a:bodyPr>
          <a:lstStyle/>
          <a:p>
            <a:pPr>
              <a:lnSpc>
                <a:spcPct val="150000"/>
              </a:lnSpc>
              <a:buNone/>
            </a:pPr>
            <a:r>
              <a:rPr lang="en-US" b="1">
                <a:solidFill>
                  <a:srgbClr val="FF0000"/>
                </a:solidFill>
              </a:rPr>
              <a:t>Reallıqda tətbiq və məsləhətlər</a:t>
            </a:r>
            <a:r>
              <a:rPr lang="en-US" b="1"/>
              <a:t>:</a:t>
            </a:r>
            <a:endParaRPr lang="az-Latn-AZ" b="1"/>
          </a:p>
          <a:p>
            <a:pPr>
              <a:lnSpc>
                <a:spcPct val="150000"/>
              </a:lnSpc>
              <a:buNone/>
            </a:pPr>
            <a:endParaRPr lang="en-US" b="1"/>
          </a:p>
          <a:p>
            <a:pPr indent="282575">
              <a:lnSpc>
                <a:spcPct val="150000"/>
              </a:lnSpc>
              <a:buFont typeface="+mj-lt"/>
              <a:buAutoNum type="arabicPeriod"/>
            </a:pPr>
            <a:r>
              <a:rPr lang="en-US" b="1"/>
              <a:t>Ən çox istifadə olunan metodologiyalar:</a:t>
            </a:r>
            <a:r>
              <a:rPr lang="en-US"/>
              <a:t> Scrum və Kanban.</a:t>
            </a:r>
          </a:p>
          <a:p>
            <a:pPr indent="282575">
              <a:lnSpc>
                <a:spcPct val="150000"/>
              </a:lnSpc>
              <a:buFont typeface="+mj-lt"/>
              <a:buAutoNum type="arabicPeriod"/>
            </a:pPr>
            <a:r>
              <a:rPr lang="en-US" b="1"/>
              <a:t>Dəqiq tələblər olan yerlərdə (məsələn, bank və dövlət layihələri) Waterfall daha uyğundur.</a:t>
            </a:r>
            <a:endParaRPr lang="en-US"/>
          </a:p>
          <a:p>
            <a:pPr indent="282575">
              <a:lnSpc>
                <a:spcPct val="150000"/>
              </a:lnSpc>
              <a:buFont typeface="+mj-lt"/>
              <a:buAutoNum type="arabicPeriod"/>
            </a:pPr>
            <a:r>
              <a:rPr lang="en-US" b="1"/>
              <a:t>Metodologiyalar bəzən qarışıq tətbiq olunur, çünki real həyatda "təmiz" modeli tətbiq etmək çətindir.</a:t>
            </a:r>
            <a:endParaRPr lang="en-US"/>
          </a:p>
          <a:p>
            <a:pPr indent="282575">
              <a:lnSpc>
                <a:spcPct val="150000"/>
              </a:lnSpc>
              <a:buFont typeface="+mj-lt"/>
              <a:buAutoNum type="arabicPeriod"/>
            </a:pPr>
            <a:r>
              <a:rPr lang="en-US" b="1"/>
              <a:t>Test prosesləri mümkün qədər tez başlamalıdır.</a:t>
            </a:r>
            <a:endParaRPr lang="en-US"/>
          </a:p>
          <a:p>
            <a:pPr indent="282575">
              <a:lnSpc>
                <a:spcPct val="150000"/>
              </a:lnSpc>
              <a:buFont typeface="+mj-lt"/>
              <a:buAutoNum type="arabicPeriod"/>
            </a:pPr>
            <a:r>
              <a:rPr lang="en-US" b="1"/>
              <a:t>Hər bir şirkətin iş prosesləri fərqlidir, buna görə də universal yanaşma yoxdur.</a:t>
            </a:r>
            <a:endParaRPr lang="en-US"/>
          </a:p>
          <a:p>
            <a:pPr indent="282575">
              <a:lnSpc>
                <a:spcPct val="150000"/>
              </a:lnSpc>
              <a:buFont typeface="+mj-lt"/>
              <a:buAutoNum type="arabicPeriod"/>
            </a:pPr>
            <a:r>
              <a:rPr lang="en-US" b="1"/>
              <a:t>Layihənin inkişaf mərhələsinə görə proseslər fərqli ola bilər.</a:t>
            </a:r>
            <a:r>
              <a:rPr lang="en-US"/>
              <a:t> </a:t>
            </a:r>
          </a:p>
          <a:p>
            <a:pPr marL="742950" lvl="1" indent="-285750">
              <a:lnSpc>
                <a:spcPct val="150000"/>
              </a:lnSpc>
              <a:buFont typeface="Arial" panose="020B0604020202020204" pitchFamily="34" charset="0"/>
              <a:buChar char="•"/>
            </a:pPr>
            <a:r>
              <a:rPr lang="en-US"/>
              <a:t>Yeni startaplarda iş qaydaları sıfırdan qurulur.</a:t>
            </a:r>
          </a:p>
          <a:p>
            <a:pPr marL="742950" lvl="1" indent="-285750">
              <a:lnSpc>
                <a:spcPct val="150000"/>
              </a:lnSpc>
              <a:buFont typeface="Arial" panose="020B0604020202020204" pitchFamily="34" charset="0"/>
              <a:buChar char="•"/>
            </a:pPr>
            <a:r>
              <a:rPr lang="en-US"/>
              <a:t>Böyük şirkətlərdə isə proseslər artıq formalaşıb və sadəcə onları dəstəkləmək lazımdır.</a:t>
            </a:r>
            <a:endParaRPr lang="az-Latn-AZ"/>
          </a:p>
          <a:p>
            <a:pPr marL="742950" lvl="1" indent="-285750">
              <a:lnSpc>
                <a:spcPct val="150000"/>
              </a:lnSpc>
              <a:buFont typeface="+mj-lt"/>
              <a:buAutoNum type="arabicPeriod"/>
            </a:pPr>
            <a:endParaRPr lang="az-Latn-AZ"/>
          </a:p>
          <a:p>
            <a:pPr marL="742950" lvl="1" indent="-285750">
              <a:lnSpc>
                <a:spcPct val="150000"/>
              </a:lnSpc>
              <a:buFont typeface="+mj-lt"/>
              <a:buAutoNum type="arabicPeriod"/>
            </a:pPr>
            <a:endParaRPr lang="en-US"/>
          </a:p>
          <a:p>
            <a:pPr>
              <a:lnSpc>
                <a:spcPct val="150000"/>
              </a:lnSpc>
            </a:pPr>
            <a:r>
              <a:rPr lang="en-US" b="1"/>
              <a:t>Nəticə:</a:t>
            </a:r>
            <a:br>
              <a:rPr lang="en-US"/>
            </a:br>
            <a:r>
              <a:rPr lang="en-US"/>
              <a:t>Kanban – işi təşkil etməyə və axını idarə etməyə kömək edən bir sistemdir. Scrum isə iterativ (mərhələli) yanaşmanı təmin edir. XP isə kod keyfiyyətini artırmağa fokuslanır. Hansı metodun daha yaxşı olduğunu layihənin ehtiyaclarına görə seçmək lazımdır.</a:t>
            </a:r>
          </a:p>
        </p:txBody>
      </p:sp>
    </p:spTree>
    <p:extLst>
      <p:ext uri="{BB962C8B-B14F-4D97-AF65-F5344CB8AC3E}">
        <p14:creationId xmlns:p14="http://schemas.microsoft.com/office/powerpoint/2010/main" val="962076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D8226-4086-38B7-060A-9F7493258D4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803BABD-D434-2F28-F317-C0CD1BC0D681}"/>
              </a:ext>
            </a:extLst>
          </p:cNvPr>
          <p:cNvSpPr txBox="1"/>
          <p:nvPr/>
        </p:nvSpPr>
        <p:spPr>
          <a:xfrm>
            <a:off x="107004" y="158874"/>
            <a:ext cx="11984477" cy="423449"/>
          </a:xfrm>
          <a:prstGeom prst="rect">
            <a:avLst/>
          </a:prstGeom>
          <a:noFill/>
        </p:spPr>
        <p:txBody>
          <a:bodyPr wrap="square">
            <a:spAutoFit/>
          </a:bodyPr>
          <a:lstStyle/>
          <a:p>
            <a:pPr algn="l">
              <a:lnSpc>
                <a:spcPct val="150000"/>
              </a:lnSpc>
            </a:pPr>
            <a:r>
              <a:rPr lang="az-Latn-AZ" sz="1600">
                <a:solidFill>
                  <a:srgbClr val="303141"/>
                </a:solidFill>
                <a:latin typeface="Udemy Sans"/>
              </a:rPr>
              <a:t>.</a:t>
            </a:r>
            <a:endParaRPr lang="ru-RU" sz="1600" b="0" i="0">
              <a:solidFill>
                <a:srgbClr val="303141"/>
              </a:solidFill>
              <a:effectLst/>
              <a:latin typeface="Udemy Sans"/>
            </a:endParaRPr>
          </a:p>
        </p:txBody>
      </p:sp>
    </p:spTree>
    <p:extLst>
      <p:ext uri="{BB962C8B-B14F-4D97-AF65-F5344CB8AC3E}">
        <p14:creationId xmlns:p14="http://schemas.microsoft.com/office/powerpoint/2010/main" val="4008269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3EE89-95CF-F34C-A6D7-AD2798A023A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C78FD3B-A69C-9EBE-2FEF-B84BC499C08B}"/>
              </a:ext>
            </a:extLst>
          </p:cNvPr>
          <p:cNvSpPr txBox="1"/>
          <p:nvPr/>
        </p:nvSpPr>
        <p:spPr>
          <a:xfrm>
            <a:off x="107004" y="158874"/>
            <a:ext cx="11984477" cy="423449"/>
          </a:xfrm>
          <a:prstGeom prst="rect">
            <a:avLst/>
          </a:prstGeom>
          <a:noFill/>
        </p:spPr>
        <p:txBody>
          <a:bodyPr wrap="square">
            <a:spAutoFit/>
          </a:bodyPr>
          <a:lstStyle/>
          <a:p>
            <a:pPr algn="l">
              <a:lnSpc>
                <a:spcPct val="150000"/>
              </a:lnSpc>
            </a:pPr>
            <a:r>
              <a:rPr lang="az-Latn-AZ" sz="1600">
                <a:solidFill>
                  <a:srgbClr val="303141"/>
                </a:solidFill>
                <a:latin typeface="Udemy Sans"/>
              </a:rPr>
              <a:t>.</a:t>
            </a:r>
            <a:endParaRPr lang="ru-RU" sz="1600" b="0" i="0">
              <a:solidFill>
                <a:srgbClr val="303141"/>
              </a:solidFill>
              <a:effectLst/>
              <a:latin typeface="Udemy Sans"/>
            </a:endParaRPr>
          </a:p>
        </p:txBody>
      </p:sp>
    </p:spTree>
    <p:extLst>
      <p:ext uri="{BB962C8B-B14F-4D97-AF65-F5344CB8AC3E}">
        <p14:creationId xmlns:p14="http://schemas.microsoft.com/office/powerpoint/2010/main" val="2634221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10943</TotalTime>
  <Words>1444</Words>
  <Application>Microsoft Office PowerPoint</Application>
  <PresentationFormat>Widescreen</PresentationFormat>
  <Paragraphs>172</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Udemy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37</cp:revision>
  <dcterms:created xsi:type="dcterms:W3CDTF">2025-02-24T08:05:52Z</dcterms:created>
  <dcterms:modified xsi:type="dcterms:W3CDTF">2025-03-08T11:20:04Z</dcterms:modified>
</cp:coreProperties>
</file>