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81" r:id="rId2"/>
    <p:sldId id="388" r:id="rId3"/>
    <p:sldId id="391" r:id="rId4"/>
    <p:sldId id="392" r:id="rId5"/>
    <p:sldId id="396" r:id="rId6"/>
    <p:sldId id="397" r:id="rId7"/>
    <p:sldId id="398" r:id="rId8"/>
    <p:sldId id="399" r:id="rId9"/>
    <p:sldId id="400" r:id="rId10"/>
    <p:sldId id="393" r:id="rId11"/>
    <p:sldId id="394" r:id="rId12"/>
    <p:sldId id="395" r:id="rId13"/>
    <p:sldId id="401" r:id="rId14"/>
    <p:sldId id="402" r:id="rId15"/>
    <p:sldId id="403" r:id="rId16"/>
    <p:sldId id="382" r:id="rId17"/>
    <p:sldId id="383" r:id="rId18"/>
    <p:sldId id="384" r:id="rId19"/>
    <p:sldId id="385" r:id="rId20"/>
    <p:sldId id="386" r:id="rId21"/>
    <p:sldId id="387" r:id="rId22"/>
    <p:sldId id="389" r:id="rId23"/>
    <p:sldId id="3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4660"/>
  </p:normalViewPr>
  <p:slideViewPr>
    <p:cSldViewPr snapToGrid="0">
      <p:cViewPr varScale="1">
        <p:scale>
          <a:sx n="98" d="100"/>
          <a:sy n="98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6C60B-6830-2C0E-C9D5-2EAA1304B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2BE024-F1B0-BA66-5061-503FA7DB7D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691D5C-5C5B-5719-375F-3EBD9D048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A5444-91CC-7FB4-5234-63E3F79A69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85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5222B-F227-DD78-A839-9FADBA855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C2D7A7-13D6-399D-65CF-FB56C39EB0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943826-DC97-194A-AD9B-3A7F5E25E1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970CD-09DD-64D2-AFA9-46FCB08477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10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2A18F-D331-E1B8-C34E-75B7B4223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AC60EE-8C9C-1688-A872-50C7B2A4A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73BA32-D86A-73A4-8931-A7E6ABA2E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84FE5-EEFE-E006-BDD1-C4F3491F3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7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8E555-1F20-4489-E4B7-EB5BC75E1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5096EF-447F-C331-A6DC-F1CD7F03BA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CB66CF-F538-7DB7-D135-7A56D52955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F7E21-8D28-A192-596A-1DB23D1A21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67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FCEFC-82BE-A28D-C26B-68A730353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8842AC-A902-1B02-D01D-687C5C308F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432E9F-D0A6-D306-95DD-BBB966A39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AFF24-F33F-B97B-1993-AFD343992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83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0122C-7E7D-A1D1-F73C-24F4A773D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252E9E-C296-22AF-84B6-CFA6BF3D6F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CC56B0-FE6B-5D2B-1AF3-C3A2EA8E2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1CF0C-9C7F-819F-5A02-C2F92BB2E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54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B3F0B-7AEC-3F35-E457-5C0B9B2BD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F40AD2-B3A1-0B24-E8B8-533AC2DE0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F70746-9562-259C-CFA3-04FD651E7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09BD3-9CAD-6E14-D7A1-5D768812AB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18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AD685-6E29-7695-B436-32F625603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B97F0E-FEB5-1091-551F-3DE1DE5DD5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5142B1-BF42-21D9-3E3D-F855EDD61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E2760-7261-C512-25E6-17802172D9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2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2756B-123D-CD97-F640-2CCE9A5AD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B1A95A-91C7-3327-34C9-28F5021E24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C63BEF-0CCD-3551-2671-A76958696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E1C6A-DB37-18E3-0506-2AFCC3A3A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87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410B7-C5DA-E148-C22F-57FD8678E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EF827D-3EF4-EDE8-252E-7E4111D60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096A4C-9ADA-1B23-6FBF-79EFA736D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60B9C-3A02-CF4A-9E38-EF2C8ACB4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00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C5306-DA6E-4C4C-2EE6-812F9FDC4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8341C6-1FC8-BA32-490A-214FB5E11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DAC4AD-7389-89E5-0E8A-EBBA77700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76648-D658-8B61-A127-3BD43F8C3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C3505-D740-0B42-E255-E4A492CDF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57D4E7-114F-429C-AD99-750C45A809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E8BA0A-B013-C109-6912-FFB0994C3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B20E-470E-D461-9652-150217A7EE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431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05DF2-AB8D-7E87-85DF-AF41A2D3E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1D9D13-6BDD-E69C-0400-268682C797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60C0B5-CB30-DB07-BA66-AF4A45AD6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38A45-5EA8-ABE7-6F7B-32AA3282E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17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25251-B35C-5E4D-2F05-EC511C7B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D7BABB-F5B7-E03F-A2E2-024C25663A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1BB6CC-96F7-7F9A-B7FE-AF3782F06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5956C-273B-C4A7-F7FA-80494A11F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87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05BEF-3BA4-2A82-5C8C-2F97100B4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698453-BF7A-A9CB-9335-9BE867738C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D6E33E-69EE-9141-2B9C-847D336D8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66BC-DCF7-71F0-34A3-F771AFAD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9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AE0F4-E405-DA58-2CFE-DCB995686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572676-42E8-9D4B-2B29-788B049DA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6DECE5-905B-C61A-B4EE-1D28418F9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ADF0C-2A6E-AB46-4277-73BF5D6DC7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7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1197D-5513-8A77-147B-87C1A143B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A44A63-83D0-F51F-1F99-F754683F7C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E58F63-392F-91A0-ED60-40843C5CC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83ECE-2332-714A-6CD1-3968AEC7D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4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8D355-E355-4C5B-FF22-8624B1D4A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7DAEB7-D87F-D883-26FC-3BF42BC95A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99C2DD-D014-06DE-28DC-074AE7402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62A49-C457-5FDB-525B-6377FCAA2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19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90FE4-974D-DD7F-FBC4-433ED95A4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B7B7E7-925B-63EC-D326-8DD0C266C7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30616E-9444-2342-6B46-74F4765F9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D355B-2056-C020-EB90-BCCDF0CFF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85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124D0-D5BA-24C0-9A79-60D0B37A3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B0821A-DB15-78BD-8CFD-7F657EFE73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EE164E-FF94-6B5C-BDBB-E22C33441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1AD7B-7DB8-DBD6-7DA6-67262032EA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74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74096-72A1-FCDB-4A7F-B0ECE9679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64D3A-02F4-E610-5B98-DA4BFD9BC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EB3675-671A-77EB-43DC-E13AEBAA9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E4180-E02B-E43B-A40A-C0DF788EE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05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839BA-B526-D774-31A6-199F9EBA6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7B429E-A0A5-4219-0F9C-B315B8AD26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69B6E7-B1F7-20FA-0EA6-E7C6791EA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90DBA-EA3A-169F-5CAB-27C5492ED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50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E873C-FC1D-8B0F-4634-7E6BE6C1C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590548-46E4-7376-DF8F-7B422F769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E3F528-5CBC-1A21-FC53-170297555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54CE8-0F18-AAAB-8ABC-1DACD18A5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3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2T99Jt5OHPqkhe4yyoe2IC/demoshopping.ru?type=design&amp;mode=design&amp;t=GvtQJUmNuwPVgjWr-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2T99Jt5OHPqkhe4yyoe2IC/demoshopping.ru?type=design&amp;node-id=3-670&amp;mode=design&amp;t=rTF52a9GzKvevZ0c-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2T99Jt5OHPqkhe4yyoe2IC/demoshopping.ru?type=design&amp;node-id=3-670&amp;mode=design&amp;t=rTF52a9GzKvevZ0c-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4EEDF-86F9-A6FD-802A-7A7085871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9B6B7B-9FBE-DA8F-99D1-3696FA2F646F}"/>
              </a:ext>
            </a:extLst>
          </p:cNvPr>
          <p:cNvSpPr txBox="1"/>
          <p:nvPr/>
        </p:nvSpPr>
        <p:spPr>
          <a:xfrm>
            <a:off x="103761" y="211698"/>
            <a:ext cx="11984477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400" b="1" i="0">
                <a:solidFill>
                  <a:srgbClr val="303141"/>
                </a:solidFill>
                <a:effectLst/>
                <a:latin typeface="var(--font-stack-heading)"/>
              </a:rPr>
              <a:t>Задание: Анализ требований и макета</a:t>
            </a:r>
          </a:p>
          <a:p>
            <a:pPr algn="l">
              <a:buNone/>
            </a:pP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60 минута на выполнение</a:t>
            </a:r>
          </a:p>
          <a:p>
            <a:pPr algn="l">
              <a:buNone/>
            </a:pPr>
            <a:endParaRPr lang="ru-RU" sz="14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400" b="1" i="0">
                <a:solidFill>
                  <a:srgbClr val="303141"/>
                </a:solidFill>
                <a:effectLst/>
                <a:latin typeface="Udemy Sans"/>
              </a:rPr>
              <a:t>Инструкции к заданию</a:t>
            </a:r>
          </a:p>
          <a:p>
            <a:pPr algn="l">
              <a:buNone/>
            </a:pPr>
            <a:endParaRPr lang="ru-RU" sz="14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400" b="1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ru-RU" sz="1400" b="0">
                <a:effectLst/>
              </a:rPr>
              <a:t>Вам необходимо провести анализ требований модуля "Регистрация и Авторизация" для приложения "Интернет-магазин".</a:t>
            </a:r>
          </a:p>
          <a:p>
            <a:pPr>
              <a:buNone/>
            </a:pPr>
            <a:br>
              <a:rPr lang="ru-RU" sz="1400" b="0">
                <a:effectLst/>
              </a:rPr>
            </a:br>
            <a:endParaRPr lang="ru-RU" sz="1400" b="0">
              <a:effectLst/>
            </a:endParaRPr>
          </a:p>
          <a:p>
            <a:pPr>
              <a:buNone/>
            </a:pPr>
            <a:r>
              <a:rPr lang="ru-RU" sz="1400" b="0">
                <a:effectLst/>
              </a:rPr>
              <a:t>Хорошей практикой считается проверить требования до реализации самого кода. Мы поступим с вами именно так.</a:t>
            </a:r>
          </a:p>
          <a:p>
            <a:pPr>
              <a:buNone/>
            </a:pPr>
            <a:endParaRPr lang="ru-RU" sz="1400" b="0">
              <a:effectLst/>
            </a:endParaRPr>
          </a:p>
          <a:p>
            <a:pPr>
              <a:buNone/>
            </a:pPr>
            <a:br>
              <a:rPr lang="ru-RU" sz="1400" b="0">
                <a:effectLst/>
              </a:rPr>
            </a:b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Для этого у вас есть готовые пользовательские истории и мокап приложения в </a:t>
            </a:r>
            <a:r>
              <a:rPr lang="ru-RU" sz="1400" b="0" i="0">
                <a:solidFill>
                  <a:srgbClr val="6D28D2"/>
                </a:solidFill>
                <a:effectLst/>
                <a:latin typeface="Udemy Sans"/>
                <a:hlinkClick r:id="rId3"/>
              </a:rPr>
              <a:t>Figma</a:t>
            </a: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.</a:t>
            </a:r>
          </a:p>
          <a:p>
            <a:pPr>
              <a:buNone/>
            </a:pP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en-US" sz="1400" b="0" i="0" u="sng">
                <a:solidFill>
                  <a:srgbClr val="0070C0"/>
                </a:solidFill>
                <a:effectLst/>
                <a:latin typeface="Udemy Sans"/>
              </a:rPr>
              <a:t>https://www.figma.com/design/2T99Jt5OHPqkhe4yyoe2IC/demoshopping.ru?node-id=0-1&amp;p=f&amp;t=HXzZWZhD2hBeMZSP-0</a:t>
            </a:r>
            <a:endParaRPr lang="ru-RU" sz="1400" b="0" i="0" u="sng">
              <a:solidFill>
                <a:srgbClr val="0070C0"/>
              </a:solidFill>
              <a:effectLst/>
              <a:latin typeface="Udemy Sans"/>
            </a:endParaRPr>
          </a:p>
          <a:p>
            <a:pPr>
              <a:buNone/>
            </a:pPr>
            <a:endParaRPr lang="ru-RU" sz="1400" u="sng">
              <a:solidFill>
                <a:srgbClr val="0070C0"/>
              </a:solidFill>
              <a:latin typeface="Udemy Sans"/>
            </a:endParaRPr>
          </a:p>
          <a:p>
            <a:pPr>
              <a:buNone/>
            </a:pPr>
            <a:endParaRPr lang="ru-RU" sz="1400" u="sng">
              <a:solidFill>
                <a:srgbClr val="0070C0"/>
              </a:solidFill>
              <a:latin typeface="Udemy Sans"/>
            </a:endParaRPr>
          </a:p>
          <a:p>
            <a:pPr>
              <a:buNone/>
            </a:pPr>
            <a:endParaRPr lang="ru-RU" sz="1400" u="sng">
              <a:solidFill>
                <a:srgbClr val="0070C0"/>
              </a:solidFill>
              <a:latin typeface="Udemy Sans"/>
            </a:endParaRPr>
          </a:p>
          <a:p>
            <a:pPr>
              <a:buNone/>
            </a:pPr>
            <a:endParaRPr lang="ru-RU" sz="1400" u="sng">
              <a:solidFill>
                <a:srgbClr val="0070C0"/>
              </a:solidFill>
              <a:latin typeface="Udemy Sans"/>
            </a:endParaRPr>
          </a:p>
          <a:p>
            <a:pPr algn="l">
              <a:buNone/>
            </a:pPr>
            <a:r>
              <a:rPr lang="ru-RU" sz="1400" b="1" i="0">
                <a:solidFill>
                  <a:srgbClr val="00B050"/>
                </a:solidFill>
                <a:effectLst/>
                <a:latin typeface="Udemy Sans"/>
              </a:rPr>
              <a:t>Задание</a:t>
            </a:r>
            <a:b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Ваша задача проанализировать доступные требования, найти несоответствия качественных характеристик требований и внести эту информацию в таблицу. </a:t>
            </a:r>
          </a:p>
        </p:txBody>
      </p:sp>
    </p:spTree>
    <p:extLst>
      <p:ext uri="{BB962C8B-B14F-4D97-AF65-F5344CB8AC3E}">
        <p14:creationId xmlns:p14="http://schemas.microsoft.com/office/powerpoint/2010/main" val="258701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6B45B-1F25-4544-5FD9-EEB4DF8CE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251644-B9A2-6503-609A-63C49E9B8C08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20DD8F-0578-6A2B-38EB-64B3E6A8B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7" y="375811"/>
            <a:ext cx="10002646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9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9B5CA-9B36-4824-58F3-424442856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DA82C8-51AD-E1A7-D31B-9CC849FCC90C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F5777-BD90-D1EA-5E5B-C158E181F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7" y="156706"/>
            <a:ext cx="10002646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6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393AE-64FC-6381-B00D-530985D76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7722A7-C314-359E-0372-2D1FB0F7C9D8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0D083-8B3E-81C8-C76A-22E667AC7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50" y="151942"/>
            <a:ext cx="10021699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0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DD996-F115-372D-F698-5FBFCB9FA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C0111C-AE45-2639-DBD5-796A06208D07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CDCF0-AC88-5C75-76C5-D2E8F6EFF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80" y="0"/>
            <a:ext cx="9636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9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BE04D-E4C5-9723-AA17-E661896A6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81181F-8216-8F98-4752-0F50EA080A27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01760-C5FD-B27F-52BA-609389FDF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3" y="523469"/>
            <a:ext cx="9983593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1A8FD-FEC6-2CEE-0CAB-9BF9522B4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E714AF-D2D6-E671-AC82-226354CCDA05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5E7DC-7119-C564-D465-A19929289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630" y="0"/>
            <a:ext cx="9850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7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43C4B-8E22-D38F-A2FE-0A181EF5A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731E53-F25E-4F66-7791-666A624C7F4A}"/>
              </a:ext>
            </a:extLst>
          </p:cNvPr>
          <p:cNvSpPr txBox="1"/>
          <p:nvPr/>
        </p:nvSpPr>
        <p:spPr>
          <a:xfrm>
            <a:off x="103761" y="194994"/>
            <a:ext cx="11984477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000" b="1" i="0">
                <a:solidFill>
                  <a:srgbClr val="303141"/>
                </a:solidFill>
                <a:effectLst/>
                <a:latin typeface="Udemy Sans"/>
              </a:rPr>
              <a:t>Список историй:</a:t>
            </a:r>
            <a:r>
              <a:rPr lang="ru-RU" sz="1000" b="1">
                <a:solidFill>
                  <a:srgbClr val="303141"/>
                </a:solidFill>
                <a:latin typeface="Udemy Sans"/>
              </a:rPr>
              <a:t>  </a:t>
            </a:r>
            <a:r>
              <a:rPr lang="ru-RU" sz="1000" i="0">
                <a:solidFill>
                  <a:srgbClr val="303141"/>
                </a:solidFill>
                <a:effectLst/>
                <a:latin typeface="Udemy Sans"/>
              </a:rPr>
              <a:t>ID1 Регистрация пользователя / User Registration</a:t>
            </a:r>
            <a:endParaRPr lang="ru-RU" sz="10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000" b="1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000" b="1" i="0">
                <a:effectLst/>
                <a:latin typeface="Roboto" panose="02000000000000000000" pitchFamily="2" charset="0"/>
              </a:rPr>
              <a:t>RU</a:t>
            </a:r>
            <a:r>
              <a:rPr lang="ru-RU" sz="1000" b="0" i="0">
                <a:effectLst/>
                <a:latin typeface="Roboto" panose="02000000000000000000" pitchFamily="2" charset="0"/>
              </a:rPr>
              <a:t>: Как новый пользователь,</a:t>
            </a:r>
            <a:br>
              <a:rPr lang="ru-RU" sz="1000"/>
            </a:br>
            <a:r>
              <a:rPr lang="ru-RU" sz="1000" b="0" i="0">
                <a:effectLst/>
                <a:latin typeface="Roboto" panose="02000000000000000000" pitchFamily="2" charset="0"/>
              </a:rPr>
              <a:t>Я хочу создать аккаунт на сайте, </a:t>
            </a:r>
            <a:r>
              <a:rPr lang="ru-RU" sz="1000">
                <a:latin typeface="Roboto" panose="02000000000000000000" pitchFamily="2" charset="0"/>
              </a:rPr>
              <a:t>ч</a:t>
            </a:r>
            <a:r>
              <a:rPr lang="ru-RU" sz="1000" b="0" i="0">
                <a:effectLst/>
                <a:latin typeface="Roboto" panose="02000000000000000000" pitchFamily="2" charset="0"/>
              </a:rPr>
              <a:t>тобы иметь доступ к персонализированным функциям и содержанию.</a:t>
            </a:r>
            <a:endParaRPr lang="ru-RU" sz="1000">
              <a:solidFill>
                <a:srgbClr val="303141"/>
              </a:solidFill>
              <a:latin typeface="Roboto" panose="02000000000000000000" pitchFamily="2" charset="0"/>
            </a:endParaRPr>
          </a:p>
          <a:p>
            <a:pPr algn="l"/>
            <a:endParaRPr lang="ru-RU" sz="1000" i="0">
              <a:solidFill>
                <a:srgbClr val="303141"/>
              </a:solidFill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000" b="1" i="0">
                <a:effectLst/>
                <a:latin typeface="Roboto" panose="02000000000000000000" pitchFamily="2" charset="0"/>
              </a:rPr>
              <a:t>Критерии приемки:</a:t>
            </a:r>
            <a:endParaRPr lang="ru-RU" sz="1000" b="0" i="0">
              <a:effectLst/>
              <a:latin typeface="Roboto" panose="02000000000000000000" pitchFamily="2" charset="0"/>
            </a:endParaRPr>
          </a:p>
          <a:p>
            <a:pPr indent="23336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000" b="0" i="0">
                <a:effectLst/>
                <a:latin typeface="Roboto" panose="02000000000000000000" pitchFamily="2" charset="0"/>
              </a:rPr>
              <a:t>Пользователь должен ввести имя пользователя и пароль для создания аккаунта.</a:t>
            </a:r>
          </a:p>
          <a:p>
            <a:pPr indent="23336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000" b="0" i="0">
                <a:effectLst/>
                <a:latin typeface="Roboto" panose="02000000000000000000" pitchFamily="2" charset="0"/>
              </a:rPr>
              <a:t>Имя пользователя должно содержать от 3 до 15 символов и может включать буквы, цифры и символы: _.</a:t>
            </a:r>
          </a:p>
          <a:p>
            <a:pPr indent="23336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000" b="0" i="0">
                <a:effectLst/>
                <a:latin typeface="Roboto" panose="02000000000000000000" pitchFamily="2" charset="0"/>
              </a:rPr>
              <a:t>Пароль должен содержать не менее 8 символов, включая минимум одну букву и одну цифру.</a:t>
            </a:r>
          </a:p>
          <a:p>
            <a:pPr indent="233363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000" b="0" i="0">
                <a:effectLst/>
                <a:latin typeface="Roboto" panose="02000000000000000000" pitchFamily="2" charset="0"/>
              </a:rPr>
              <a:t>При успешной регистрации кнопка “Войти” заменяется на кнопку “Выйти”.</a:t>
            </a:r>
          </a:p>
          <a:p>
            <a:pPr algn="l">
              <a:buNone/>
            </a:pPr>
            <a:r>
              <a:rPr lang="ru-RU" sz="1000" b="0" i="0" u="none" strike="noStrike">
                <a:solidFill>
                  <a:srgbClr val="3282AD"/>
                </a:solidFill>
                <a:effectLst/>
                <a:latin typeface="Roboto" panose="02000000000000000000" pitchFamily="2" charset="0"/>
                <a:hlinkClick r:id="rId3"/>
              </a:rPr>
              <a:t>https://www.figma.com/file/2T99Jt5OHPqkhe4yyoe2IC/demoshopping.ru?type=design&amp;node-id=3-670&amp;mode=design&amp;t=rTF52a9GzKvevZ0c-4</a:t>
            </a:r>
            <a:endParaRPr lang="ru-RU" sz="1000" b="0" i="0" u="none" strike="noStrike">
              <a:solidFill>
                <a:srgbClr val="3282AD"/>
              </a:solidFill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endParaRPr lang="ru-RU" sz="10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endParaRPr lang="ru-RU" sz="10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000" b="1" i="0">
                <a:effectLst/>
                <a:latin typeface="Roboto" panose="02000000000000000000" pitchFamily="2" charset="0"/>
              </a:rPr>
              <a:t>Исключительные случаи:</a:t>
            </a:r>
            <a:endParaRPr lang="ru-RU" sz="10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000" b="0" i="0">
                <a:effectLst/>
                <a:latin typeface="Roboto" panose="02000000000000000000" pitchFamily="2" charset="0"/>
              </a:rPr>
              <a:t>Если имя пользователя или пароль не соответствуют требованиям, пользователь видит сообщение: “Логин должен содержать от 3 до 15 символов и может включать буквы, цифры и символы: _. Пароль должен содержать не менее 8 символов, включая минимум одну букву и одну цифру”.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000" b="0" i="0">
                <a:effectLst/>
                <a:latin typeface="Roboto" panose="02000000000000000000" pitchFamily="2" charset="0"/>
              </a:rPr>
              <a:t>При ошибке на сервере пользователь получает сообщение: “Произошла ошибка при обработке запроса”.</a:t>
            </a:r>
          </a:p>
          <a:p>
            <a:pPr algn="l"/>
            <a:r>
              <a:rPr lang="ru-RU" sz="1000" b="1" i="0">
                <a:solidFill>
                  <a:srgbClr val="FF0000"/>
                </a:solidFill>
                <a:effectLst/>
                <a:latin typeface="Udemy Sans"/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</a:p>
          <a:p>
            <a:pPr algn="l"/>
            <a:endParaRPr lang="ru-RU" sz="10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en-US" sz="1000" b="0" i="0">
                <a:effectLst/>
                <a:latin typeface="Roboto" panose="02000000000000000000" pitchFamily="2" charset="0"/>
              </a:rPr>
              <a:t>EN: As a new user,</a:t>
            </a:r>
            <a:br>
              <a:rPr lang="en-US" sz="1000" b="0" i="0">
                <a:effectLst/>
                <a:latin typeface="Roboto" panose="02000000000000000000" pitchFamily="2" charset="0"/>
              </a:rPr>
            </a:br>
            <a:r>
              <a:rPr lang="en-US" sz="1000" b="0" i="0">
                <a:effectLst/>
                <a:latin typeface="Roboto" panose="02000000000000000000" pitchFamily="2" charset="0"/>
              </a:rPr>
              <a:t>I want to create an account on the website,</a:t>
            </a:r>
            <a:br>
              <a:rPr lang="en-US" sz="1000" b="0" i="0">
                <a:effectLst/>
                <a:latin typeface="Roboto" panose="02000000000000000000" pitchFamily="2" charset="0"/>
              </a:rPr>
            </a:br>
            <a:r>
              <a:rPr lang="en-US" sz="1000" b="0" i="0">
                <a:effectLst/>
                <a:latin typeface="Roboto" panose="02000000000000000000" pitchFamily="2" charset="0"/>
              </a:rPr>
              <a:t>So that I can access personalized features and content.</a:t>
            </a:r>
            <a:endParaRPr lang="ru-RU" sz="10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endParaRPr lang="en-US" sz="10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en-US" sz="1000" b="1" i="0">
                <a:effectLst/>
                <a:latin typeface="Roboto" panose="02000000000000000000" pitchFamily="2" charset="0"/>
              </a:rPr>
              <a:t>Acceptance Criteria:</a:t>
            </a:r>
            <a:endParaRPr lang="en-US" sz="10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>
                <a:effectLst/>
                <a:latin typeface="Roboto" panose="02000000000000000000" pitchFamily="2" charset="0"/>
              </a:rPr>
              <a:t>The user must enter a username and password to create an account.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>
                <a:effectLst/>
                <a:latin typeface="Roboto" panose="02000000000000000000" pitchFamily="2" charset="0"/>
              </a:rPr>
              <a:t>The username must contain 3 to 15 characters and can include letters, numbers, and symbols: _.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>
                <a:effectLst/>
                <a:latin typeface="Roboto" panose="02000000000000000000" pitchFamily="2" charset="0"/>
              </a:rPr>
              <a:t>The password must be at least 8 characters long, including at least one letter and one number.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>
                <a:effectLst/>
                <a:latin typeface="Roboto" panose="02000000000000000000" pitchFamily="2" charset="0"/>
              </a:rPr>
              <a:t>The button “</a:t>
            </a:r>
            <a:r>
              <a:rPr lang="en-US" sz="1000">
                <a:latin typeface="Roboto" panose="02000000000000000000" pitchFamily="2" charset="0"/>
              </a:rPr>
              <a:t>Login</a:t>
            </a:r>
            <a:r>
              <a:rPr lang="en-US" sz="1000" b="0" i="0">
                <a:effectLst/>
                <a:latin typeface="Roboto" panose="02000000000000000000" pitchFamily="2" charset="0"/>
              </a:rPr>
              <a:t>” should change to “Logout” after successful registration.</a:t>
            </a:r>
            <a:endParaRPr lang="ru-RU" sz="10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en-US" sz="1000" b="1" i="0">
                <a:effectLst/>
                <a:latin typeface="Roboto" panose="02000000000000000000" pitchFamily="2" charset="0"/>
              </a:rPr>
              <a:t>Exception Cases:</a:t>
            </a:r>
            <a:endParaRPr lang="en-US" sz="10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>
                <a:effectLst/>
                <a:latin typeface="Roboto" panose="02000000000000000000" pitchFamily="2" charset="0"/>
              </a:rPr>
              <a:t>If the username or password does not meet the requirements, the user sees the message: “The username must contain 3 to 15 characters and can include letters, numbers, and symbols: _. The password must be at least 8 characters long, including at least one letter and one number”.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0" i="0">
                <a:effectLst/>
                <a:latin typeface="Roboto" panose="02000000000000000000" pitchFamily="2" charset="0"/>
              </a:rPr>
              <a:t>In case of a server error, the user receives the message: “An error occurred while processing the request”.</a:t>
            </a:r>
          </a:p>
          <a:p>
            <a:pPr algn="l"/>
            <a:r>
              <a:rPr lang="en-US" sz="1000" b="0" i="0" u="none" strike="noStrike">
                <a:solidFill>
                  <a:srgbClr val="3282AD"/>
                </a:solidFill>
                <a:effectLst/>
                <a:latin typeface="Roboto" panose="02000000000000000000" pitchFamily="2" charset="0"/>
                <a:hlinkClick r:id="rId3"/>
              </a:rPr>
              <a:t>https://www.figma.com/file/2T99Jt5OHPqkhe4yyoe2IC/demoshopping.ru?type=design&amp;node-id=3-670&amp;mode=design&amp;t=rTF52a9GzKvevZ0c-4</a:t>
            </a:r>
            <a:endParaRPr lang="en-US" sz="1000" b="0" i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2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B5087-5A4A-4E4A-00C8-932D376CE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0604AC-6845-375F-9096-4ABB3E3C37FD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3D5B0-14D0-7A74-15F2-6C54A1E9D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5"/>
          <a:stretch/>
        </p:blipFill>
        <p:spPr>
          <a:xfrm>
            <a:off x="354198" y="170234"/>
            <a:ext cx="11483603" cy="65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9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AD42D-468F-4C2A-5EE6-E79F4A58E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894F5D-024F-8325-1347-D633AFCACAC6}"/>
              </a:ext>
            </a:extLst>
          </p:cNvPr>
          <p:cNvSpPr txBox="1"/>
          <p:nvPr/>
        </p:nvSpPr>
        <p:spPr>
          <a:xfrm>
            <a:off x="107004" y="158874"/>
            <a:ext cx="11984477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200" b="0" i="0">
                <a:effectLst/>
                <a:latin typeface="Roboto" panose="02000000000000000000" pitchFamily="2" charset="0"/>
              </a:rPr>
              <a:t>ID2 </a:t>
            </a:r>
            <a:r>
              <a:rPr lang="ru-RU" sz="1200" b="0" i="0">
                <a:effectLst/>
                <a:latin typeface="Roboto" panose="02000000000000000000" pitchFamily="2" charset="0"/>
              </a:rPr>
              <a:t>Вход в систему / </a:t>
            </a:r>
            <a:r>
              <a:rPr lang="en-US" sz="1200" b="0" i="0">
                <a:effectLst/>
                <a:latin typeface="Roboto" panose="02000000000000000000" pitchFamily="2" charset="0"/>
              </a:rPr>
              <a:t>User Login</a:t>
            </a:r>
          </a:p>
          <a:p>
            <a:pPr algn="l">
              <a:buNone/>
            </a:pPr>
            <a:endParaRPr lang="en-US" sz="12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en-US" sz="1200" b="1" i="0">
                <a:effectLst/>
                <a:latin typeface="Roboto" panose="02000000000000000000" pitchFamily="2" charset="0"/>
              </a:rPr>
              <a:t>RU</a:t>
            </a:r>
            <a:r>
              <a:rPr lang="en-US" sz="1200" b="0" i="0">
                <a:effectLst/>
                <a:latin typeface="Roboto" panose="02000000000000000000" pitchFamily="2" charset="0"/>
              </a:rPr>
              <a:t>: </a:t>
            </a:r>
            <a:r>
              <a:rPr lang="ru-RU" sz="1200" b="0" i="0">
                <a:effectLst/>
                <a:latin typeface="Roboto" panose="02000000000000000000" pitchFamily="2" charset="0"/>
              </a:rPr>
              <a:t>Как зарегистрированный пользователь,</a:t>
            </a:r>
            <a:br>
              <a:rPr lang="ru-RU" sz="1200" b="0" i="0">
                <a:effectLst/>
                <a:latin typeface="Roboto" panose="02000000000000000000" pitchFamily="2" charset="0"/>
              </a:rPr>
            </a:br>
            <a:r>
              <a:rPr lang="ru-RU" sz="1200" b="0" i="0">
                <a:effectLst/>
                <a:latin typeface="Roboto" panose="02000000000000000000" pitchFamily="2" charset="0"/>
              </a:rPr>
              <a:t>Я хочу войти в систему,</a:t>
            </a:r>
            <a:br>
              <a:rPr lang="ru-RU" sz="1200" b="0" i="0">
                <a:effectLst/>
                <a:latin typeface="Roboto" panose="02000000000000000000" pitchFamily="2" charset="0"/>
              </a:rPr>
            </a:br>
            <a:r>
              <a:rPr lang="ru-RU" sz="1200" b="0" i="0">
                <a:effectLst/>
                <a:latin typeface="Roboto" panose="02000000000000000000" pitchFamily="2" charset="0"/>
              </a:rPr>
              <a:t>Чтобы получить доступ к моему аккаунту и персонализированным настройкам.</a:t>
            </a:r>
            <a:endParaRPr lang="en-US" sz="12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200" b="1" i="0">
                <a:effectLst/>
                <a:latin typeface="Roboto" panose="02000000000000000000" pitchFamily="2" charset="0"/>
              </a:rPr>
              <a:t>Критерии приемки:</a:t>
            </a:r>
            <a:endParaRPr lang="ru-RU" sz="12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Пользователь должен ввести своё имя пользователя и пароль, чтобы войти.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После успешного входа, пользователь перенаправляется на главную страницу.</a:t>
            </a:r>
          </a:p>
          <a:p>
            <a:pPr algn="l">
              <a:buNone/>
            </a:pPr>
            <a:r>
              <a:rPr lang="ru-RU" sz="1200" b="1" i="0">
                <a:effectLst/>
                <a:latin typeface="Roboto" panose="02000000000000000000" pitchFamily="2" charset="0"/>
              </a:rPr>
              <a:t>Исключительные случаи:</a:t>
            </a:r>
            <a:endParaRPr lang="ru-RU" sz="12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Если введенные данные не соответствуют требованиям валидации, пользователь видит сообщение об ошибке.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При неудачной попытке входа из-за неверного имени пользователя или пароля, отображается сообщение: “Неверное имя пользователя или пароль”.</a:t>
            </a:r>
          </a:p>
          <a:p>
            <a:pPr algn="l">
              <a:buNone/>
            </a:pPr>
            <a:r>
              <a:rPr lang="en-US" sz="1200" b="0" i="0" u="none" strike="noStrike">
                <a:solidFill>
                  <a:srgbClr val="3282AD"/>
                </a:solidFill>
                <a:effectLst/>
                <a:latin typeface="Roboto" panose="02000000000000000000" pitchFamily="2" charset="0"/>
                <a:hlinkClick r:id="rId3"/>
              </a:rPr>
              <a:t>https://www.figma.com/file/2T99Jt5OHPqkhe4yyoe2IC/demoshopping.ru?type=design&amp;node-id=3-670&amp;mode=design&amp;t=rTF52a9GzKvevZ0c-4</a:t>
            </a:r>
            <a:endParaRPr lang="en-US" sz="1200" b="0" i="0" u="none" strike="noStrike">
              <a:solidFill>
                <a:srgbClr val="3282AD"/>
              </a:solidFill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endParaRPr lang="en-US" sz="1200">
              <a:solidFill>
                <a:srgbClr val="3282AD"/>
              </a:solidFill>
              <a:latin typeface="Roboto" panose="02000000000000000000" pitchFamily="2" charset="0"/>
            </a:endParaRPr>
          </a:p>
          <a:p>
            <a:pPr algn="l">
              <a:buNone/>
            </a:pPr>
            <a:endParaRPr lang="en-US" sz="1200">
              <a:solidFill>
                <a:srgbClr val="3282AD"/>
              </a:solidFill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200" b="1" i="0">
                <a:solidFill>
                  <a:srgbClr val="FF0000"/>
                </a:solidFill>
                <a:effectLst/>
                <a:latin typeface="Udemy Sans"/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en-US" sz="1200" b="1" i="0">
              <a:solidFill>
                <a:srgbClr val="FF0000"/>
              </a:solidFill>
              <a:effectLst/>
              <a:latin typeface="Udemy Sans"/>
            </a:endParaRPr>
          </a:p>
          <a:p>
            <a:pPr algn="l">
              <a:buNone/>
            </a:pPr>
            <a:endParaRPr lang="en-US" sz="1200">
              <a:solidFill>
                <a:srgbClr val="3282AD"/>
              </a:solidFill>
              <a:latin typeface="Roboto" panose="02000000000000000000" pitchFamily="2" charset="0"/>
            </a:endParaRPr>
          </a:p>
          <a:p>
            <a:pPr algn="l">
              <a:buNone/>
            </a:pPr>
            <a:endParaRPr lang="en-US" sz="12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en-US" sz="1200" b="1" i="0">
                <a:effectLst/>
                <a:latin typeface="Roboto" panose="02000000000000000000" pitchFamily="2" charset="0"/>
              </a:rPr>
              <a:t>EN</a:t>
            </a:r>
            <a:r>
              <a:rPr lang="en-US" sz="1200" b="0" i="0">
                <a:effectLst/>
                <a:latin typeface="Roboto" panose="02000000000000000000" pitchFamily="2" charset="0"/>
              </a:rPr>
              <a:t>: As a registered user,</a:t>
            </a:r>
            <a:br>
              <a:rPr lang="en-US" sz="1200" b="0" i="0">
                <a:effectLst/>
                <a:latin typeface="Roboto" panose="02000000000000000000" pitchFamily="2" charset="0"/>
              </a:rPr>
            </a:br>
            <a:r>
              <a:rPr lang="en-US" sz="1200" b="0" i="0">
                <a:effectLst/>
                <a:latin typeface="Roboto" panose="02000000000000000000" pitchFamily="2" charset="0"/>
              </a:rPr>
              <a:t>I want to log in,</a:t>
            </a:r>
            <a:br>
              <a:rPr lang="en-US" sz="1200" b="0" i="0">
                <a:effectLst/>
                <a:latin typeface="Roboto" panose="02000000000000000000" pitchFamily="2" charset="0"/>
              </a:rPr>
            </a:br>
            <a:r>
              <a:rPr lang="en-US" sz="1200" b="0" i="0">
                <a:effectLst/>
                <a:latin typeface="Roboto" panose="02000000000000000000" pitchFamily="2" charset="0"/>
              </a:rPr>
              <a:t>So that I can access my account and personalized settings.</a:t>
            </a:r>
          </a:p>
          <a:p>
            <a:pPr algn="l">
              <a:buNone/>
            </a:pPr>
            <a:endParaRPr lang="en-US" sz="12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en-US" sz="1200" b="1" i="0">
                <a:effectLst/>
                <a:latin typeface="Roboto" panose="02000000000000000000" pitchFamily="2" charset="0"/>
              </a:rPr>
              <a:t>Acceptance Criteria:</a:t>
            </a:r>
            <a:endParaRPr lang="en-US" sz="12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Roboto" panose="02000000000000000000" pitchFamily="2" charset="0"/>
              </a:rPr>
              <a:t>The user must enter their username and password to log in.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Roboto" panose="02000000000000000000" pitchFamily="2" charset="0"/>
              </a:rPr>
              <a:t>After successful login, the user is redirected to the homepage.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en-US" sz="1200" b="1" i="0">
                <a:effectLst/>
                <a:latin typeface="Roboto" panose="02000000000000000000" pitchFamily="2" charset="0"/>
              </a:rPr>
              <a:t>Exception Cases:</a:t>
            </a:r>
            <a:endParaRPr lang="en-US" sz="12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Roboto" panose="02000000000000000000" pitchFamily="2" charset="0"/>
              </a:rPr>
              <a:t>If the entered data does not meet the validation requirements, the user sees an error message.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Roboto" panose="02000000000000000000" pitchFamily="2" charset="0"/>
              </a:rPr>
              <a:t>In case of a failed login attempt due to incorrect username or password, the message displayed is: “Incorrect username or password”.</a:t>
            </a:r>
          </a:p>
          <a:p>
            <a:pPr algn="l"/>
            <a:r>
              <a:rPr lang="en-US" sz="1200" b="0" i="0" u="none" strike="noStrike">
                <a:solidFill>
                  <a:srgbClr val="3282AD"/>
                </a:solidFill>
                <a:effectLst/>
                <a:latin typeface="Roboto" panose="02000000000000000000" pitchFamily="2" charset="0"/>
                <a:hlinkClick r:id="rId3"/>
              </a:rPr>
              <a:t>https://www.figma.com/file/2T99Jt5OHPqkhe4yyoe2IC/demoshopping.ru?type=design&amp;node-id=3-670&amp;mode=design&amp;t=rTF52a9GzKvevZ0c-4</a:t>
            </a:r>
            <a:endParaRPr lang="en-US" sz="1200" b="0" i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92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CB6B8-5F9B-5953-7853-3313AC4EA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CAF741-86C5-F906-4616-6EA62799BBF0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FD5A2-5F8C-6482-79EE-9DED21310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6" y="109074"/>
            <a:ext cx="11479227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5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CB3B6-D5FE-7E5F-86C2-6157E137B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40E1A6-5995-5452-40E1-0AB3778C3241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7D4CD-E392-5B9F-413A-0F4A670E6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05" y="0"/>
            <a:ext cx="10324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26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3EDFD-11D4-50EE-63EC-66EC380CF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85C7E1-79C5-6712-F65A-54B4E4D5FC48}"/>
              </a:ext>
            </a:extLst>
          </p:cNvPr>
          <p:cNvSpPr txBox="1"/>
          <p:nvPr/>
        </p:nvSpPr>
        <p:spPr>
          <a:xfrm>
            <a:off x="107004" y="158874"/>
            <a:ext cx="11984477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1200" b="0" i="0">
                <a:effectLst/>
                <a:latin typeface="Roboto" panose="02000000000000000000" pitchFamily="2" charset="0"/>
              </a:rPr>
              <a:t>ID3 </a:t>
            </a:r>
            <a:r>
              <a:rPr lang="ru-RU" sz="1200" b="0" i="0">
                <a:effectLst/>
                <a:latin typeface="Roboto" panose="02000000000000000000" pitchFamily="2" charset="0"/>
              </a:rPr>
              <a:t>Выход из системы / </a:t>
            </a:r>
            <a:r>
              <a:rPr lang="en-US" sz="1200" b="0" i="0">
                <a:effectLst/>
                <a:latin typeface="Roboto" panose="02000000000000000000" pitchFamily="2" charset="0"/>
              </a:rPr>
              <a:t>User Logout</a:t>
            </a:r>
          </a:p>
          <a:p>
            <a:pPr algn="l">
              <a:lnSpc>
                <a:spcPct val="150000"/>
              </a:lnSpc>
              <a:buNone/>
            </a:pPr>
            <a:r>
              <a:rPr lang="en-US" sz="1200" b="1" i="0">
                <a:effectLst/>
                <a:latin typeface="Roboto" panose="02000000000000000000" pitchFamily="2" charset="0"/>
              </a:rPr>
              <a:t>RU</a:t>
            </a:r>
            <a:r>
              <a:rPr lang="en-US" sz="1200" b="0" i="0">
                <a:effectLst/>
                <a:latin typeface="Roboto" panose="02000000000000000000" pitchFamily="2" charset="0"/>
              </a:rPr>
              <a:t>: </a:t>
            </a:r>
            <a:r>
              <a:rPr lang="ru-RU" sz="1200" b="0" i="0">
                <a:effectLst/>
                <a:latin typeface="Roboto" panose="02000000000000000000" pitchFamily="2" charset="0"/>
              </a:rPr>
              <a:t>Как зарегистрированный пользователь,</a:t>
            </a:r>
            <a:br>
              <a:rPr lang="ru-RU" sz="1200" b="0" i="0">
                <a:effectLst/>
                <a:latin typeface="Roboto" panose="02000000000000000000" pitchFamily="2" charset="0"/>
              </a:rPr>
            </a:br>
            <a:r>
              <a:rPr lang="ru-RU" sz="1200" b="0" i="0">
                <a:effectLst/>
                <a:latin typeface="Roboto" panose="02000000000000000000" pitchFamily="2" charset="0"/>
              </a:rPr>
              <a:t>Я хочу иметь возможность выйти из системы,</a:t>
            </a:r>
            <a:br>
              <a:rPr lang="ru-RU" sz="1200" b="0" i="0">
                <a:effectLst/>
                <a:latin typeface="Roboto" panose="02000000000000000000" pitchFamily="2" charset="0"/>
              </a:rPr>
            </a:br>
            <a:r>
              <a:rPr lang="ru-RU" sz="1200" b="0" i="0">
                <a:effectLst/>
                <a:latin typeface="Roboto" panose="02000000000000000000" pitchFamily="2" charset="0"/>
              </a:rPr>
              <a:t>Чтобы завершить сессию и убедиться, что мой аккаунт защищен.</a:t>
            </a:r>
            <a:endParaRPr lang="en-US" sz="1200" b="0" i="0"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buNone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buNone/>
            </a:pPr>
            <a:r>
              <a:rPr lang="ru-RU" sz="1200" b="1" i="0">
                <a:effectLst/>
                <a:latin typeface="Roboto" panose="02000000000000000000" pitchFamily="2" charset="0"/>
              </a:rPr>
              <a:t>Критерии приемки:</a:t>
            </a:r>
            <a:endParaRPr lang="ru-RU" sz="1200" b="0" i="0"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При нажатии на кнопку “Выйти”, пользователь выходит из системы.</a:t>
            </a:r>
          </a:p>
          <a:p>
            <a:pPr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После выхода, состояние системы возвращается к неавторизованному виду, и пользователь перенаправляется на страницу входа или главную страницу.</a:t>
            </a:r>
            <a:endParaRPr lang="en-US" sz="1200" b="0" i="0"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0" i="0"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ru-RU" sz="1200" b="1" i="0">
                <a:solidFill>
                  <a:srgbClr val="FF0000"/>
                </a:solidFill>
                <a:effectLst/>
                <a:latin typeface="Udemy Sans"/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en-US" sz="1200"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buNone/>
            </a:pPr>
            <a:r>
              <a:rPr lang="en-US" sz="1200" b="1" i="0">
                <a:effectLst/>
                <a:latin typeface="Roboto" panose="02000000000000000000" pitchFamily="2" charset="0"/>
              </a:rPr>
              <a:t>EN</a:t>
            </a:r>
            <a:r>
              <a:rPr lang="en-US" sz="1200" b="0" i="0">
                <a:effectLst/>
                <a:latin typeface="Roboto" panose="02000000000000000000" pitchFamily="2" charset="0"/>
              </a:rPr>
              <a:t>: As a registered user,</a:t>
            </a:r>
            <a:br>
              <a:rPr lang="en-US" sz="1200" b="0" i="0">
                <a:effectLst/>
                <a:latin typeface="Roboto" panose="02000000000000000000" pitchFamily="2" charset="0"/>
              </a:rPr>
            </a:br>
            <a:r>
              <a:rPr lang="en-US" sz="1200" b="0" i="0">
                <a:effectLst/>
                <a:latin typeface="Roboto" panose="02000000000000000000" pitchFamily="2" charset="0"/>
              </a:rPr>
              <a:t>I want to be able to log out,</a:t>
            </a:r>
            <a:br>
              <a:rPr lang="en-US" sz="1200" b="0" i="0">
                <a:effectLst/>
                <a:latin typeface="Roboto" panose="02000000000000000000" pitchFamily="2" charset="0"/>
              </a:rPr>
            </a:br>
            <a:r>
              <a:rPr lang="en-US" sz="1200" b="0" i="0">
                <a:effectLst/>
                <a:latin typeface="Roboto" panose="02000000000000000000" pitchFamily="2" charset="0"/>
              </a:rPr>
              <a:t>So that I can end my session and ensure my account is secure.</a:t>
            </a:r>
          </a:p>
          <a:p>
            <a:pPr algn="l">
              <a:lnSpc>
                <a:spcPct val="150000"/>
              </a:lnSpc>
              <a:buNone/>
            </a:pPr>
            <a:endParaRPr lang="en-US" sz="1200" b="0" i="0"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buNone/>
            </a:pPr>
            <a:r>
              <a:rPr lang="en-US" sz="1200" b="1" i="0">
                <a:effectLst/>
                <a:latin typeface="Roboto" panose="02000000000000000000" pitchFamily="2" charset="0"/>
              </a:rPr>
              <a:t>Acceptance Criteria:</a:t>
            </a:r>
            <a:endParaRPr lang="en-US" sz="1200" b="0" i="0">
              <a:effectLst/>
              <a:latin typeface="Roboto" panose="02000000000000000000" pitchFamily="2" charset="0"/>
            </a:endParaRPr>
          </a:p>
          <a:p>
            <a:pPr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Roboto" panose="02000000000000000000" pitchFamily="2" charset="0"/>
              </a:rPr>
              <a:t>By clicking the “Logout” button, the user logs out of the system.</a:t>
            </a:r>
          </a:p>
          <a:p>
            <a:pPr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  <a:latin typeface="Roboto" panose="02000000000000000000" pitchFamily="2" charset="0"/>
              </a:rPr>
              <a:t>After logging out, the system reverts to an unauthorized state, and the user is redirected to the login page or the homepage.</a:t>
            </a:r>
          </a:p>
        </p:txBody>
      </p:sp>
    </p:spTree>
    <p:extLst>
      <p:ext uri="{BB962C8B-B14F-4D97-AF65-F5344CB8AC3E}">
        <p14:creationId xmlns:p14="http://schemas.microsoft.com/office/powerpoint/2010/main" val="1242901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652EA-B16C-8173-3E29-0C15CDF5F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69EA9A-6B1E-180F-3216-80DF24A9F3CE}"/>
              </a:ext>
            </a:extLst>
          </p:cNvPr>
          <p:cNvSpPr txBox="1"/>
          <p:nvPr/>
        </p:nvSpPr>
        <p:spPr>
          <a:xfrm>
            <a:off x="107004" y="158874"/>
            <a:ext cx="11984477" cy="6429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ID4 Проверка авторизации перед доступом к функциональности / Authorization Check before Accessing Functionality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RU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: Я, как пользователь системы, хочу быть уверенным, что для доступа к определенной функциональности требуется авторизация. Это важно для безопасности моих данных и выполнения действий, связанных с моим аккаунтом.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Критерии приемки: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R="0" lvl="0" indent="2333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При переходе на страницы “Корзина”, “Оплата” и “История заказов” система должна проверять статус авторизации пользователя.</a:t>
            </a:r>
          </a:p>
          <a:p>
            <a:pPr marR="0" lvl="0" indent="2333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Если пользователь не авторизован, то должно отображаться сообщение о необходимости авторизации.</a:t>
            </a:r>
          </a:p>
          <a:p>
            <a:pPr marR="0" lvl="0" indent="2333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Сообщение о необходимости авторизации должно содержать ссылку на страницу входа 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 Mono" panose="020F0502020204030204" pitchFamily="49" charset="0"/>
              </a:rPr>
              <a:t>/login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).</a:t>
            </a:r>
          </a:p>
          <a:p>
            <a:pPr marR="0" lvl="0" indent="2333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После клика на ссылку для входа, пользователь должен быть перенаправлен на страницу входа.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sz="1200" b="1" i="0">
                <a:solidFill>
                  <a:srgbClr val="FF0000"/>
                </a:solidFill>
                <a:effectLst/>
                <a:latin typeface="Udemy Sans"/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endParaRPr lang="en-US" altLang="en-US" sz="1200"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EN: As a system user, I want to ensure that access to certain functionality requires authorization. This is important for the security of my data and for performing actions related to my account.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Acceptance Criteria: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R="0" lvl="0" indent="2333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When navigating to the “Корзина”, “Оплата”, and “История заказов” pages, the system should check for the presence of an user’s authorization.</a:t>
            </a:r>
          </a:p>
          <a:p>
            <a:pPr marR="0" lvl="0" indent="2333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If the authorization is missing, the user should be presented with a message indicating the need for authorization.</a:t>
            </a:r>
          </a:p>
          <a:p>
            <a:pPr marR="0" lvl="0" indent="2333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 authorization message should include a link to the login page 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 Mono" panose="020F0502020204030204" pitchFamily="49" charset="0"/>
              </a:rPr>
              <a:t>/login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).</a:t>
            </a:r>
          </a:p>
          <a:p>
            <a:pPr marR="0" lvl="0" indent="2333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Upon clicking the login link, the user should be redirected to the login page.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80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AA1F-0957-E547-31DA-60B04F90C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3BF764-5EF7-3420-AC48-76EE4204DD63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895990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ACA27-318E-36FA-E4D1-8F841CE32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04B6C3-5F94-6AD4-E8A3-9125F91C3633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55456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220BE-1837-F23A-3EE0-B9B1022F7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15354B-7EE1-64D1-503C-C2836841EAF2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0DD7B-A9DA-7A44-172C-44394CDDB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28" y="0"/>
            <a:ext cx="9670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2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809E2-5045-38C5-025E-DD53AAB89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16C989-B3FB-510C-BC64-86CE330EE3CF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0C0C0-A028-5663-A375-1BD319033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5" y="356759"/>
            <a:ext cx="10069330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3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F1117-E07A-6208-7982-BA5021164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C9F518-591E-0A57-3308-9A4139BA5FAF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E951E-5B3E-0FA1-A2D0-92162F7BB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87" y="509180"/>
            <a:ext cx="10031225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6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D1480-CDA2-AB86-36EC-5D861B0F9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532143-95BE-48FF-3440-7B371F7A7BFE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E12AE-9780-4C9E-8E12-6817687AA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38" y="0"/>
            <a:ext cx="9903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0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6FD18-23F8-3368-D758-A87872BC5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B27AF0-810E-DE3A-1A0B-0C00949C776A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B447C-4BBE-0344-3AA6-02D83FC96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7" y="509180"/>
            <a:ext cx="10002646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3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65370-777C-AE44-0BAC-F32EAADEC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F6B751-5D99-350D-D20F-0C7B06C98D20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7A946-873A-8E7F-4726-E6C737016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387" y="509180"/>
            <a:ext cx="10031225" cy="58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8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57C3C-F0FF-C0CE-051F-759BE0696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9EB87E-05F5-A156-3C6D-FD7A10FD1E56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C1513-56A3-EEE5-7B69-254AA0CCB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7" y="499653"/>
            <a:ext cx="10002646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6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12055</TotalTime>
  <Words>1189</Words>
  <Application>Microsoft Office PowerPoint</Application>
  <PresentationFormat>Widescreen</PresentationFormat>
  <Paragraphs>150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Roboto Mono</vt:lpstr>
      <vt:lpstr>Udemy Sans</vt:lpstr>
      <vt:lpstr>var(--font-stack-heading)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54</cp:revision>
  <dcterms:created xsi:type="dcterms:W3CDTF">2025-02-24T08:05:52Z</dcterms:created>
  <dcterms:modified xsi:type="dcterms:W3CDTF">2025-03-09T10:50:37Z</dcterms:modified>
</cp:coreProperties>
</file>