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27" r:id="rId2"/>
    <p:sldId id="528" r:id="rId3"/>
    <p:sldId id="420" r:id="rId4"/>
    <p:sldId id="421" r:id="rId5"/>
    <p:sldId id="422" r:id="rId6"/>
    <p:sldId id="423" r:id="rId7"/>
    <p:sldId id="424" r:id="rId8"/>
    <p:sldId id="529" r:id="rId9"/>
    <p:sldId id="5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30569-EAA1-458D-851D-AA76AD38B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8B2239-28E2-1925-6F00-50E0CF9A5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C36686-1214-8964-DD16-26BAB46A0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9F275-F933-10F1-F757-132E9C441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2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2EF49-E40C-1F72-7171-88D0294D5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99B2D6-1A97-0062-0BC9-5CC5B3C61B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EB6FD4-498E-D23E-D86E-4E6A42B31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BE61E-F2C4-0F95-E317-735E6CEB4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79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141EE-3F8B-3F0E-B0E4-1A6B91C09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F38EE-CA1A-743F-8C1C-3B00783A21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152930-BD53-D5BA-B53E-A726B35EC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B0DD8-46C7-1C76-D077-599B5C7F3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7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515F5-53DB-EF98-DB6B-3C4A82399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8F8834-FE44-9EBF-85C5-5DEE80F3BE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15D246-74FD-F66C-02C5-7A571DB08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82881-B614-0871-1FAF-FDB6C0696F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9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66448-762A-89F8-5CAE-BA38401F8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C9036F-0A2E-91C4-1968-2B311C913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A4197-D804-4AF0-E1FE-D2BF53002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5F3A0-FC4C-F12E-FB04-777436BF4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DC2F2-D8EF-1B40-F04A-FA8D1BB46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E1B637-E623-5202-D364-AE3EF6BFB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8ABC18-8ABF-6639-F5AF-0C1F93459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1EFBA-1546-A15F-F447-E1F496F89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3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24788-C550-3830-0F00-3AAF37A7E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897664-7332-43A4-765E-D5BB0C03D6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8E1261-442F-C95D-B02E-9EBA00D90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7CA7B-F258-5FB1-50B1-B254A84B3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0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9C2A3-297B-9673-132D-D3FDCC3DE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DD9D76-64D1-94D0-7299-EA1AC686D7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6240F9-8C58-1076-D6A7-A11A26BC1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DA11E-F2DB-2687-E05B-422596DDA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19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9FD08-FB27-BCDD-C3E7-4FBA4C891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A501BE-02CA-E557-AAF4-098F0147F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B9ADC3-E33B-8B9C-27F7-90F0D10B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49D9C-EB31-B1A4-108A-E38C7A25B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1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.demoshopping.r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09A38-83E5-938B-EC06-573CD568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A596E5-3E4A-D70E-9DE7-D14F69C6C104}"/>
              </a:ext>
            </a:extLst>
          </p:cNvPr>
          <p:cNvSpPr txBox="1"/>
          <p:nvPr/>
        </p:nvSpPr>
        <p:spPr>
          <a:xfrm>
            <a:off x="107004" y="158874"/>
            <a:ext cx="119844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>
                <a:solidFill>
                  <a:srgbClr val="FF0000"/>
                </a:solidFill>
              </a:rPr>
              <a:t>Задание: Создаем отчеты о дефекте для регистрации и логина</a:t>
            </a:r>
          </a:p>
          <a:p>
            <a:endParaRPr lang="ru-RU" sz="1600" b="1">
              <a:solidFill>
                <a:srgbClr val="FF0000"/>
              </a:solidFill>
            </a:endParaRPr>
          </a:p>
          <a:p>
            <a:r>
              <a:rPr lang="ru-RU" sz="1600"/>
              <a:t>90 минута на выполнение</a:t>
            </a:r>
          </a:p>
          <a:p>
            <a:endParaRPr lang="ru-RU" sz="1600"/>
          </a:p>
          <a:p>
            <a:r>
              <a:rPr lang="ru-RU" sz="1600"/>
              <a:t>Вы создали чек-лист и тест-кейсы в предыдущих заданиях. </a:t>
            </a:r>
          </a:p>
          <a:p>
            <a:endParaRPr lang="ru-RU" sz="1600"/>
          </a:p>
          <a:p>
            <a:r>
              <a:rPr lang="ru-RU" sz="1600"/>
              <a:t>Теперь самое время протестировать приложение "Интернет-магазин ( https://qa.demoshopping.ru ) " и завести свои первые отчеты о дефекте.</a:t>
            </a:r>
          </a:p>
          <a:p>
            <a:endParaRPr lang="ru-RU" sz="1600"/>
          </a:p>
          <a:p>
            <a:r>
              <a:rPr lang="ru-RU" sz="1600"/>
              <a:t>Отчеты о дефекте будут храниться в системе по управлению дефектами. Как и в случае с тест-кейсами, вы можете выбрать любую понравившуюся систему. Например, в России без VPN вы сможете создать отчеты в Youtrack. Но я настоятельно рекомендую попробовать сделать это задание в Jira с VPN, так как это самая популярная платформа на рынке.</a:t>
            </a:r>
          </a:p>
          <a:p>
            <a:endParaRPr lang="ru-RU" sz="1600"/>
          </a:p>
          <a:p>
            <a:endParaRPr lang="ru-RU" sz="1600"/>
          </a:p>
          <a:p>
            <a:r>
              <a:rPr lang="ru-RU" sz="1600"/>
              <a:t>Использовать VPN только если вы находитесь в России.</a:t>
            </a:r>
          </a:p>
          <a:p>
            <a:endParaRPr lang="ru-RU" sz="1600"/>
          </a:p>
          <a:p>
            <a:endParaRPr lang="ru-RU" sz="1600"/>
          </a:p>
          <a:p>
            <a:r>
              <a:rPr lang="ru-RU" sz="1600"/>
              <a:t>Ссылка на само приложение для тестирования https://intern.demoshopping.ru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1687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7E1FB-FD67-407C-6A26-7009077A1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6618D3-CBB0-61C7-923C-8B04D7461394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15057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DC5DA-F2A3-060D-E69B-83E1A05F0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134D73-B296-B2EF-8C2F-80061C7326B5}"/>
              </a:ext>
            </a:extLst>
          </p:cNvPr>
          <p:cNvSpPr txBox="1"/>
          <p:nvPr/>
        </p:nvSpPr>
        <p:spPr>
          <a:xfrm>
            <a:off x="107005" y="158874"/>
            <a:ext cx="255222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400">
                <a:solidFill>
                  <a:srgbClr val="303141"/>
                </a:solidFill>
                <a:latin typeface="Udemy Sans"/>
              </a:rPr>
              <a:t>Это весь макет и мы уже видели этот макет раньше.</a:t>
            </a:r>
          </a:p>
          <a:p>
            <a:pPr algn="l">
              <a:buNone/>
            </a:pP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4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4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400">
                <a:solidFill>
                  <a:srgbClr val="303141"/>
                </a:solidFill>
                <a:latin typeface="Udemy Sans"/>
              </a:rPr>
              <a:t>А тут линк на сайт. </a:t>
            </a: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Ссылка на само приложение</a:t>
            </a:r>
            <a:r>
              <a:rPr lang="ru-RU" sz="1400">
                <a:solidFill>
                  <a:srgbClr val="303141"/>
                </a:solidFill>
                <a:latin typeface="Udemy Sans"/>
              </a:rPr>
              <a:t> </a:t>
            </a:r>
          </a:p>
          <a:p>
            <a:pPr algn="l">
              <a:buNone/>
            </a:pPr>
            <a:endParaRPr lang="ru-RU" sz="14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en-US" sz="1400" b="0" i="0">
                <a:solidFill>
                  <a:srgbClr val="303141"/>
                </a:solidFill>
                <a:effectLst/>
                <a:latin typeface="Udemy Sans"/>
                <a:hlinkClick r:id="rId3"/>
              </a:rPr>
              <a:t>intern.demoshopping.ru</a:t>
            </a: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4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400">
                <a:solidFill>
                  <a:srgbClr val="303141"/>
                </a:solidFill>
                <a:latin typeface="Udemy Sans"/>
              </a:rPr>
              <a:t>Если сайт не откроется, все равно есть макет (фото) сайта.  </a:t>
            </a: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7F71F-B655-BDF7-D1FC-BF75DA339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4" y="0"/>
            <a:ext cx="943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3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CEDF2-65A8-9066-902D-7913228F0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53FC20-9CB5-3C47-5A4A-66DD63BA9DC0}"/>
              </a:ext>
            </a:extLst>
          </p:cNvPr>
          <p:cNvSpPr txBox="1"/>
          <p:nvPr/>
        </p:nvSpPr>
        <p:spPr>
          <a:xfrm>
            <a:off x="107004" y="158874"/>
            <a:ext cx="11984477" cy="647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Список историй:</a:t>
            </a:r>
          </a:p>
          <a:p>
            <a:pPr algn="l">
              <a:buNone/>
            </a:pPr>
            <a:endParaRPr lang="ru-RU" sz="12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200" b="0" i="0">
                <a:effectLst/>
                <a:latin typeface="Roboto" panose="02000000000000000000" pitchFamily="2" charset="0"/>
              </a:rPr>
              <a:t>RU: Как новый пользователь,</a:t>
            </a:r>
            <a:br>
              <a:rPr lang="ru-RU" sz="1200"/>
            </a:br>
            <a:r>
              <a:rPr lang="ru-RU" sz="1200" b="0" i="0">
                <a:effectLst/>
                <a:latin typeface="Roboto" panose="02000000000000000000" pitchFamily="2" charset="0"/>
              </a:rPr>
              <a:t>Я хочу создать аккаунт на сайте,</a:t>
            </a:r>
            <a:br>
              <a:rPr lang="ru-RU" sz="1200"/>
            </a:br>
            <a:r>
              <a:rPr lang="ru-RU" sz="1200" b="0" i="0">
                <a:effectLst/>
                <a:latin typeface="Roboto" panose="02000000000000000000" pitchFamily="2" charset="0"/>
              </a:rPr>
              <a:t>Чтобы иметь доступ к персонализированным функциям и содержанию.</a:t>
            </a:r>
            <a:endParaRPr lang="ru-RU" sz="12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2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200" b="1" i="0">
                <a:effectLst/>
                <a:latin typeface="Roboto" panose="02000000000000000000" pitchFamily="2" charset="0"/>
              </a:rPr>
              <a:t>Критерии приемки:</a:t>
            </a: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Пользователь должен ввести имя пользователя и пароль для создания аккаунта.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Имя пользователя должно содержать от 3 до 15 символов и может включать буквы, цифры и символы: _.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Пароль должен содержать не менее 8 символов, включая минимум одну букву и одну цифру.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При успешной регистрации кнопка “Войти” заменяется на кнопку “Выйти”.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200" b="1" i="0">
                <a:effectLst/>
                <a:latin typeface="Roboto" panose="02000000000000000000" pitchFamily="2" charset="0"/>
              </a:rPr>
              <a:t>Исключительные случаи:</a:t>
            </a: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Если имя пользователя или пароль не соответствуют требованиям, пользователь видит сообщение: “Логин должен содержать от 3 до 15 символов и может включать буквы, цифры и символы: _. Пароль должен содержать не менее 8 символов, включая минимум одну букву и одну цифру”.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При ошибке на сервере пользователь получает сообщение: “Произошла ошибка при обработке запроса”.</a:t>
            </a:r>
          </a:p>
          <a:p>
            <a:pPr algn="l">
              <a:buNone/>
            </a:pPr>
            <a:endParaRPr lang="en-US" sz="1200">
              <a:solidFill>
                <a:srgbClr val="303141"/>
              </a:solidFill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2F0EE-F836-9DE5-4B1C-C7FB4DB4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5873"/>
            <a:ext cx="3565617" cy="2075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2A1425-497A-9B29-2D95-CA86CC30D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02" y="2993495"/>
            <a:ext cx="3553195" cy="2075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4CFC59-522B-8C36-C28B-3263588B3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623" y="2995873"/>
            <a:ext cx="3600377" cy="20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1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EDA10-2541-5F0F-34CB-DF769F2AB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560E43-9895-5A53-64B4-30BFDCD5A34D}"/>
              </a:ext>
            </a:extLst>
          </p:cNvPr>
          <p:cNvSpPr txBox="1"/>
          <p:nvPr/>
        </p:nvSpPr>
        <p:spPr>
          <a:xfrm>
            <a:off x="107004" y="158874"/>
            <a:ext cx="11984477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effectLst/>
                <a:latin typeface="Roboto" panose="02000000000000000000" pitchFamily="2" charset="0"/>
              </a:rPr>
              <a:t>ID2 Вход в систему / User Login</a:t>
            </a:r>
          </a:p>
          <a:p>
            <a:pPr algn="l">
              <a:buNone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600" b="0" i="0">
                <a:effectLst/>
                <a:latin typeface="Roboto" panose="02000000000000000000" pitchFamily="2" charset="0"/>
              </a:rPr>
              <a:t>RU: Как зарегистрированный пользователь,</a:t>
            </a:r>
            <a:br>
              <a:rPr lang="ru-RU" sz="1600" b="0" i="0">
                <a:effectLst/>
                <a:latin typeface="Roboto" panose="02000000000000000000" pitchFamily="2" charset="0"/>
              </a:rPr>
            </a:br>
            <a:r>
              <a:rPr lang="ru-RU" sz="1600" b="0" i="0">
                <a:effectLst/>
                <a:latin typeface="Roboto" panose="02000000000000000000" pitchFamily="2" charset="0"/>
              </a:rPr>
              <a:t>Я хочу войти в систему,</a:t>
            </a:r>
            <a:br>
              <a:rPr lang="ru-RU" sz="1600" b="0" i="0">
                <a:effectLst/>
                <a:latin typeface="Roboto" panose="02000000000000000000" pitchFamily="2" charset="0"/>
              </a:rPr>
            </a:br>
            <a:r>
              <a:rPr lang="ru-RU" sz="1600" b="0" i="0">
                <a:effectLst/>
                <a:latin typeface="Roboto" panose="02000000000000000000" pitchFamily="2" charset="0"/>
              </a:rPr>
              <a:t>Чтобы получить доступ к моему аккаунту и персонализированным настройкам.</a:t>
            </a:r>
          </a:p>
          <a:p>
            <a:pPr algn="l">
              <a:buNone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600" b="1" i="0">
                <a:effectLst/>
                <a:latin typeface="Roboto" panose="02000000000000000000" pitchFamily="2" charset="0"/>
              </a:rPr>
              <a:t>Критерии приемки:</a:t>
            </a: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Пользователь должен ввести своё имя пользователя и пароль, чтобы войти.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После успешного входа, пользователь перенаправляется на главную страницу.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600" b="1" i="0">
                <a:effectLst/>
                <a:latin typeface="Roboto" panose="02000000000000000000" pitchFamily="2" charset="0"/>
              </a:rPr>
              <a:t>Исключительные случаи:</a:t>
            </a: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Если введенные данные не соответствуют требованиям валидации, пользователь видит сообщение об ошибке.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При неудачной попытке входа из-за неверного имени пользователя или пароля, отображается сообщение: “Неверное имя пользователя или пароль”.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6B505-78C5-D910-C50F-5B1844677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3906"/>
            <a:ext cx="3565617" cy="2075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AFF30C-67DF-1372-18B6-08E466C10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02" y="2881528"/>
            <a:ext cx="3553195" cy="2075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FFA648-66DC-E125-37D0-C1F1B07AB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623" y="2883906"/>
            <a:ext cx="3600377" cy="20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F0537-3CFA-99DE-41F5-AE4388DD5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247683-A517-700A-23C8-021F8B8BCFC8}"/>
              </a:ext>
            </a:extLst>
          </p:cNvPr>
          <p:cNvSpPr txBox="1"/>
          <p:nvPr/>
        </p:nvSpPr>
        <p:spPr>
          <a:xfrm>
            <a:off x="107004" y="158874"/>
            <a:ext cx="11984477" cy="287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effectLst/>
                <a:latin typeface="Roboto" panose="02000000000000000000" pitchFamily="2" charset="0"/>
              </a:rPr>
              <a:t>ID3 Выход из системы / User Logout</a:t>
            </a:r>
          </a:p>
          <a:p>
            <a:pPr algn="l">
              <a:buNone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600" b="0" i="0">
                <a:effectLst/>
                <a:latin typeface="Roboto" panose="02000000000000000000" pitchFamily="2" charset="0"/>
              </a:rPr>
              <a:t>RU: Как зарегистрированный пользователь,</a:t>
            </a:r>
            <a:br>
              <a:rPr lang="ru-RU" sz="1600" b="0" i="0">
                <a:effectLst/>
                <a:latin typeface="Roboto" panose="02000000000000000000" pitchFamily="2" charset="0"/>
              </a:rPr>
            </a:br>
            <a:r>
              <a:rPr lang="ru-RU" sz="1600" b="0" i="0">
                <a:effectLst/>
                <a:latin typeface="Roboto" panose="02000000000000000000" pitchFamily="2" charset="0"/>
              </a:rPr>
              <a:t>Я хочу иметь возможность выйти из системы,</a:t>
            </a:r>
            <a:br>
              <a:rPr lang="ru-RU" sz="1600" b="0" i="0">
                <a:effectLst/>
                <a:latin typeface="Roboto" panose="02000000000000000000" pitchFamily="2" charset="0"/>
              </a:rPr>
            </a:br>
            <a:r>
              <a:rPr lang="ru-RU" sz="1600" b="0" i="0">
                <a:effectLst/>
                <a:latin typeface="Roboto" panose="02000000000000000000" pitchFamily="2" charset="0"/>
              </a:rPr>
              <a:t>Чтобы завершить сессию и убедиться, что мой аккаунт защищен.</a:t>
            </a:r>
          </a:p>
          <a:p>
            <a:pPr algn="l">
              <a:buNone/>
            </a:pPr>
            <a:endParaRPr lang="ru-RU" sz="1600">
              <a:latin typeface="Roboto" panose="02000000000000000000" pitchFamily="2" charset="0"/>
            </a:endParaRPr>
          </a:p>
          <a:p>
            <a:pPr algn="l">
              <a:buNone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600" b="1" i="0">
                <a:effectLst/>
                <a:latin typeface="Roboto" panose="02000000000000000000" pitchFamily="2" charset="0"/>
              </a:rPr>
              <a:t>Критерии приемки:</a:t>
            </a: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При нажатии на кнопку “Выйти”, пользователь выходит из системы.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После выхода, состояние системы возвращается к неавторизованному виду, и пользователь перенаправляется на страницу входа или главную страницу.</a:t>
            </a:r>
          </a:p>
        </p:txBody>
      </p:sp>
    </p:spTree>
    <p:extLst>
      <p:ext uri="{BB962C8B-B14F-4D97-AF65-F5344CB8AC3E}">
        <p14:creationId xmlns:p14="http://schemas.microsoft.com/office/powerpoint/2010/main" val="323269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49072-185C-BBFC-DFD0-F26634715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7FA662-3485-0A26-6F96-3A0AE1776C19}"/>
              </a:ext>
            </a:extLst>
          </p:cNvPr>
          <p:cNvSpPr txBox="1"/>
          <p:nvPr/>
        </p:nvSpPr>
        <p:spPr>
          <a:xfrm>
            <a:off x="107004" y="158874"/>
            <a:ext cx="1198447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i="0">
                <a:solidFill>
                  <a:srgbClr val="303141"/>
                </a:solidFill>
                <a:effectLst/>
                <a:latin typeface="Udemy Sans"/>
              </a:rPr>
              <a:t>ID4 </a:t>
            </a: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Проверка авторизации перед доступом к функциональности / </a:t>
            </a:r>
            <a:r>
              <a:rPr lang="en-US" sz="1600" b="1" i="0">
                <a:solidFill>
                  <a:srgbClr val="303141"/>
                </a:solidFill>
                <a:effectLst/>
                <a:latin typeface="Udemy Sans"/>
              </a:rPr>
              <a:t>Authorization Check before Accessing Functionality</a:t>
            </a:r>
            <a:endParaRPr lang="ru-RU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600">
                <a:solidFill>
                  <a:srgbClr val="303141"/>
                </a:solidFill>
                <a:latin typeface="Udemy Sans"/>
              </a:rPr>
              <a:t>RU: Я, как пользователь системы, хочу быть уверенным, что для доступа к определенной функциональности требуется авторизация. Это важно для безопасности моих данных и выполнения действий, связанных с моим аккаунтом.</a:t>
            </a:r>
          </a:p>
          <a:p>
            <a:pPr algn="l">
              <a:buNone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600" b="1">
                <a:solidFill>
                  <a:srgbClr val="303141"/>
                </a:solidFill>
                <a:latin typeface="Udemy Sans"/>
              </a:rPr>
              <a:t>Критерии приемки</a:t>
            </a:r>
            <a:r>
              <a:rPr lang="ru-RU" sz="1600">
                <a:solidFill>
                  <a:srgbClr val="303141"/>
                </a:solidFill>
                <a:latin typeface="Udemy Sans"/>
              </a:rPr>
              <a:t>:</a:t>
            </a:r>
          </a:p>
          <a:p>
            <a:pPr algn="l">
              <a:buNone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>
                <a:solidFill>
                  <a:srgbClr val="303141"/>
                </a:solidFill>
                <a:latin typeface="Udemy Sans"/>
              </a:rPr>
              <a:t>При переходе на страницы “Корзина”, “Оплата” и “История заказов” система должна проверять статус авторизации пользователя.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600">
                <a:solidFill>
                  <a:srgbClr val="303141"/>
                </a:solidFill>
                <a:latin typeface="Udemy Sans"/>
              </a:rPr>
              <a:t>Если пользователь не авторизован, то должно отображаться сообщение о необходимости авторизации.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600">
                <a:solidFill>
                  <a:srgbClr val="303141"/>
                </a:solidFill>
                <a:latin typeface="Udemy Sans"/>
              </a:rPr>
              <a:t>Сообщение о необходимости авторизации должно содержать ссылку на страницу входа (/login).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600">
                <a:solidFill>
                  <a:srgbClr val="303141"/>
                </a:solidFill>
                <a:latin typeface="Udemy Sans"/>
              </a:rPr>
              <a:t>После клика на ссылку для входа, пользователь должен быть перенаправлен на страницу входа.</a:t>
            </a: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043167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AA138-9370-38F9-A52D-F58BCB3B8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4B75E0-6A23-1517-081D-947991473B86}"/>
              </a:ext>
            </a:extLst>
          </p:cNvPr>
          <p:cNvSpPr txBox="1"/>
          <p:nvPr/>
        </p:nvSpPr>
        <p:spPr>
          <a:xfrm>
            <a:off x="107004" y="158874"/>
            <a:ext cx="119844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Задача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b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Если вы нашли дефекты в ходе прохождения проверок из чек-листа, то создайте дефект и добавьте его ID в атрибут "BUG ID" из чек-листа.</a:t>
            </a:r>
          </a:p>
          <a:p>
            <a:pPr marL="342900" indent="-342900" algn="l">
              <a:buFont typeface="+mj-lt"/>
              <a:buAutoNum type="arabicPeriod"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Если по ходу выполнения тест-кейса вы обнаруживаете дефект, то необходимо создать дефект. Советую выполнять дефекты через тестовые прогоны (Test Runs) в системах по управлению тест-кейсами.</a:t>
            </a:r>
          </a:p>
          <a:p>
            <a:pPr marL="342900" indent="-342900" algn="l">
              <a:buFont typeface="+mj-lt"/>
              <a:buAutoNum type="arabicPeriod"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Экспортируйте свои отчеты о дефекте в таблицу в формате xlsx и загрузите его на гугл-диск.</a:t>
            </a:r>
          </a:p>
        </p:txBody>
      </p:sp>
    </p:spTree>
    <p:extLst>
      <p:ext uri="{BB962C8B-B14F-4D97-AF65-F5344CB8AC3E}">
        <p14:creationId xmlns:p14="http://schemas.microsoft.com/office/powerpoint/2010/main" val="101492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3D3AD-2FCC-5FB0-FFAC-7E2E0C2BD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7A1B11-A24E-ED8E-79DD-1307D51FF2DF}"/>
              </a:ext>
            </a:extLst>
          </p:cNvPr>
          <p:cNvSpPr txBox="1"/>
          <p:nvPr/>
        </p:nvSpPr>
        <p:spPr>
          <a:xfrm>
            <a:off x="107004" y="158874"/>
            <a:ext cx="1198447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Решение: Создаем отчеты о дефекте для регистрации и логина</a:t>
            </a:r>
          </a:p>
          <a:p>
            <a:endParaRPr lang="ru-RU" sz="1600" b="1">
              <a:solidFill>
                <a:srgbClr val="303141"/>
              </a:solidFill>
              <a:latin typeface="Udemy Sans"/>
            </a:endParaRPr>
          </a:p>
          <a:p>
            <a:endParaRPr lang="ru-RU" sz="16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Регистрация и логин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При проверке авторизации происходит переадресация из ссылки сообщения на главную страницу, а должна на login.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Уведомления должны переноситься на новую строку в логине и пароле.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Улучшение: удалить лишние проверки логина и пароля на количество и тип данных при входе.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Нет автоматического логина после регистрации.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Можно ввести до 16 символов в поле логин.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Ошибка локализации: Login и Password поля для входа, а должны быть логин и вход.</a:t>
            </a:r>
          </a:p>
          <a:p>
            <a:pPr marL="342900" indent="-342900" algn="l">
              <a:lnSpc>
                <a:spcPct val="20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Кнопка "Выйти" отображается с предварительной загрузкой "Регистрация/Войти".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4869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24527</TotalTime>
  <Words>790</Words>
  <Application>Microsoft Office PowerPoint</Application>
  <PresentationFormat>Widescreen</PresentationFormat>
  <Paragraphs>117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277</cp:revision>
  <dcterms:created xsi:type="dcterms:W3CDTF">2025-02-24T08:05:52Z</dcterms:created>
  <dcterms:modified xsi:type="dcterms:W3CDTF">2025-04-01T17:08:21Z</dcterms:modified>
</cp:coreProperties>
</file>