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5BEF-3BA4-2A82-5C8C-2F97100B4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98453-BF7A-A9CB-9335-9BE867738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6E33E-69EE-9141-2B9C-847D336D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66BC-DCF7-71F0-34A3-F771AFAD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9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E330F-697F-810E-0ADD-E186844BC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33A931-B3E2-1449-8241-391E251FA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3FA80D-1FE5-12E6-CC1E-D280BFBB1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64C15-1AA1-A7C7-8020-2F3559BEA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2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9F25-F571-4051-6F9F-27E12C48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5CE63-FBE1-B4E0-4C43-F30EAFB2A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E360C-7EA0-2937-C732-AF4472FC3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97AAF-503D-5D7D-3505-890648B55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26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39E34-F661-4AA0-C3F6-E3269B7BE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44B06D-6A90-9A6B-E36D-1F8CA8A01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D9B699-2D2C-AB81-8C4E-D72F5A0C2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D6679-2271-2E33-35AE-195716030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4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17A28-049C-1AE3-15C9-9A051EF86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3FCA8-E7D3-B9F2-B642-B16315229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4C0E43-AB25-8F9E-F22C-A80AC54F5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1B48-3CC1-01C0-163B-8C30C6F4E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86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851C-E234-E08F-D0BE-2A8A3B202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7D78C-F027-6F11-FE51-230AF81AE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49D7F-9429-B8A2-9E07-5C23D9BF3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BF3AD-7DF4-4CE2-0284-426694390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01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FDE26-5244-5D00-E8A9-EBCEE988E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AA880-D97F-307F-3412-CDC8ECBD7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78DB13-198C-5B00-D595-5980F4A26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94C15-BC15-EDC5-9F3C-D318F7A6B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0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1C062-8F91-DBE0-1E06-A821246E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A3DDD-E85D-3A7E-73CC-45CAA8C35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840015-D349-C28B-0320-CED382242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C2EB9-8237-36CC-5C28-7FFB70E82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AE0F4-E405-DA58-2CFE-DCB995686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72676-42E8-9D4B-2B29-788B049DA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DECE5-905B-C61A-B4EE-1D28418F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ADF0C-2A6E-AB46-4277-73BF5D6DC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80C23-C5D9-F37F-1D41-F33BD3D55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5B6F89-11EF-5F36-4432-D7375561D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6AB0C-D126-0276-172C-7329E1DB9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0A975-9164-6E03-B138-57BF10FCF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9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B14D8-E5C1-F456-3D3B-8223ED5A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1AA36E-801E-409B-3813-725A07A363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6FCC02-31C2-CA6B-9F82-A9426C73E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61CB-E97C-01E4-FCF1-304350B28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6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9F323-EEDD-BFAB-3E7F-744C44AB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5E0E3-38BB-3143-88E6-501BC2F1D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F91C06-9FA4-EB60-A019-511A34E35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2189-895E-FF2D-57A3-FB2979243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1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641E4-6D8F-742B-1CCC-36BF4C9D9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21C4EB-CAC8-921E-0C2A-4939D0EDF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A8F701-DBE1-FDBC-C307-0AEED7350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300D0-8516-D17E-C0AA-1A8E27563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3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33E9-D1A1-A6BC-1AC1-0A4CA490D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76BEB0-EA82-6299-85AD-9914854EC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F729DF-AFE4-65C6-4910-970A04AE6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CEBFF-596F-F651-782F-1230F695B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5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CBDB1-98AE-0119-75D0-9CEE38F28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F7F019-8821-A64E-F62B-EACDECFA2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12D7A7-15B8-36A8-95C8-369C10462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8F52B-F3EC-DA6C-905F-BC0559EA8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02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5989-620F-4C4C-AF95-46F385368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CA5208-D281-DBFC-E5C1-CBBF87FEAF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2DC04-9279-10BA-4ABF-1D0AE3FAF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5F221-7060-9386-2A28-535AEE568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AA1F-0957-E547-31DA-60B04F90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BF764-5EF7-3420-AC48-76EE4204DD63}"/>
              </a:ext>
            </a:extLst>
          </p:cNvPr>
          <p:cNvSpPr txBox="1"/>
          <p:nvPr/>
        </p:nvSpPr>
        <p:spPr>
          <a:xfrm>
            <a:off x="103761" y="188057"/>
            <a:ext cx="11984477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>
                <a:solidFill>
                  <a:srgbClr val="FF0000"/>
                </a:solidFill>
              </a:rPr>
              <a:t>Ekvivalent Siniflər və Sərhəd Dəyərləri – Sadə və Aydın İzah</a:t>
            </a:r>
          </a:p>
          <a:p>
            <a:pPr>
              <a:buNone/>
            </a:pPr>
            <a:endParaRPr lang="en-US" sz="1100" b="1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100" b="1">
                <a:solidFill>
                  <a:srgbClr val="00B050"/>
                </a:solidFill>
              </a:rPr>
              <a:t>Test Analizi və Test Dizaynı nədir?</a:t>
            </a:r>
          </a:p>
          <a:p>
            <a:pPr>
              <a:buNone/>
            </a:pPr>
            <a:r>
              <a:rPr lang="en-US" sz="1100"/>
              <a:t>🔹 </a:t>
            </a:r>
            <a:r>
              <a:rPr lang="en-US" sz="1100" b="1"/>
              <a:t>Test analizi</a:t>
            </a:r>
            <a:r>
              <a:rPr lang="en-US" sz="1100"/>
              <a:t> – test üçün lazım olan şərtləri müəyyənləşdirmək </a:t>
            </a:r>
            <a:r>
              <a:rPr lang="az-Latn-AZ" sz="1100"/>
              <a:t>məqsədi ilə</a:t>
            </a:r>
            <a:r>
              <a:rPr lang="en-US" sz="1100"/>
              <a:t> aparılan analizdir.</a:t>
            </a:r>
            <a:br>
              <a:rPr lang="en-US" sz="1100"/>
            </a:br>
            <a:r>
              <a:rPr lang="en-US" sz="1100"/>
              <a:t>🔹 </a:t>
            </a:r>
            <a:r>
              <a:rPr lang="en-US" sz="1100" b="1"/>
              <a:t>Test dizaynı</a:t>
            </a:r>
            <a:r>
              <a:rPr lang="en-US" sz="1100"/>
              <a:t> – test ssenarilərini (test-kesləri) hazırlamaq prosesidir.</a:t>
            </a:r>
          </a:p>
          <a:p>
            <a:pPr>
              <a:buNone/>
            </a:pPr>
            <a:endParaRPr lang="en-US" sz="1100"/>
          </a:p>
          <a:p>
            <a:pPr>
              <a:buNone/>
            </a:pPr>
            <a:r>
              <a:rPr lang="en-US" sz="1100" b="1">
                <a:solidFill>
                  <a:srgbClr val="00B050"/>
                </a:solidFill>
              </a:rPr>
              <a:t>Ekvivalent Siniflər Nədir?</a:t>
            </a:r>
          </a:p>
          <a:p>
            <a:pPr>
              <a:buNone/>
            </a:pPr>
            <a:r>
              <a:rPr lang="en-US" sz="1100"/>
              <a:t>Müəyyən bir sahəyə </a:t>
            </a:r>
            <a:r>
              <a:rPr lang="en-US" sz="1100" b="1"/>
              <a:t>məlumat daxil etdikdə</a:t>
            </a:r>
            <a:r>
              <a:rPr lang="en-US" sz="1100"/>
              <a:t>, bu məlumatlar fərqli </a:t>
            </a:r>
            <a:r>
              <a:rPr lang="en-US" sz="1100" b="1"/>
              <a:t>qruplara</a:t>
            </a:r>
            <a:r>
              <a:rPr lang="en-US" sz="1100"/>
              <a:t> bölünə bilər.</a:t>
            </a:r>
            <a:br>
              <a:rPr lang="en-US" sz="1100"/>
            </a:br>
            <a:r>
              <a:rPr lang="en-US" sz="1100"/>
              <a:t>Əgər </a:t>
            </a:r>
            <a:r>
              <a:rPr lang="en-US" sz="1100" b="1"/>
              <a:t>eyni qayda ilə işlənən məlumatlar varsa, onları ayrıca yoxlamağa ehtiyac yoxdur</a:t>
            </a:r>
            <a:r>
              <a:rPr lang="en-US" sz="1100"/>
              <a:t> – bir neçəsini yoxlamaq kifayətdir.</a:t>
            </a:r>
            <a:br>
              <a:rPr lang="en-US" sz="1100"/>
            </a:br>
            <a:r>
              <a:rPr lang="en-US" sz="1100"/>
              <a:t>Bu qruplara </a:t>
            </a:r>
            <a:r>
              <a:rPr lang="en-US" sz="1100" b="1"/>
              <a:t>ekvivalent siniflər</a:t>
            </a:r>
            <a:r>
              <a:rPr lang="en-US" sz="1100"/>
              <a:t> (equivalence classes) deyilir.</a:t>
            </a:r>
          </a:p>
          <a:p>
            <a:pPr>
              <a:buNone/>
            </a:pPr>
            <a:endParaRPr lang="en-US" sz="1100"/>
          </a:p>
          <a:p>
            <a:pPr>
              <a:buNone/>
            </a:pPr>
            <a:r>
              <a:rPr lang="en-US" sz="1100"/>
              <a:t>📌 </a:t>
            </a:r>
            <a:r>
              <a:rPr lang="en-US" sz="1100" b="1"/>
              <a:t>Misal:</a:t>
            </a:r>
            <a:br>
              <a:rPr lang="en-US" sz="1100"/>
            </a:br>
            <a:r>
              <a:rPr lang="en-US" sz="1100"/>
              <a:t>Bir </a:t>
            </a:r>
            <a:r>
              <a:rPr lang="en-US" sz="1100" b="1"/>
              <a:t>onlayn mağazada</a:t>
            </a:r>
            <a:r>
              <a:rPr lang="en-US" sz="1100"/>
              <a:t> istifadəçi </a:t>
            </a:r>
            <a:r>
              <a:rPr lang="en-US" sz="1100" b="1"/>
              <a:t>yaşını daxil edir</a:t>
            </a:r>
            <a:r>
              <a:rPr lang="en-US" sz="1100"/>
              <a:t> və </a:t>
            </a:r>
            <a:r>
              <a:rPr lang="en-US" sz="1100" b="1"/>
              <a:t>endirim</a:t>
            </a:r>
            <a:r>
              <a:rPr lang="en-US" sz="1100"/>
              <a:t> hesablanır:</a:t>
            </a:r>
            <a:br>
              <a:rPr lang="en-US" sz="1100"/>
            </a:br>
            <a:r>
              <a:rPr lang="en-US" sz="1100"/>
              <a:t>✅ </a:t>
            </a:r>
            <a:r>
              <a:rPr lang="en-US" sz="1100" b="1"/>
              <a:t>0 - 17 yaş</a:t>
            </a:r>
            <a:r>
              <a:rPr lang="en-US" sz="1100"/>
              <a:t> → </a:t>
            </a:r>
            <a:r>
              <a:rPr lang="en-US" sz="1100" b="1"/>
              <a:t>50% endirim</a:t>
            </a:r>
            <a:br>
              <a:rPr lang="en-US" sz="1100"/>
            </a:br>
            <a:r>
              <a:rPr lang="en-US" sz="1100"/>
              <a:t>✅ </a:t>
            </a:r>
            <a:r>
              <a:rPr lang="en-US" sz="1100" b="1"/>
              <a:t>18 - 54 yaş</a:t>
            </a:r>
            <a:r>
              <a:rPr lang="en-US" sz="1100"/>
              <a:t> → </a:t>
            </a:r>
            <a:r>
              <a:rPr lang="en-US" sz="1100" b="1"/>
              <a:t>25% endirim</a:t>
            </a:r>
            <a:br>
              <a:rPr lang="en-US" sz="1100"/>
            </a:br>
            <a:r>
              <a:rPr lang="en-US" sz="1100"/>
              <a:t>✅ </a:t>
            </a:r>
            <a:r>
              <a:rPr lang="en-US" sz="1100" b="1"/>
              <a:t>55 yaş və yuxarı</a:t>
            </a:r>
            <a:r>
              <a:rPr lang="en-US" sz="1100"/>
              <a:t> → </a:t>
            </a:r>
            <a:r>
              <a:rPr lang="en-US" sz="1100" b="1"/>
              <a:t>75% endirim</a:t>
            </a:r>
          </a:p>
          <a:p>
            <a:pPr>
              <a:buNone/>
            </a:pPr>
            <a:endParaRPr lang="en-US" sz="1100"/>
          </a:p>
          <a:p>
            <a:pPr>
              <a:buNone/>
            </a:pPr>
            <a:r>
              <a:rPr lang="en-US" sz="1100" b="1">
                <a:solidFill>
                  <a:srgbClr val="00B050"/>
                </a:solidFill>
              </a:rPr>
              <a:t>Sərhəd Dəyərləri Nədir?</a:t>
            </a:r>
          </a:p>
          <a:p>
            <a:pPr>
              <a:buNone/>
            </a:pPr>
            <a:r>
              <a:rPr lang="en-US" sz="1100" b="1"/>
              <a:t>Siniflərin sərhədlərində yerləşən dəyərlər xüsusi önəm daşıyır</a:t>
            </a:r>
            <a:r>
              <a:rPr lang="en-US" sz="1100"/>
              <a:t>.</a:t>
            </a:r>
            <a:br>
              <a:rPr lang="en-US" sz="1100"/>
            </a:br>
            <a:r>
              <a:rPr lang="en-US" sz="1100"/>
              <a:t>Çünki </a:t>
            </a:r>
            <a:r>
              <a:rPr lang="en-US" sz="1100" b="1"/>
              <a:t>ən çox səhvlər məhz bu sərhədlərdə baş verir</a:t>
            </a:r>
            <a:r>
              <a:rPr lang="en-US" sz="1100"/>
              <a:t>.</a:t>
            </a:r>
          </a:p>
          <a:p>
            <a:pPr>
              <a:buNone/>
            </a:pPr>
            <a:endParaRPr lang="en-US" sz="1100"/>
          </a:p>
          <a:p>
            <a:pPr>
              <a:buNone/>
            </a:pPr>
            <a:r>
              <a:rPr lang="en-US" sz="1100"/>
              <a:t>📌 </a:t>
            </a:r>
            <a:r>
              <a:rPr lang="en-US" sz="1100" b="1"/>
              <a:t>Sərhəd nümunələri:</a:t>
            </a:r>
            <a:br>
              <a:rPr lang="en-US" sz="1100"/>
            </a:br>
            <a:r>
              <a:rPr lang="en-US" sz="1100"/>
              <a:t>🔹 </a:t>
            </a:r>
            <a:r>
              <a:rPr lang="en-US" sz="1100" b="1"/>
              <a:t>17 yaş</a:t>
            </a:r>
            <a:r>
              <a:rPr lang="en-US" sz="1100"/>
              <a:t> (50% endirim verilməlidir)</a:t>
            </a:r>
            <a:br>
              <a:rPr lang="en-US" sz="1100"/>
            </a:br>
            <a:r>
              <a:rPr lang="en-US" sz="1100"/>
              <a:t>🔹 </a:t>
            </a:r>
            <a:r>
              <a:rPr lang="en-US" sz="1100" b="1"/>
              <a:t>18 yaş</a:t>
            </a:r>
            <a:r>
              <a:rPr lang="en-US" sz="1100"/>
              <a:t> (artıq 25% endirimə keçməlidir)</a:t>
            </a:r>
            <a:br>
              <a:rPr lang="en-US" sz="1100"/>
            </a:br>
            <a:r>
              <a:rPr lang="en-US" sz="1100"/>
              <a:t>🔹 </a:t>
            </a:r>
            <a:r>
              <a:rPr lang="en-US" sz="1100" b="1"/>
              <a:t>54 yaş</a:t>
            </a:r>
            <a:r>
              <a:rPr lang="en-US" sz="1100"/>
              <a:t> (hələ 25% endirim verilməlidir)</a:t>
            </a:r>
            <a:br>
              <a:rPr lang="en-US" sz="1100"/>
            </a:br>
            <a:r>
              <a:rPr lang="en-US" sz="1100"/>
              <a:t>🔹 </a:t>
            </a:r>
            <a:r>
              <a:rPr lang="en-US" sz="1100" b="1"/>
              <a:t>55 yaş</a:t>
            </a:r>
            <a:r>
              <a:rPr lang="en-US" sz="1100"/>
              <a:t> (artıq 75% endirim verilməlidir)</a:t>
            </a:r>
          </a:p>
          <a:p>
            <a:pPr>
              <a:buNone/>
            </a:pPr>
            <a:endParaRPr lang="en-US" sz="1100"/>
          </a:p>
          <a:p>
            <a:pPr>
              <a:buNone/>
            </a:pPr>
            <a:r>
              <a:rPr lang="en-US" sz="1100" b="1"/>
              <a:t>Nəticə:</a:t>
            </a:r>
          </a:p>
          <a:p>
            <a:pPr>
              <a:buNone/>
            </a:pPr>
            <a:r>
              <a:rPr lang="en-US" sz="1100"/>
              <a:t>✅ </a:t>
            </a:r>
            <a:r>
              <a:rPr lang="en-US" sz="1100" b="1"/>
              <a:t>Eyni qayda ilə işlənən dəyərləri təkrar yoxlamağa ehtiyac yoxdur</a:t>
            </a:r>
            <a:r>
              <a:rPr lang="en-US" sz="1100"/>
              <a:t> → Ekvivalent Siniflər.</a:t>
            </a:r>
            <a:br>
              <a:rPr lang="en-US" sz="1100"/>
            </a:br>
            <a:r>
              <a:rPr lang="en-US" sz="1100"/>
              <a:t>✅ </a:t>
            </a:r>
            <a:r>
              <a:rPr lang="en-US" sz="1100" b="1"/>
              <a:t>Ən çox səhv ola biləcək yerləri yoxlamaq lazımdır</a:t>
            </a:r>
            <a:r>
              <a:rPr lang="en-US" sz="1100"/>
              <a:t> → Sərhəd Dəyərləri.</a:t>
            </a:r>
            <a:br>
              <a:rPr lang="az-Latn-AZ" sz="1100"/>
            </a:br>
            <a:br>
              <a:rPr lang="az-Latn-AZ" sz="1100"/>
            </a:br>
            <a:r>
              <a:rPr lang="en-US" sz="1100" b="1"/>
              <a:t>Mənfi Sinif (Negative Class)</a:t>
            </a:r>
          </a:p>
          <a:p>
            <a:pPr>
              <a:buNone/>
            </a:pPr>
            <a:r>
              <a:rPr lang="en-US" sz="1100"/>
              <a:t>🔴 </a:t>
            </a:r>
            <a:r>
              <a:rPr lang="en-US" sz="1100" b="1"/>
              <a:t>Səhv hallar</a:t>
            </a:r>
            <a:r>
              <a:rPr lang="en-US" sz="1100"/>
              <a:t> → Sistemin </a:t>
            </a:r>
            <a:r>
              <a:rPr lang="en-US" sz="1100" b="1"/>
              <a:t>qəbul etməməli olduğu məlumatlar</a:t>
            </a:r>
            <a:r>
              <a:rPr lang="en-US" sz="1100"/>
              <a:t>.</a:t>
            </a:r>
          </a:p>
          <a:p>
            <a:r>
              <a:rPr lang="en-US" sz="1100"/>
              <a:t>📌 </a:t>
            </a:r>
            <a:r>
              <a:rPr lang="en-US" sz="1100" b="1"/>
              <a:t>Misal:</a:t>
            </a:r>
            <a:r>
              <a:rPr lang="az-Latn-AZ" sz="1100" b="1"/>
              <a:t> </a:t>
            </a:r>
            <a:r>
              <a:rPr lang="en-US" sz="1100"/>
              <a:t>→ </a:t>
            </a:r>
            <a:r>
              <a:rPr lang="en-US" sz="1100" b="1"/>
              <a:t>0-dan kiçik yaş daxil edildikdə (məsələn, -1, -5)</a:t>
            </a:r>
            <a:r>
              <a:rPr lang="en-US" sz="1100"/>
              <a:t> → </a:t>
            </a:r>
            <a:r>
              <a:rPr lang="en-US" sz="1100" b="1"/>
              <a:t>Sistem səhv mesajı göstərməlidir.</a:t>
            </a:r>
            <a:endParaRPr lang="az-Latn-AZ" sz="1100" b="1"/>
          </a:p>
          <a:p>
            <a:endParaRPr lang="az-Latn-AZ" sz="1100" b="1"/>
          </a:p>
          <a:p>
            <a:pPr>
              <a:buNone/>
            </a:pPr>
            <a:r>
              <a:rPr lang="en-US" sz="1100" b="1"/>
              <a:t>Müsbət Siniflər (Positive Classes)</a:t>
            </a:r>
          </a:p>
          <a:p>
            <a:r>
              <a:rPr lang="en-US" sz="1100"/>
              <a:t>🟢 </a:t>
            </a:r>
            <a:r>
              <a:rPr lang="en-US" sz="1100" b="1"/>
              <a:t>Düzgün məlumatlar</a:t>
            </a:r>
            <a:r>
              <a:rPr lang="en-US" sz="1100"/>
              <a:t> → Sistem </a:t>
            </a:r>
            <a:r>
              <a:rPr lang="en-US" sz="1100" b="1"/>
              <a:t>doğru cavab verməlidir</a:t>
            </a:r>
            <a:r>
              <a:rPr lang="en-US" sz="110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B53E8-1721-A44F-AAC4-17AE1B9D3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0" y="5702167"/>
            <a:ext cx="6000750" cy="115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9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0E13C-6ADC-76E8-71E8-E46E34105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C5BFDD-286E-23A9-650E-7971320BC729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47567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E93B0-0C15-E886-E8E0-5C407C9F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79493-2A36-1895-4A4D-1B76CAAFF4D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48639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B0B50-6BDB-E6A1-2CBC-DD22EDDD0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4B278A-1593-2959-C405-A67059890705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61722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896D1-0DD4-60FD-E72F-856ABCE6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EB892-D8F8-7171-D6BD-7A76E0C63F3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43322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169DE-DD56-CAD0-7C5C-EAB49A928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FE6D2-0254-D642-7BE4-54354DDC193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1740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4069F-2BAA-698A-04BC-1CB85DC12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4F0969-C45C-21EA-3ED2-ACFB8C65A929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45812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F816B-DC62-E0AB-04E5-24A12700A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E20381-C7AE-C6F3-F687-F0036882B75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1519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ACA27-318E-36FA-E4D1-8F841CE32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04B6C3-5F94-6AD4-E8A3-9125F91C3633}"/>
              </a:ext>
            </a:extLst>
          </p:cNvPr>
          <p:cNvSpPr txBox="1"/>
          <p:nvPr/>
        </p:nvSpPr>
        <p:spPr>
          <a:xfrm>
            <a:off x="107004" y="158874"/>
            <a:ext cx="11984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2-ci Addım: Hər bir sinifdən ən azı bir dəyəri test edirik</a:t>
            </a:r>
          </a:p>
          <a:p>
            <a:r>
              <a:rPr lang="en-US" sz="1600"/>
              <a:t>Kod elə yazılıb ki, </a:t>
            </a:r>
            <a:r>
              <a:rPr lang="en-US" sz="1600" b="1"/>
              <a:t>siniflərdəki bütün dəyərlər eyni qaydalara tabedir</a:t>
            </a:r>
            <a:r>
              <a:rPr lang="en-US" sz="1600"/>
              <a:t>. Yəni, bir sinifdən </a:t>
            </a:r>
            <a:r>
              <a:rPr lang="en-US" sz="1600" b="1"/>
              <a:t>bir nümunəni test etmək</a:t>
            </a:r>
            <a:r>
              <a:rPr lang="en-US" sz="1600"/>
              <a:t>, bütün sinfi test etmək kimidir.</a:t>
            </a:r>
            <a:br>
              <a:rPr lang="en-US" sz="1600"/>
            </a:br>
            <a:br>
              <a:rPr lang="en-US" sz="1600"/>
            </a:br>
            <a:br>
              <a:rPr lang="en-US" sz="1600"/>
            </a:br>
            <a:r>
              <a:rPr lang="en-US" sz="1600"/>
              <a:t>📌 Müsbət Siniflər (Doğru Məlumatlar - Müsbət siniflər </a:t>
            </a:r>
            <a:r>
              <a:rPr lang="en-US" sz="1600" b="1"/>
              <a:t>sistemin doğru işlədiyini</a:t>
            </a:r>
            <a:r>
              <a:rPr lang="en-US" sz="1600"/>
              <a:t> göstərir.) </a:t>
            </a:r>
            <a:br>
              <a:rPr lang="en-US" sz="1600"/>
            </a:br>
            <a:r>
              <a:rPr lang="en-US" sz="1600"/>
              <a:t>✅ Bu testlər </a:t>
            </a:r>
            <a:r>
              <a:rPr lang="en-US" sz="1600" b="1"/>
              <a:t>sistemin düzgün işlədiyini yoxlayır.</a:t>
            </a:r>
            <a:br>
              <a:rPr lang="en-US" sz="1600" b="1"/>
            </a:br>
            <a:br>
              <a:rPr lang="en-US" sz="1600" b="1"/>
            </a:br>
            <a:br>
              <a:rPr lang="en-US" sz="1600" b="1"/>
            </a:br>
            <a:br>
              <a:rPr lang="en-US" sz="1600" b="1"/>
            </a:br>
            <a:br>
              <a:rPr lang="en-US" sz="1600" b="1"/>
            </a:br>
            <a:br>
              <a:rPr lang="en-US" sz="1600" b="1"/>
            </a:br>
            <a:endParaRPr lang="en-US" sz="1600" b="1"/>
          </a:p>
          <a:p>
            <a:endParaRPr lang="en-US" sz="1600" b="1"/>
          </a:p>
          <a:p>
            <a:br>
              <a:rPr lang="en-US" sz="1600" b="1"/>
            </a:br>
            <a:endParaRPr lang="en-US" sz="1600" b="1"/>
          </a:p>
          <a:p>
            <a:br>
              <a:rPr lang="en-US" sz="1600" b="1"/>
            </a:br>
            <a:r>
              <a:rPr lang="en-US" sz="1600"/>
              <a:t>📌 Mənfi Siniflər (Səhv Məlumatlar - Mənfi siniflər </a:t>
            </a:r>
            <a:r>
              <a:rPr lang="en-US" sz="1600" b="1"/>
              <a:t>səhvləri və sistemin təhlükəsizliyini yoxlayır.</a:t>
            </a:r>
            <a:r>
              <a:rPr lang="en-US" sz="1600"/>
              <a:t>)</a:t>
            </a:r>
            <a:br>
              <a:rPr lang="en-US" sz="1600"/>
            </a:br>
            <a:r>
              <a:rPr lang="en-US" sz="1600"/>
              <a:t>🚨 </a:t>
            </a:r>
            <a:r>
              <a:rPr lang="en-US" sz="1600" b="1"/>
              <a:t>Mənfi testlər sistemin səhvləri düzgün idarə etdiyini yoxlayır.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A33BA-A0EF-6725-58F6-26C38CC33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28" y="2119215"/>
            <a:ext cx="7125694" cy="1400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E5FBBF-C7A5-1936-31BB-55A2F8A61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33" y="4965575"/>
            <a:ext cx="708758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997DC-AE68-73C6-CFF4-90606B9D7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948B2D-898B-8171-7609-1C3335D313EE}"/>
              </a:ext>
            </a:extLst>
          </p:cNvPr>
          <p:cNvSpPr txBox="1"/>
          <p:nvPr/>
        </p:nvSpPr>
        <p:spPr>
          <a:xfrm>
            <a:off x="107004" y="158874"/>
            <a:ext cx="11984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📌 Əlavə Mənfi Testlər</a:t>
            </a:r>
          </a:p>
          <a:p>
            <a:r>
              <a:rPr lang="en-US" sz="1600"/>
              <a:t>Əgər sahə </a:t>
            </a:r>
            <a:r>
              <a:rPr lang="en-US" sz="1600" b="1"/>
              <a:t>yalnız rəqəmləri qəbul etməlidirsə</a:t>
            </a:r>
            <a:r>
              <a:rPr lang="en-US" sz="1600"/>
              <a:t>, onda əlavə testlər aparmaq lazımdır:</a:t>
            </a:r>
            <a:br>
              <a:rPr lang="en-US" sz="1600"/>
            </a:br>
            <a:r>
              <a:rPr lang="en-US" sz="1600"/>
              <a:t>✅ Boş dəyər daxil edildikdə nə baş verir?</a:t>
            </a:r>
            <a:br>
              <a:rPr lang="en-US" sz="1600"/>
            </a:br>
            <a:r>
              <a:rPr lang="en-US" sz="1600"/>
              <a:t>✅ Yarımçıq məlumat daxil edilərsə, sistem necə reaksiya verəcək?</a:t>
            </a:r>
            <a:br>
              <a:rPr lang="en-US" sz="1600"/>
            </a:br>
            <a:r>
              <a:rPr lang="en-US" sz="1600"/>
              <a:t>✅ Böyük ədədlər (məsələn, 99999) daxil ediləndə sistem çökəcəkmi?</a:t>
            </a:r>
          </a:p>
        </p:txBody>
      </p:sp>
    </p:spTree>
    <p:extLst>
      <p:ext uri="{BB962C8B-B14F-4D97-AF65-F5344CB8AC3E}">
        <p14:creationId xmlns:p14="http://schemas.microsoft.com/office/powerpoint/2010/main" val="33378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B5D6D-6F01-7182-A0F8-F9E134050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1ECDC4-180F-6BEF-F898-2CB33983A46E}"/>
              </a:ext>
            </a:extLst>
          </p:cNvPr>
          <p:cNvSpPr txBox="1"/>
          <p:nvPr/>
        </p:nvSpPr>
        <p:spPr>
          <a:xfrm>
            <a:off x="107004" y="158874"/>
            <a:ext cx="1198447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Sərhəd Dəyərlərinin Analizi (Boundary Value Analysis)</a:t>
            </a:r>
            <a:endParaRPr lang="az-Latn-AZ" sz="1600" b="1">
              <a:solidFill>
                <a:srgbClr val="FF0000"/>
              </a:solidFill>
            </a:endParaRP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Təkcə </a:t>
            </a:r>
            <a:r>
              <a:rPr lang="en-US" sz="1600" b="1"/>
              <a:t>ekvivalent (</a:t>
            </a:r>
            <a:r>
              <a:rPr lang="az-Latn-AZ" sz="1600" b="1"/>
              <a:t>bərabər</a:t>
            </a:r>
            <a:r>
              <a:rPr lang="en-US" sz="1600" b="1"/>
              <a:t>) siniflərə</a:t>
            </a:r>
            <a:r>
              <a:rPr lang="en-US" sz="1600"/>
              <a:t> baxmaq bəzən yetərli olmur.</a:t>
            </a:r>
            <a:endParaRPr lang="az-Latn-AZ" sz="1600"/>
          </a:p>
          <a:p>
            <a:pPr>
              <a:buNone/>
            </a:pPr>
            <a:endParaRPr lang="en-US" sz="1600"/>
          </a:p>
          <a:p>
            <a:r>
              <a:rPr lang="en-US" sz="1600"/>
              <a:t>🚀 </a:t>
            </a:r>
            <a:r>
              <a:rPr lang="en-US" sz="1600" b="1"/>
              <a:t>Sərhəd dəyərlərinin analizi</a:t>
            </a:r>
            <a:r>
              <a:rPr lang="en-US" sz="1600"/>
              <a:t> ekvivalent siniflərin inkişaf etmiş versiyasıdır.</a:t>
            </a:r>
            <a:br>
              <a:rPr lang="en-US" sz="1600"/>
            </a:br>
            <a:r>
              <a:rPr lang="en-US" sz="1600"/>
              <a:t>📌 </a:t>
            </a:r>
            <a:r>
              <a:rPr lang="en-US" sz="1600" b="1"/>
              <a:t>Bu metod yalnız ədədi (rəqəmlə ifadə olunan) dəyərlər üçün keçərlidir.</a:t>
            </a:r>
            <a:br>
              <a:rPr lang="en-US" sz="1600"/>
            </a:br>
            <a:r>
              <a:rPr lang="en-US" sz="1600"/>
              <a:t>📌 </a:t>
            </a:r>
            <a:r>
              <a:rPr lang="en-US" sz="1600" b="1"/>
              <a:t>Səhvlərin ən çox baş verdiyi yerlər siniflərin sərhədləridir.</a:t>
            </a:r>
            <a:endParaRPr lang="az-Latn-AZ" sz="1600" b="1"/>
          </a:p>
          <a:p>
            <a:endParaRPr lang="az-Latn-AZ" sz="1600" b="1"/>
          </a:p>
          <a:p>
            <a:endParaRPr lang="az-Latn-AZ" sz="1600" b="1"/>
          </a:p>
          <a:p>
            <a:pPr>
              <a:buNone/>
            </a:pPr>
            <a:r>
              <a:rPr lang="en-US" sz="1600" b="1"/>
              <a:t>🔹 1-ci Addım: Sərhəd Dəyərlərini Müəyyən Edirik</a:t>
            </a:r>
          </a:p>
          <a:p>
            <a:pPr>
              <a:buNone/>
            </a:pPr>
            <a:r>
              <a:rPr lang="en-US" sz="1600"/>
              <a:t>📌 2 əsas qayda var: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Aşağı sərhədi və onun yanındakı dəyəri test edirik.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Yuxarı sərhədi və onun yanındakı dəyəri test edirik.</a:t>
            </a:r>
            <a:endParaRPr lang="en-US" sz="1600"/>
          </a:p>
          <a:p>
            <a:r>
              <a:rPr lang="en-US" sz="1600"/>
              <a:t>Bu üsulu tətbiq etdikdə </a:t>
            </a:r>
            <a:r>
              <a:rPr lang="en-US" sz="1600" b="1"/>
              <a:t>testlər üçün aşağıdakı cədvəl alınır</a:t>
            </a:r>
            <a:r>
              <a:rPr lang="en-US" sz="1600"/>
              <a:t>: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📌 Müsbət Siniflər (Doğru Məlumatlar)</a:t>
            </a:r>
            <a:endParaRPr lang="az-Latn-AZ" sz="1600"/>
          </a:p>
          <a:p>
            <a:r>
              <a:rPr lang="en-US" sz="1600"/>
              <a:t>✅ Burada biz </a:t>
            </a:r>
            <a:r>
              <a:rPr lang="en-US" sz="1600" b="1"/>
              <a:t>hər sinifin sərhədindəki dəyərləri yoxlayırıq</a:t>
            </a:r>
            <a:r>
              <a:rPr lang="en-US" sz="1600"/>
              <a:t> ki, sistem səhv etməsin.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FDBED8-E9C9-46FE-1490-BCF47C413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0"/>
            <a:ext cx="5600700" cy="1078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24AB90-C274-2A43-8C6F-EC5797141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83" y="4929411"/>
            <a:ext cx="7049484" cy="1362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C6D29B-0197-03AC-DC62-96F679CC9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98" y="2613514"/>
            <a:ext cx="468695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6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E3948-92F8-9486-4A54-4DFAC5310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F792DA-0011-5E55-5183-4F30904F3459}"/>
              </a:ext>
            </a:extLst>
          </p:cNvPr>
          <p:cNvSpPr txBox="1"/>
          <p:nvPr/>
        </p:nvSpPr>
        <p:spPr>
          <a:xfrm>
            <a:off x="107004" y="158874"/>
            <a:ext cx="119844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/>
              <a:t>📌 Mənfi Siniflər (Səhv Məlumatlar)</a:t>
            </a:r>
            <a:endParaRPr lang="az-Latn-AZ" sz="1600"/>
          </a:p>
          <a:p>
            <a:pPr algn="l"/>
            <a:r>
              <a:rPr lang="en-US" sz="1600"/>
              <a:t>🚨 </a:t>
            </a:r>
            <a:r>
              <a:rPr lang="en-US" sz="1600" b="1"/>
              <a:t>Mənfi siniflər üçün sınamalar göstərir ki, sistem səhv dəyərləri düzgün idarə etməlidir.</a:t>
            </a:r>
            <a:endParaRPr lang="az-Latn-AZ" sz="1600" b="1"/>
          </a:p>
          <a:p>
            <a:pPr algn="l"/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600" b="1"/>
              <a:t>🔎 Nəticə</a:t>
            </a:r>
          </a:p>
          <a:p>
            <a:r>
              <a:rPr lang="en-US" sz="1600"/>
              <a:t>✅ </a:t>
            </a:r>
            <a:r>
              <a:rPr lang="en-US" sz="1600" b="1"/>
              <a:t>Müsbət testlər</a:t>
            </a:r>
            <a:r>
              <a:rPr lang="en-US" sz="1600"/>
              <a:t> sistemin düzgün işlədiyini yoxlayır.</a:t>
            </a:r>
            <a:br>
              <a:rPr lang="en-US" sz="1600"/>
            </a:br>
            <a:r>
              <a:rPr lang="en-US" sz="1600"/>
              <a:t>🚨 </a:t>
            </a:r>
            <a:r>
              <a:rPr lang="en-US" sz="1600" b="1"/>
              <a:t>Mənfi testlər</a:t>
            </a:r>
            <a:r>
              <a:rPr lang="en-US" sz="1600"/>
              <a:t> səhvləri və sistemin təhlükəsizliyini yoxlayır.</a:t>
            </a:r>
            <a:br>
              <a:rPr lang="en-US" sz="1600"/>
            </a:br>
            <a:r>
              <a:rPr lang="en-US" sz="1600"/>
              <a:t>🎯 </a:t>
            </a:r>
            <a:r>
              <a:rPr lang="en-US" sz="1600" b="1"/>
              <a:t>Sərhəd testləri</a:t>
            </a:r>
            <a:r>
              <a:rPr lang="en-US" sz="1600"/>
              <a:t> isə sistemin </a:t>
            </a:r>
            <a:r>
              <a:rPr lang="en-US" sz="1600" b="1"/>
              <a:t>kritik nöqtələrdə necə davrandığını test edir.</a:t>
            </a:r>
            <a:endParaRPr lang="en-US" sz="1600"/>
          </a:p>
          <a:p>
            <a:pPr algn="l"/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0EEF9-E339-3012-3340-0FE5C5064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6" y="823817"/>
            <a:ext cx="711616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0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FAC31-4051-93AF-D149-E2FB1DD8A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706AA4-0D30-92A0-8609-2BBD9C5F5A2B}"/>
              </a:ext>
            </a:extLst>
          </p:cNvPr>
          <p:cNvSpPr txBox="1"/>
          <p:nvPr/>
        </p:nvSpPr>
        <p:spPr>
          <a:xfrm>
            <a:off x="107004" y="158874"/>
            <a:ext cx="119844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Sərhəd Dəyərlərinin Analizi – 2-ci Metod (Koomen, O’Regan)</a:t>
            </a:r>
          </a:p>
          <a:p>
            <a:pPr>
              <a:buNone/>
            </a:pPr>
            <a:r>
              <a:rPr lang="en-US" sz="1600"/>
              <a:t>Bu metod 1-ci metoddakı yanaşmanı bir qədər genişləndirir və daha dəqiq test etməyə imkan verir.</a:t>
            </a:r>
          </a:p>
          <a:p>
            <a:r>
              <a:rPr lang="en-US" sz="1600"/>
              <a:t>📌 </a:t>
            </a:r>
            <a:r>
              <a:rPr lang="en-US" sz="1600" b="1"/>
              <a:t>Əsas fərq: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Aşağı sərhədi</a:t>
            </a:r>
            <a:r>
              <a:rPr lang="en-US" sz="1600"/>
              <a:t> və </a:t>
            </a:r>
            <a:r>
              <a:rPr lang="en-US" sz="1600" b="1"/>
              <a:t>onun həm əvvəlini, həm də sonrasını</a:t>
            </a:r>
            <a:r>
              <a:rPr lang="en-US" sz="1600"/>
              <a:t> test edirik.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Yuxarı sərhədi</a:t>
            </a:r>
            <a:r>
              <a:rPr lang="en-US" sz="1600"/>
              <a:t> və </a:t>
            </a:r>
            <a:r>
              <a:rPr lang="en-US" sz="1600" b="1"/>
              <a:t>onun həm əvvəlini, həm də sonrasını</a:t>
            </a:r>
            <a:r>
              <a:rPr lang="en-US" sz="1600"/>
              <a:t> test edirik.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🔹 Nəticədə Alınan Test Cədvəli</a:t>
            </a:r>
          </a:p>
          <a:p>
            <a:r>
              <a:rPr lang="en-US" sz="1600" b="1"/>
              <a:t>📌 Müsbət Siniflər (Doğru Məlumatlar)</a:t>
            </a:r>
          </a:p>
          <a:p>
            <a:r>
              <a:rPr lang="en-US" sz="1600"/>
              <a:t>✅ Burada hər yaş qrupunun </a:t>
            </a:r>
            <a:r>
              <a:rPr lang="en-US" sz="1600" b="1"/>
              <a:t>sərhədləri daha detallı yoxlanılır</a:t>
            </a:r>
            <a:r>
              <a:rPr lang="en-US" sz="1600"/>
              <a:t> ki, sistemdə səhvlər tapılsın.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📌 Mənfi Siniflər (Səhv Məlumatlar)</a:t>
            </a:r>
            <a:endParaRPr lang="az-Latn-AZ" sz="1600"/>
          </a:p>
          <a:p>
            <a:r>
              <a:rPr lang="en-US" sz="1600"/>
              <a:t>🚨 Mənfi testlər göstərir ki, sistem səhv məlumatları düzgün idarə etməlidir.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AF9F8-848F-AD91-56DC-C169220A4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941" y="985790"/>
            <a:ext cx="4544059" cy="67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4971B-CEB7-89CF-2D6B-ABBD75F24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80" y="2986787"/>
            <a:ext cx="7087589" cy="1362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462F25-292E-D4EF-16F8-6F1FFDD19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0" y="5514788"/>
            <a:ext cx="710664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5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53606-B5FD-1820-55CB-D0E9BC064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A2A58F-D7B4-1E77-E77C-84E53E063144}"/>
              </a:ext>
            </a:extLst>
          </p:cNvPr>
          <p:cNvSpPr txBox="1"/>
          <p:nvPr/>
        </p:nvSpPr>
        <p:spPr>
          <a:xfrm>
            <a:off x="107004" y="158874"/>
            <a:ext cx="119844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🔎 Əlavə Məlumatlar</a:t>
            </a:r>
          </a:p>
          <a:p>
            <a:pPr>
              <a:buNone/>
            </a:pPr>
            <a:r>
              <a:rPr lang="en-US" sz="1600" b="1"/>
              <a:t>📌 Ondalıq Saylarla Test Edilməsi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Əgər </a:t>
            </a:r>
            <a:r>
              <a:rPr lang="en-US" sz="1600" b="1"/>
              <a:t>ədədlər tam yox, ondalıqdırsa (məsələn, 0.01-dən 10.00-a qədər)</a:t>
            </a:r>
            <a:r>
              <a:rPr lang="en-US" sz="1600"/>
              <a:t>, test zamanı </a:t>
            </a:r>
            <a:r>
              <a:rPr lang="en-US" sz="1600" b="1"/>
              <a:t>hem tam hissəni, həm də kəsr hissəni nəzərə almaq lazımdır</a:t>
            </a:r>
            <a:r>
              <a:rPr lang="en-US" sz="1600"/>
              <a:t>.</a:t>
            </a:r>
          </a:p>
          <a:p>
            <a:pPr>
              <a:buNone/>
            </a:pP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Sərhədlər:</a:t>
            </a:r>
            <a:r>
              <a:rPr lang="en-US" sz="1600"/>
              <a:t> 0.00, 0.01, 0.02 və 9.99, 10.00, 10.01</a:t>
            </a:r>
          </a:p>
          <a:p>
            <a:r>
              <a:rPr lang="en-US" sz="1600"/>
              <a:t>🚨 </a:t>
            </a:r>
            <a:r>
              <a:rPr lang="en-US" sz="1600" b="1"/>
              <a:t>Təkrar edilən dəyərləri ikinci dəfə yoxlamaq lazım deyil.</a:t>
            </a:r>
            <a:br>
              <a:rPr lang="en-US" sz="1600"/>
            </a:br>
            <a:r>
              <a:rPr lang="en-US" sz="1600"/>
              <a:t>📌 </a:t>
            </a:r>
            <a:r>
              <a:rPr lang="en-US" sz="1600" b="1"/>
              <a:t>Əgər hansısa dəyəri çıxardırsınızsa, bunu test sənədində qeyd edin.</a:t>
            </a:r>
          </a:p>
          <a:p>
            <a:endParaRPr lang="en-US" sz="1600" b="1"/>
          </a:p>
          <a:p>
            <a:endParaRPr lang="en-US" sz="1600" b="1"/>
          </a:p>
          <a:p>
            <a:endParaRPr lang="en-US" sz="1600" b="1"/>
          </a:p>
          <a:p>
            <a:pPr>
              <a:buNone/>
            </a:pPr>
            <a:r>
              <a:rPr lang="en-US" sz="1600" b="1"/>
              <a:t>📌 Əlavə Müşahidələr</a:t>
            </a:r>
          </a:p>
          <a:p>
            <a:pPr>
              <a:buNone/>
            </a:pPr>
            <a:r>
              <a:rPr lang="en-US" sz="1600"/>
              <a:t>✅ </a:t>
            </a:r>
            <a:r>
              <a:rPr lang="en-US" sz="1600" b="1"/>
              <a:t>Test ssenarilərində konkret sözlər yazmaq əvəzinə, ümumi təsviri qeyd etmək daha yaxşıdır.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Məsələn, "abcd" yazmaq əvəzinə </a:t>
            </a:r>
            <a:r>
              <a:rPr lang="en-US" sz="1600" b="1"/>
              <a:t>"4 hərfdən ibarət mətn"</a:t>
            </a:r>
            <a:r>
              <a:rPr lang="en-US" sz="1600"/>
              <a:t> demək daha düzgündür.</a:t>
            </a:r>
          </a:p>
          <a:p>
            <a:endParaRPr lang="en-US" sz="1600" b="1"/>
          </a:p>
          <a:p>
            <a:endParaRPr lang="en-US" sz="1600" b="1"/>
          </a:p>
          <a:p>
            <a:pPr>
              <a:buNone/>
            </a:pPr>
            <a:r>
              <a:rPr lang="en-US" sz="1600" b="1"/>
              <a:t>📌 Əsas Çətinliklər və Testlərdə Düzgün Hərəkət</a:t>
            </a:r>
          </a:p>
          <a:p>
            <a:pPr>
              <a:buNone/>
            </a:pPr>
            <a:r>
              <a:rPr lang="en-US" sz="1600"/>
              <a:t>✅ </a:t>
            </a:r>
            <a:r>
              <a:rPr lang="en-US" sz="1600" b="1"/>
              <a:t>Eyni yaş qrupu üçün sərhəd dəyərlərini düzgün ayırmaq lazımdır.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Məsələn, 0-17 aralığında 17 sərhəd dəyəridir və ona yaxın olan 16 və 18 test edilməlidir.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Amma 18 artıq başqa sinifə keçdiyi üçün bu fərqləndirilməlidir.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✅ </a:t>
            </a:r>
            <a:r>
              <a:rPr lang="en-US" sz="1600" b="1"/>
              <a:t>Ekvivalent siniflər təkcə rəqəmlərlə yox, başqa parametrlərlə də istifadə oluna bilər.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Məsələn, fərqli cihazlarda və brauzerlərdə test edərkən də tətbiq edilə bilər.</a:t>
            </a:r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336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21F12-8453-899B-116F-A9D94CF8D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15F0F-474C-B81C-0F90-266D514A9148}"/>
              </a:ext>
            </a:extLst>
          </p:cNvPr>
          <p:cNvSpPr txBox="1"/>
          <p:nvPr/>
        </p:nvSpPr>
        <p:spPr>
          <a:xfrm>
            <a:off x="107004" y="158874"/>
            <a:ext cx="34533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arenR"/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Burada müəyyən dəyərlər qoyaraq login səhifəsini test edirik</a:t>
            </a:r>
          </a:p>
          <a:p>
            <a:pPr marL="342900" indent="-342900" algn="l">
              <a:buAutoNum type="arabicParenR"/>
            </a:pP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AutoNum type="arabicParenR"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AutoNum type="arabicParenR"/>
            </a:pPr>
            <a:r>
              <a:rPr lang="az-Latn-AZ" sz="1600" i="0">
                <a:solidFill>
                  <a:srgbClr val="303141"/>
                </a:solidFill>
                <a:effectLst/>
                <a:latin typeface="Udemy Sans"/>
              </a:rPr>
              <a:t>Bəzən doğum tarixi üçün sadəcə 4 yazdıqda xəta mesajı çıxmır ancaq gələcəkdə ola bilər ki, biz test etdikdə bu BUG aradan qaldırılmış olsun.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9D05B-768E-AC7B-D70F-2EDBD1A1A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67" y="0"/>
            <a:ext cx="8485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7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6F28C-5ACF-8989-8E37-38AC8F40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7EB548-6312-F6E9-76BC-8E0BAFDC2AC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90904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13250</TotalTime>
  <Words>970</Words>
  <Application>Microsoft Office PowerPoint</Application>
  <PresentationFormat>Widescreen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61</cp:revision>
  <dcterms:created xsi:type="dcterms:W3CDTF">2025-02-24T08:05:52Z</dcterms:created>
  <dcterms:modified xsi:type="dcterms:W3CDTF">2025-03-10T14:04:11Z</dcterms:modified>
</cp:coreProperties>
</file>