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590" r:id="rId2"/>
    <p:sldId id="597" r:id="rId3"/>
    <p:sldId id="598" r:id="rId4"/>
    <p:sldId id="599" r:id="rId5"/>
    <p:sldId id="600" r:id="rId6"/>
    <p:sldId id="601" r:id="rId7"/>
    <p:sldId id="602" r:id="rId8"/>
    <p:sldId id="603" r:id="rId9"/>
    <p:sldId id="604" r:id="rId10"/>
    <p:sldId id="605" r:id="rId11"/>
    <p:sldId id="606" r:id="rId12"/>
    <p:sldId id="607" r:id="rId13"/>
    <p:sldId id="609" r:id="rId14"/>
    <p:sldId id="6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1464B-F3A9-1C81-2438-BB57A043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0C5D41-0905-1EA9-FD3E-0038D5845D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5470C-DCE6-93DF-8316-B6C6FA630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8E26C-38D9-E0D8-94B1-6FA883BFF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0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0758-10F0-DE23-CFE3-691D1D8E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A4256-93E0-986B-3D9D-2CA5E1577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2702C-02AA-6DD9-083C-78D2DECFA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07709-0392-900F-9FEC-169190E85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173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4CAB9-7ED1-D8CE-6FB4-6122E9320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2CDF8-FEC0-97A9-106B-9CCD71059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ECABA-C090-824B-CB76-942E97FFA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1B9D6-A0B7-3C7A-EC52-062FC31E8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2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3E7EF-6840-0703-A8A7-191C8F78D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2FF1C-9DAA-7728-7F73-B48BCA01B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73A395-7E8E-7082-B040-2631191B4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E7234-441E-9F06-8655-2DF06E68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91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F43E0-041C-E2CD-0418-98498690D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417264-A9E8-301B-8B42-8066BAEB2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27697-C217-1457-0A6E-002D74AAE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9645-DEA4-11B3-2034-099B65C68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2343-6EDD-BA78-FF29-0ADE993E7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2D27D2-C7A4-9835-97A3-94628B761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C81B1-2FD1-FAD2-1D7A-CA5BD343F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95636-1C9F-6DC1-8FB8-CDA8E5A165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91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F4F5-E712-1CE2-4671-8A86AF42C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83453B-D19A-71E1-A521-13C03CCE1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793CB-47B3-EA16-27D2-13848276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2D400-48CC-A1F8-76F2-5074B992C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9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A734B-71EF-47F7-8C68-6691FE11B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2D44A-F7C4-2D55-59A7-F96932D3C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3CC262-E12A-8A76-F512-E498BD157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E5B3-1A35-AB3B-35F7-769E03B02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8D89C-ED7A-4CFC-776E-0B134A5C6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5EA8A-03B3-0973-0773-4E4B67D316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A5017-0B60-A02B-9B91-45461A02A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5E44-A055-60F3-BDA4-71DDE8DF9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4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2F895-F809-68B2-2664-A9BB9D14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DCD537-BB86-41E5-8729-DF327E14D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FE687-81F9-FA92-96B4-812706438F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ECB7A-4197-3D7C-2F2D-1A6F7469F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5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E555A-AE64-3FF2-4198-6E3BF0C9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60B5F-BC92-2804-335F-D61B015DC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170D3-371C-68E8-CEEA-CA6556A4F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FC6DB-254D-F78A-384B-D26205D7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4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4425-9882-5FCB-58D6-4D8D60162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71E09C-EA9E-70DB-1AD7-5819ADC54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45B73A-5AE2-C941-36F1-1E3797C62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52DF7-4474-1032-AFE0-1CFE89A05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2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44823-258A-E17E-409A-50D6517A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DB22C-9652-4565-E4CE-A0627E93D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DEFF1-69F0-BA1E-1E62-1DCF0CC2C1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B5F3-05E2-2C4D-B9EF-A725CD3EF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68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062C9-94DD-B35C-B4D1-D302B9F26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B0B8A-A9C9-5FDB-5597-C09CAA6C7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E975C-2961-4671-DDC8-028006956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80A90-B07E-CC8A-475C-AC6482898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731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gsaw.w3.org/css-validator/validator.html.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DF30-D238-6C4B-CAA2-89AF8A4E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20DC7-71FB-64AD-6B92-226683E47CEB}"/>
              </a:ext>
            </a:extLst>
          </p:cNvPr>
          <p:cNvSpPr txBox="1"/>
          <p:nvPr/>
        </p:nvSpPr>
        <p:spPr>
          <a:xfrm>
            <a:off x="107004" y="158874"/>
            <a:ext cx="11984477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Виды </a:t>
            </a:r>
            <a:r>
              <a:rPr lang="en-US" sz="1600" b="1" i="0">
                <a:solidFill>
                  <a:srgbClr val="FF0000"/>
                </a:solidFill>
                <a:effectLst/>
                <a:latin typeface="Udemy Sans"/>
              </a:rPr>
              <a:t>UI. 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Верстка. Конспект</a:t>
            </a:r>
          </a:p>
          <a:p>
            <a:pPr>
              <a:buNone/>
            </a:pPr>
            <a:endParaRPr lang="ru-RU" sz="1600" b="1">
              <a:solidFill>
                <a:srgbClr val="303141"/>
              </a:solidFill>
              <a:latin typeface="Udemy Sans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интерфейса командной строки (command line interface или CLI)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графический пользовательский интерфейс (graphical user interface или GUI)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sz="1600"/>
              <a:t>Жестовый, голосовой, тактильный, нейронный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Виды версток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Фиксированная;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Резиновая;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Табличная (верстка таблицами);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Блочная (div-верстка);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Адаптивная;</a:t>
            </a:r>
          </a:p>
          <a:p>
            <a:pPr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Flex-верстка.</a:t>
            </a:r>
          </a:p>
          <a:p>
            <a:pPr algn="l"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Сайт всегда нужно проверять на адаптивность и валидность данных (больше для веб-дизайнеров и веб-разработчиков).</a:t>
            </a: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Для последнего можно использовать 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валидатор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</a:rPr>
              <a:t>  (    </a:t>
            </a:r>
            <a:r>
              <a:rPr lang="en-US" sz="1600" b="0" i="0">
                <a:solidFill>
                  <a:srgbClr val="6D28D2"/>
                </a:solidFill>
                <a:effectLst/>
                <a:latin typeface="Udemy Sans"/>
              </a:rPr>
              <a:t>https://jigsaw.w3.org/css-validator/validator.html.en</a:t>
            </a:r>
            <a:r>
              <a:rPr lang="ru-RU" sz="1600" b="0" i="0">
                <a:solidFill>
                  <a:srgbClr val="6D28D2"/>
                </a:solidFill>
                <a:effectLst/>
                <a:latin typeface="Udemy Sans"/>
              </a:rPr>
              <a:t>    )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 b="1" i="0" u="sng">
                <a:solidFill>
                  <a:srgbClr val="00B0F0"/>
                </a:solidFill>
                <a:effectLst/>
                <a:latin typeface="Udemy Sans"/>
              </a:rPr>
              <a:t>https://www.figma.com/design/fqZlcMyvIY1CJCJiPUjPnb/Web-Site-(Community)?node-id=186-78&amp;p=f&amp;t=1gH1SsH1WGIayaEi-0</a:t>
            </a:r>
            <a:endParaRPr lang="ru-RU" sz="1600" b="1" i="0" u="sng">
              <a:solidFill>
                <a:srgbClr val="00B0F0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0696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51100-7457-7FF8-8FFA-5FFA48ABA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B1AC25-7D1A-9F7C-ECC3-CD0EA1327B89}"/>
              </a:ext>
            </a:extLst>
          </p:cNvPr>
          <p:cNvSpPr txBox="1"/>
          <p:nvPr/>
        </p:nvSpPr>
        <p:spPr>
          <a:xfrm>
            <a:off x="107004" y="158874"/>
            <a:ext cx="119844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0" i="0">
                <a:effectLst/>
                <a:latin typeface="TTCommons"/>
              </a:rPr>
              <a:t>У каждого интерфейса под капотом находится определенная модель системы, которая призвана помогать пользователю достигать определенных целей.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Например, модель покупки дорогих автомобилей для постоянных клиентов автосалона в мобильном приложении может включать 4 шага: </a:t>
            </a:r>
            <a:r>
              <a:rPr lang="ru-RU" sz="1600" b="0" i="0">
                <a:effectLst/>
                <a:latin typeface="TTCommons"/>
              </a:rPr>
              <a:t>наполнить корзину, оформить заказ, подтвердить заказ, внести оплату.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Модель и Интерфейс тесно взаимосвязаны. Чтобы понять разницу между Моделью и Интерфейсом, задайте вопрос: откуда вообще взялась корзина? Разве клиенты добавляют автомобили в тележку пачками, как в супермаркете? Или все-таки нужна модель не корзины/тележки из супермаркета, а тест-драйва в автосалоне?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Т.е. мы в приложении можем вместо корзины сразу при выборе автомобиля предлагать записаться на тест-драйв или начать оформление покупки (в том числе в кредит). А теперь задайте вопрос: как часто покупатели дорогого автомобиля готовы менять авто и вписывается ли мобильное приложение в их жизненный контекст?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Выходит, что за любым объектом в реальном мире стоит модель, которая находится в нашем сознании — это наши представления о том, как эта штуковина перед нами должна работать. И эти представления возникают еще до того, как мы дотронулись до нее.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52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9B4F-1193-4E37-7D47-B77818D7D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2673CE-4E90-69E6-5538-DF609F877BA4}"/>
              </a:ext>
            </a:extLst>
          </p:cNvPr>
          <p:cNvSpPr txBox="1"/>
          <p:nvPr/>
        </p:nvSpPr>
        <p:spPr>
          <a:xfrm>
            <a:off x="107004" y="158874"/>
            <a:ext cx="1198447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Элементы пользовательского интерфейса, синтаксис и другие особенности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Элементы интерфейса в GUI реализованы на основе метафор. Метафоры должны быть уже знакомы пользователям или вписываться в их культурный контекст (тогда их можно им обучить).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Метафоры в интерфейсах на базе ментальных моделей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Все элементы интерфейса вместе складываются в единую дизайн-концепцию (метафору). Например, Trello (система для управления задачами) визуально выглядит как доска для управления проектами по SCRUM (метафорично), на ней также можно таскать стикеры из одной колонки в другую. Trello изначально и придумали программисты, которым очень близка концепция SCRUM.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97322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64F36-585E-E558-3BBD-731D1C22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DDDD86-F853-4E25-A6BF-C626CE5A7457}"/>
              </a:ext>
            </a:extLst>
          </p:cNvPr>
          <p:cNvSpPr txBox="1"/>
          <p:nvPr/>
        </p:nvSpPr>
        <p:spPr>
          <a:xfrm>
            <a:off x="107004" y="158874"/>
            <a:ext cx="11984477" cy="25699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Популярные элементы интерфейса: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Кнопка, Ссылка, Иконка, Вкладка, Чекбокс, Радиокнопка, Переключатель, Выпадающий список, Ползунок, Поле ввода, Таблицы, Меню.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Интерфейсы конструируют по принципам атомарного дизайна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Атомарный дизайн — это подход к разделению системы любой сложности на части, маленькие элементы — атомы. Атомы можно использовать повторно и комбинировать друг с другом.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Атомы.</a:t>
            </a:r>
            <a:r>
              <a:rPr lang="ru-RU" sz="1600" b="0" i="0">
                <a:effectLst/>
                <a:latin typeface="TTCommons"/>
              </a:rPr>
              <a:t> Мельчайшие частицы, из которых состоит интерфейс: кнопки, поля ввода, чекбоксы, радиокнопки, стили для типографики.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3863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3C71E-935C-4371-7AE1-0087D038D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27FC7-5E89-040A-29D1-BC5B6A4210B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651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7003-9E14-75FE-E1E0-B4052FEB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2C24A-917F-4EAA-E4E1-F6A60BB6DE8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803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05C10-388F-7FA5-CF71-098101F37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F0EC3-1BCC-E705-01A4-E155CB7CDB1F}"/>
              </a:ext>
            </a:extLst>
          </p:cNvPr>
          <p:cNvSpPr txBox="1"/>
          <p:nvPr/>
        </p:nvSpPr>
        <p:spPr>
          <a:xfrm>
            <a:off x="107004" y="158874"/>
            <a:ext cx="1198447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00000"/>
                </a:solidFill>
                <a:effectLst/>
                <a:latin typeface="TTCommons"/>
              </a:rPr>
              <a:t>Что такое пользовательский интерфейс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Кратко: </a:t>
            </a:r>
            <a:r>
              <a:rPr lang="ru-RU" sz="1600" b="0" i="0">
                <a:effectLst/>
                <a:latin typeface="TTCommons"/>
              </a:rPr>
              <a:t>Пользовательский интерфейс — это способ взаимодействия пользователя и программы. Давайте разбираться дальше зачем он нужен 🌿👇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«Хороший пользовательский интерфейс учитывает человеческие слабости, перекладывает работу на машину, минимизирует ошибки и раздражение пользователя». (с) Илья Бирман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0" i="0">
                <a:effectLst/>
                <a:latin typeface="TTCommons"/>
              </a:rPr>
              <a:t>Пользовательский интерфейс — это все, что помогает людям управлять устройствами и программами с помощью голоса, нажатий, жестов, через командную строку и даже силой мысли (такое теперь тоже есть). Самый популярный вид интерфейсов сейчас — UI приложений.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effectLst/>
                <a:latin typeface="TTCommons"/>
              </a:rPr>
              <a:t>UI (англ. user interface) переводится как «пользовательский интерфейс». UI охватывает не только графический интерфейс, а еще и тактильный, голосовой или звуковой.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42522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1754D-3D67-E32D-B62A-5B8C0729F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7836EB-1203-9661-0F35-005360755F9F}"/>
              </a:ext>
            </a:extLst>
          </p:cNvPr>
          <p:cNvSpPr txBox="1"/>
          <p:nvPr/>
        </p:nvSpPr>
        <p:spPr>
          <a:xfrm>
            <a:off x="107004" y="158874"/>
            <a:ext cx="1198447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Зачем нужен интерфейс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Интерфейс помогает двум объектам понимать друг друга и обмениваться информацией.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Интерфейс — это «язык общения», который понимают оба объекта, которые взаимодействуют друг с другом с целью решить определенный вопрос. 👌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Если каждое приложение или программа, установленная на компьютере, планшете или смартфоне, — это помощник, то интерфейс — это способ общаться (взаимодействовать) с ней, чтобы она помогала в вашем деле на работе и в жизни.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1" i="0">
                <a:effectLst/>
                <a:latin typeface="TTCommons"/>
              </a:rPr>
              <a:t>К примеру, у цифровых систем пользовательские интерфейсы бывают графические, голосовые, командной строки, жестовые</a:t>
            </a:r>
            <a:r>
              <a:rPr lang="ru-RU" sz="1600" b="0" i="0">
                <a:effectLst/>
                <a:latin typeface="TTCommons"/>
              </a:rPr>
              <a:t> — все это интерфейсы. Через пользовательский интерфейс мы получаем доступ к новым возможностям, которые дает приложение для обучения, работы, творчества, развлечений.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34804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297C4-2613-7A72-CF79-17D443DB5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0A0976-F30F-5DC2-CA00-54AF0A9DFC16}"/>
              </a:ext>
            </a:extLst>
          </p:cNvPr>
          <p:cNvSpPr txBox="1"/>
          <p:nvPr/>
        </p:nvSpPr>
        <p:spPr>
          <a:xfrm>
            <a:off x="107004" y="158874"/>
            <a:ext cx="11984477" cy="4147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Также распространены программный, аппаратный, аппаратно-программный интерфейсы. </a:t>
            </a:r>
            <a:r>
              <a:rPr lang="ru-RU" sz="1600" b="0" i="0">
                <a:effectLst/>
                <a:latin typeface="TTCommons"/>
              </a:rPr>
              <a:t>Такие интерфейсы обеспечивают взаимодействие не только между человеком и машиной (устройством), но и между программами, оборудованием или компьютерами:</a:t>
            </a:r>
          </a:p>
          <a:p>
            <a:pPr algn="l"/>
            <a:endParaRPr lang="ru-RU" sz="1600">
              <a:solidFill>
                <a:srgbClr val="303141"/>
              </a:solidFill>
              <a:latin typeface="TTCommo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TTCommons"/>
            </a:endParaRP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аппаратный: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соединяет друг с другом два объекта, например, помогает подключить смартфон к ноутбуку с помощью WiFi или кабеля;</a:t>
            </a: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программный (API):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создает связь между приложениями/программами, к примеру, подключение API одного приложения к другому. Самый популярный сценарий работы — авторизация через соцсети на сайтах;</a:t>
            </a:r>
          </a:p>
          <a:p>
            <a:pPr marL="285750" indent="-285750" algn="l">
              <a:lnSpc>
                <a:spcPts val="2475"/>
              </a:lnSpc>
              <a:spcBef>
                <a:spcPts val="15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ru-RU" sz="1600" b="1" i="0">
                <a:solidFill>
                  <a:srgbClr val="000000"/>
                </a:solidFill>
                <a:effectLst/>
                <a:latin typeface="var(--font-stack)"/>
              </a:rPr>
              <a:t>аппаратно-программный: </a:t>
            </a:r>
            <a:r>
              <a:rPr lang="ru-RU" sz="1600" b="0" i="0">
                <a:solidFill>
                  <a:srgbClr val="000000"/>
                </a:solidFill>
                <a:effectLst/>
                <a:latin typeface="var(--font-stack)"/>
              </a:rPr>
              <a:t>комбинация технических элементов под управлением программного обеспечения.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8606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AC7F-4851-1E54-0561-57556531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CD9963-0DDC-1C12-FA22-65B7BC301FE9}"/>
              </a:ext>
            </a:extLst>
          </p:cNvPr>
          <p:cNvSpPr txBox="1"/>
          <p:nvPr/>
        </p:nvSpPr>
        <p:spPr>
          <a:xfrm>
            <a:off x="107004" y="158874"/>
            <a:ext cx="11984477" cy="6286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20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2000" b="1" i="0">
                <a:solidFill>
                  <a:srgbClr val="0A0A0A"/>
                </a:solidFill>
                <a:effectLst/>
                <a:latin typeface="TTCommons"/>
              </a:rPr>
              <a:t>Виды пользовательского интерфейса</a:t>
            </a:r>
          </a:p>
          <a:p>
            <a:pPr algn="l">
              <a:lnSpc>
                <a:spcPts val="2363"/>
              </a:lnSpc>
              <a:spcBef>
                <a:spcPts val="750"/>
              </a:spcBef>
            </a:pPr>
            <a:r>
              <a:rPr lang="ru-RU" sz="2000" b="0" i="0">
                <a:effectLst/>
                <a:latin typeface="TTCommons"/>
              </a:rPr>
              <a:t>Пользовательские интерфейсы бывают жестовые, тактильные, голосовые, графические, командной строки и даже нейронные.</a:t>
            </a:r>
          </a:p>
          <a:p>
            <a:pPr algn="l"/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20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2000" b="1" i="0">
                <a:effectLst/>
                <a:latin typeface="TTCommons"/>
              </a:rPr>
              <a:t>Интерфейс командной строки и текстовый интерфейс (Command Line Interface или CLI)</a:t>
            </a:r>
            <a:br>
              <a:rPr lang="ru-RU" sz="2000" b="0" i="0">
                <a:effectLst/>
                <a:latin typeface="TTCommons"/>
              </a:rPr>
            </a:br>
            <a:r>
              <a:rPr lang="ru-RU" sz="2000" b="0" i="0">
                <a:effectLst/>
                <a:latin typeface="TTCommons"/>
              </a:rPr>
              <a:t>Командная строка все еще очень популярна среди системных администраторов и программистов. Это один из первых методов взаимодействия с компьютером. Она обладает особым шармом — создает ощущение общения тет-а-тет с машиной без посредников. Командная строка — как бесконечный лист A4, на котором пользователь вводит текст команд и получает результаты работы в виде текста.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endParaRPr lang="ru-RU" sz="2000"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endParaRPr lang="ru-RU" sz="2000" b="0" i="0"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2000" b="1" i="0">
                <a:effectLst/>
                <a:latin typeface="TTCommons"/>
              </a:rPr>
              <a:t>Графический пользовательский интерфейс (Graphical User Interface или GUI)</a:t>
            </a:r>
            <a:br>
              <a:rPr lang="ru-RU" sz="2000" b="0" i="0">
                <a:effectLst/>
                <a:latin typeface="TTCommons"/>
              </a:rPr>
            </a:br>
            <a:r>
              <a:rPr lang="ru-RU" sz="2000" b="0" i="0">
                <a:effectLst/>
                <a:latin typeface="TTCommons"/>
              </a:rPr>
              <a:t>Самый популярный тип UI. Представляет собой окошко с различными элементами управления. Пользователи взаимодействуют с ними с помощью клавиатуры, мыши и голосовых команд: жмут на кнопки, тыкают мышкой, смахивают пальцем.</a:t>
            </a:r>
            <a:endParaRPr lang="ru-RU" sz="20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582535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B3032-A595-C46F-E4D8-CC17911D3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6231C6-D16F-EDAB-16B2-256B41681DDC}"/>
              </a:ext>
            </a:extLst>
          </p:cNvPr>
          <p:cNvSpPr txBox="1"/>
          <p:nvPr/>
        </p:nvSpPr>
        <p:spPr>
          <a:xfrm>
            <a:off x="107004" y="158874"/>
            <a:ext cx="11984477" cy="3724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Жестовый, голосовой, тактильный, нейронный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«Любая достаточно развитая технология неотличима от магии», — как-то сказал английский писатель-фантаст и футуролог Артур Кларк.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Например, через Voice User Interface вы можете отдавать команды своему смартфону через голосовых помощников: Siri от Apple, Alexa от Amazon или Алиса от Яндекса.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effectLst/>
                <a:latin typeface="TTCommons"/>
              </a:rPr>
              <a:t>NUI (жестовые, естественные) применяют в играх для приставок Xbox, Nintendo Wii или PlayStation. Эту же технологию вы найдете в оборудовании «умного дома», например, при включении света или регулировании громкости Яндекс.Станции с помощью изменения положения руки.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Производители качают технологии и расширяют возможности машин, и наслаждаться новыми фишками гаджетов можно даже посылая мысли напрямую в компьютер.</a:t>
            </a:r>
          </a:p>
        </p:txBody>
      </p:sp>
    </p:spTree>
    <p:extLst>
      <p:ext uri="{BB962C8B-B14F-4D97-AF65-F5344CB8AC3E}">
        <p14:creationId xmlns:p14="http://schemas.microsoft.com/office/powerpoint/2010/main" val="179573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15132-30F2-0962-EA15-1721844D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59AD7D-3D57-B855-AB8E-B5B2F0B8A4FC}"/>
              </a:ext>
            </a:extLst>
          </p:cNvPr>
          <p:cNvSpPr txBox="1"/>
          <p:nvPr/>
        </p:nvSpPr>
        <p:spPr>
          <a:xfrm>
            <a:off x="107004" y="158874"/>
            <a:ext cx="11984477" cy="516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Графический пользовательский интерфейс</a:t>
            </a:r>
          </a:p>
          <a:p>
            <a:pPr algn="l">
              <a:lnSpc>
                <a:spcPts val="2363"/>
              </a:lnSpc>
              <a:spcBef>
                <a:spcPts val="750"/>
              </a:spcBef>
            </a:pPr>
            <a:r>
              <a:rPr lang="ru-RU" sz="1600" b="0" i="0">
                <a:effectLst/>
                <a:latin typeface="TTCommons"/>
              </a:rPr>
              <a:t>Этим термином чаще обозначаются UI мобильных и веб-приложений, а также игр и сервисов для развлечений.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Мобильные интерфейсы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Выделяется в отдельную группу SIMP (Screen, Icon, Menu, Pointer). Подход к дизайну мобильных интерфейсов отличается от подхода к дизайну настольных приложений. Поведение пользователей при взаимодействии со смартфонами отличается от работы на компьютере из-за размера экрана и отсутствия отдельной клавиатуры с мышью/тачпадом. Элементы здесь заполняют экран полностью, а блоки и системы зависят от требований операционной системы.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Дизайн мобильных приложений также зависит от поведенческих паттернов пользователей, например того, как они держат смартфон в руке, какие действия удобно совершать на ходу и т.д.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5541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C7094-6B1A-F008-EEF1-C529528D5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65AE2-B95D-B438-6AD4-1083D71B2F8F}"/>
              </a:ext>
            </a:extLst>
          </p:cNvPr>
          <p:cNvSpPr txBox="1"/>
          <p:nvPr/>
        </p:nvSpPr>
        <p:spPr>
          <a:xfrm>
            <a:off x="107004" y="158874"/>
            <a:ext cx="11984477" cy="4532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</a:t>
            </a:r>
            <a:r>
              <a:rPr lang="ru-RU" sz="1600" b="1" i="0">
                <a:effectLst/>
                <a:latin typeface="TTCommons"/>
              </a:rPr>
              <a:t>Веб-интерфейсы</a:t>
            </a:r>
            <a:br>
              <a:rPr lang="ru-RU" sz="1600" b="0" i="0">
                <a:effectLst/>
                <a:latin typeface="TTCommons"/>
              </a:rPr>
            </a:br>
            <a:r>
              <a:rPr lang="ru-RU" sz="1600" b="0" i="0">
                <a:effectLst/>
                <a:latin typeface="TTCommons"/>
              </a:rPr>
              <a:t>Технологии позволяет создавать полноценные веб-приложения, по функциональности не уступающие настольному ПО: Trello, Google Docs, Twitch, Яндекс.Дзен.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Преимущество таких приложений в том, что их не нужно устанавливать на компьютер — все функции доступны в браузере. Создают такие приложения с помощью JavaScript, HTML и CSS.</a:t>
            </a: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600" b="1" i="0">
                <a:effectLst/>
                <a:latin typeface="TTCommons"/>
              </a:rPr>
              <a:t>Игровой и материальный</a:t>
            </a:r>
            <a:br>
              <a:rPr lang="ru-RU" sz="1600"/>
            </a:br>
            <a:r>
              <a:rPr lang="ru-RU" sz="1600" b="0" i="0">
                <a:effectLst/>
                <a:latin typeface="TTCommons"/>
              </a:rPr>
              <a:t>Связан с механикой геймплея. Именно в нем лучше всего раскрывается сопровождающая роль интерфейса, так как игрок лучше ощущает, что движется к какой-то цели (например, победить босса и пройти уровень). Интерфейс зависит от игры: кнопки, жесты, движения мыши или взаимодействие с сенсором на экране или 3D интерфейс в VR, нажатие клавиш на джойстике.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38173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DB529-D48C-F6A3-6D6C-210C58DE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FDE917-03D5-FE4D-34A0-D705A26A651A}"/>
              </a:ext>
            </a:extLst>
          </p:cNvPr>
          <p:cNvSpPr txBox="1"/>
          <p:nvPr/>
        </p:nvSpPr>
        <p:spPr>
          <a:xfrm>
            <a:off x="107004" y="158874"/>
            <a:ext cx="11984477" cy="6032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107"/>
              </a:lnSpc>
              <a:spcBef>
                <a:spcPts val="3000"/>
              </a:spcBef>
            </a:pPr>
            <a:r>
              <a:rPr lang="ru-RU" sz="1600" b="1" i="0">
                <a:solidFill>
                  <a:srgbClr val="0A0A0A"/>
                </a:solidFill>
                <a:effectLst/>
                <a:latin typeface="TTCommons"/>
              </a:rPr>
              <a:t>Модель пользовательского интерфейса: реальный мир и ментальная модель пользователя</a:t>
            </a:r>
          </a:p>
          <a:p>
            <a:pPr algn="l">
              <a:lnSpc>
                <a:spcPts val="2363"/>
              </a:lnSpc>
              <a:spcBef>
                <a:spcPts val="750"/>
              </a:spcBef>
              <a:buNone/>
            </a:pPr>
            <a:r>
              <a:rPr lang="ru-RU" sz="1600" b="0" i="0">
                <a:effectLst/>
                <a:latin typeface="TTCommons"/>
              </a:rPr>
              <a:t>Программные продукты призваны увеличивать наши возможности в реальном мире. Каждый продукт — как супергерой, его задача — помочь нам в чем-либо: суперпамять, общение сквозь любые расстояния, максимум развлечений и так далее. Ко всем этим свойствам мы получаем доступ через интерфейсы.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Каждое приложение мы распахиваем в определенном контексте. Контекст подразумевает определенные ожидания от того, как все должно работать. Ожидания основаны на прошлом опыте. При знакомстве с новым продуктом мы бессознательно переносим на него сформировавшиеся ожидания и привычки, которые выстроились в прошлом вокруг другого схожего продукта (или способа решения схожей задачи).</a:t>
            </a:r>
            <a:endParaRPr lang="ru-RU" sz="1600" b="1" i="0">
              <a:solidFill>
                <a:srgbClr val="0A0A0A"/>
              </a:solidFill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1">
              <a:solidFill>
                <a:srgbClr val="0A0A0A"/>
              </a:solidFill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1" i="0">
              <a:solidFill>
                <a:srgbClr val="0A0A0A"/>
              </a:solidFill>
              <a:effectLst/>
              <a:latin typeface="TTCommons"/>
            </a:endParaRPr>
          </a:p>
          <a:p>
            <a:pPr algn="l">
              <a:lnSpc>
                <a:spcPts val="2363"/>
              </a:lnSpc>
              <a:spcBef>
                <a:spcPts val="1500"/>
              </a:spcBef>
              <a:buNone/>
            </a:pPr>
            <a:r>
              <a:rPr lang="ru-RU" sz="1600" b="1" i="0">
                <a:effectLst/>
                <a:latin typeface="TTCommons"/>
              </a:rPr>
              <a:t>Ментальная модель</a:t>
            </a:r>
            <a:r>
              <a:rPr lang="ru-RU" sz="1600" b="0" i="0">
                <a:effectLst/>
                <a:latin typeface="TTCommons"/>
              </a:rPr>
              <a:t> — это схема в нашей памяти с логикой «объект → принцип взаимодействия → результат». При этом от всех похожих объектов мы ожидаем похожего поведения и результата.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r>
              <a:rPr lang="ru-RU" sz="1600" b="0" i="0">
                <a:effectLst/>
                <a:latin typeface="TTCommons"/>
              </a:rPr>
              <a:t>«В основе ментальной модели лежат убеждения, а не факты. Это значит, что нужно принять то, что пользователи уже знают (или думают что знают) о том, как работает ваш продукт. И взять это в работу».</a:t>
            </a:r>
          </a:p>
          <a:p>
            <a:pPr algn="l">
              <a:lnSpc>
                <a:spcPts val="2363"/>
              </a:lnSpc>
              <a:spcBef>
                <a:spcPts val="1500"/>
              </a:spcBef>
            </a:pPr>
            <a:endParaRPr lang="ru-RU" sz="1600" b="0" i="0">
              <a:effectLst/>
              <a:latin typeface="TTCommons"/>
            </a:endParaRPr>
          </a:p>
        </p:txBody>
      </p:sp>
    </p:spTree>
    <p:extLst>
      <p:ext uri="{BB962C8B-B14F-4D97-AF65-F5344CB8AC3E}">
        <p14:creationId xmlns:p14="http://schemas.microsoft.com/office/powerpoint/2010/main" val="50617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28102</TotalTime>
  <Words>1558</Words>
  <Application>Microsoft Office PowerPoint</Application>
  <PresentationFormat>Widescreen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TTCommons</vt:lpstr>
      <vt:lpstr>Udemy Sans</vt:lpstr>
      <vt:lpstr>var(--font-stack)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392</cp:revision>
  <dcterms:created xsi:type="dcterms:W3CDTF">2025-02-24T08:05:52Z</dcterms:created>
  <dcterms:modified xsi:type="dcterms:W3CDTF">2025-04-07T15:08:36Z</dcterms:modified>
</cp:coreProperties>
</file>