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89" r:id="rId2"/>
    <p:sldId id="410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42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98" d="100"/>
          <a:sy n="98" d="100"/>
        </p:scale>
        <p:origin x="8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05BEF-3BA4-2A82-5C8C-2F97100B4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698453-BF7A-A9CB-9335-9BE867738C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D6E33E-69EE-9141-2B9C-847D336D8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66BC-DCF7-71F0-34A3-F771AFADDA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69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06C66-D98B-22C8-BDAB-F381AA6D5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1A73DB-316F-9C56-F36B-C3DA72800E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A9BAAA-A7D5-1F6A-B21B-81F4F6F06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46A8A-E2DA-75EF-8C8E-ACF7C9D82E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13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CB68B-D98D-2185-B0EF-29F470F4F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D0010D-0A58-235A-9150-0529F20563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D8DAD8-B6DC-6517-F1D6-A74FB82695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2549C-1398-C4C8-D25A-5B2C2DEAC3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94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47533-2CFE-E98C-A3D9-2105B6038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8AD1E3-8F2F-CC2A-3F25-38E05BE9F8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CEA36E-DD00-A77C-9E21-1C51293399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17C05-8891-3381-99CB-51081F5F8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47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9A448-0202-0F6D-D3CA-352689471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E32B58-C595-1889-0B48-8BDBAAEDA7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9B1924-3151-3681-CE2C-9A5F2EDD6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D7FC9-14FA-43CE-06B0-306EB39D18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11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85921-C7F6-7AF8-73F0-397D89988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BF57A5-81B0-B8AE-5EC0-D9E9BF99D5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E0922E-F04E-2976-390F-E9E9CA1300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584F9-4CD2-4D98-7A18-4BCAE60F85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40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DA99B-4326-75D5-FE8E-1F669C572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3B214F-DDDF-B60F-9CCE-CBEE5B7C98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E9EB48-C7CF-6D9C-CD48-4FC4A0EF0B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9B0DE-DC49-E848-B7BD-C8109BF793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00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AFA5E-54B6-E12B-9589-35C960DEB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8A4088-D3D7-B679-0D73-0BED641CCC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60CDCC-E1AF-93CE-B8FA-6B6C9F901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485DF-58CE-3433-975B-23AD0EB11C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8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68BD1-97B7-80F4-49B4-996168DAB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1EA5F1-E82C-1A46-64E7-D3028E38E0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719CAC-3500-89A7-688F-809F6E7CA1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12488-7180-EA21-3DD6-752E27931A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36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49516-0CD3-3223-3A44-918F3657E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6116C2-6775-594F-E078-1805B2A7A2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21367C-FB5A-886B-61AB-FF4889623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A31A5-A63B-109B-C70C-8E51CEB004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07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50183-5CE1-A21E-BFDF-9EB8AFE17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D3D814-CEAB-7E24-87B7-53E903F5AF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D3087A-A117-0A02-77C4-1B404C98F0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B5900-6364-4878-5365-9893DE2BAB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22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29466-C2FB-E6B9-E79E-E5DC6ED34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0A7397-3EF0-4827-F9BA-F3F440BF46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AEBADA-F923-70B7-C9CE-3DF6CDF294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C2FDF-1132-806B-70FC-442F341ED9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34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D4A2F-6874-A2AF-594D-374134243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DDD884-5C17-56D8-7D7E-E69D5A7EB5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BA2279-C187-FB5E-5470-DF45288EF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FFC25-9B30-D672-B068-0FE000B719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88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31C25-C454-3F02-952B-8581251F2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3E4D73-8464-2C12-7D17-E49159AE95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D72419-E560-DEEF-A944-B444853310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294BF-5795-5B9A-811F-41FBB9DAD7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13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958BE-E240-C3A1-6545-810C8A2F9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6D4A69-6252-D1C1-6D5C-515B62B06C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297C8F-948C-ADF5-0A0C-F3080F9E92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66B30-C871-0739-5475-0B3D8F3BD5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1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3AA1F-0957-E547-31DA-60B04F90C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3BF764-5EF7-3420-AC48-76EE4204DD63}"/>
              </a:ext>
            </a:extLst>
          </p:cNvPr>
          <p:cNvSpPr txBox="1"/>
          <p:nvPr/>
        </p:nvSpPr>
        <p:spPr>
          <a:xfrm>
            <a:off x="103761" y="188057"/>
            <a:ext cx="1198447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>
                <a:solidFill>
                  <a:srgbClr val="FF0000"/>
                </a:solidFill>
              </a:rPr>
              <a:t>"Test Sənədləşdirilməsi" Modulu</a:t>
            </a:r>
          </a:p>
          <a:p>
            <a:pPr>
              <a:buNone/>
            </a:pPr>
            <a:endParaRPr lang="en-US" b="1"/>
          </a:p>
          <a:p>
            <a:pPr>
              <a:buNone/>
            </a:pPr>
            <a:r>
              <a:rPr lang="en-US"/>
              <a:t>Test sənədləşdirməsi </a:t>
            </a:r>
            <a:r>
              <a:rPr lang="en-US" b="1"/>
              <a:t>sadə görünsə də, keyfiyyətli sənədlər yazmaq çətindir</a:t>
            </a:r>
            <a:r>
              <a:rPr lang="en-US"/>
              <a:t>. Hətta </a:t>
            </a:r>
            <a:r>
              <a:rPr lang="en-US" b="1"/>
              <a:t>təcrübəli testçilər belə bu sahədə səhvlər edirlər</a:t>
            </a:r>
            <a:r>
              <a:rPr lang="en-US"/>
              <a:t>.</a:t>
            </a:r>
          </a:p>
          <a:p>
            <a:pPr>
              <a:buNone/>
            </a:pPr>
            <a:endParaRPr lang="en-US"/>
          </a:p>
          <a:p>
            <a:r>
              <a:rPr lang="en-US"/>
              <a:t>Bu modulda biz </a:t>
            </a:r>
            <a:r>
              <a:rPr lang="en-US" b="1"/>
              <a:t>aşağıdakı test sənədlərini hazırlamağı öyrənəcəyik</a:t>
            </a:r>
            <a:r>
              <a:rPr lang="en-US"/>
              <a:t>:</a:t>
            </a:r>
            <a:br>
              <a:rPr lang="en-US"/>
            </a:br>
            <a:r>
              <a:rPr lang="en-US"/>
              <a:t>✅ </a:t>
            </a:r>
            <a:r>
              <a:rPr lang="en-US" b="1"/>
              <a:t>Çek-listlər</a:t>
            </a:r>
            <a:r>
              <a:rPr lang="en-US"/>
              <a:t> (yoxlama siyahıları)</a:t>
            </a:r>
            <a:br>
              <a:rPr lang="en-US"/>
            </a:br>
            <a:r>
              <a:rPr lang="en-US"/>
              <a:t>✅ </a:t>
            </a:r>
            <a:r>
              <a:rPr lang="en-US" b="1"/>
              <a:t>Test-keslər</a:t>
            </a:r>
            <a:r>
              <a:rPr lang="en-US"/>
              <a:t> (detallı test ssenariləri)</a:t>
            </a:r>
            <a:br>
              <a:rPr lang="en-US"/>
            </a:br>
            <a:r>
              <a:rPr lang="en-US"/>
              <a:t>✅ </a:t>
            </a:r>
            <a:r>
              <a:rPr lang="en-US" b="1"/>
              <a:t>Defekt hesabatları</a:t>
            </a:r>
            <a:r>
              <a:rPr lang="en-US"/>
              <a:t> (səhv və ya bug reportları)</a:t>
            </a:r>
            <a:br>
              <a:rPr lang="en-US"/>
            </a:br>
            <a:r>
              <a:rPr lang="en-US"/>
              <a:t>✅ </a:t>
            </a:r>
            <a:r>
              <a:rPr lang="en-US" b="1"/>
              <a:t>Test planı və test strategiyası</a:t>
            </a:r>
            <a:r>
              <a:rPr lang="en-US"/>
              <a:t> – bunları </a:t>
            </a:r>
            <a:r>
              <a:rPr lang="en-US" b="1"/>
              <a:t>ətraflı öyrənməyəcəyik, ancaq ümumi anlayışımız olacaq</a:t>
            </a:r>
            <a:br>
              <a:rPr lang="en-US"/>
            </a:br>
            <a:r>
              <a:rPr lang="en-US"/>
              <a:t>✅ </a:t>
            </a:r>
            <a:r>
              <a:rPr lang="en-US" b="1"/>
              <a:t>Test nəticələri haqqında hesabatlar</a:t>
            </a:r>
            <a:r>
              <a:rPr lang="en-US"/>
              <a:t> – </a:t>
            </a:r>
            <a:r>
              <a:rPr lang="en-US" b="1"/>
              <a:t>adətən təcrübəsiz testçilər bunu yazmır, ancaq bəzi hallarda lazım ola bilər</a:t>
            </a:r>
          </a:p>
          <a:p>
            <a:endParaRPr lang="en-US" b="1"/>
          </a:p>
          <a:p>
            <a:endParaRPr lang="en-US" b="1"/>
          </a:p>
          <a:p>
            <a:endParaRPr lang="en-US" b="1"/>
          </a:p>
          <a:p>
            <a:pPr>
              <a:buNone/>
            </a:pPr>
            <a:r>
              <a:rPr lang="en-US" b="1">
                <a:solidFill>
                  <a:srgbClr val="00B050"/>
                </a:solidFill>
              </a:rPr>
              <a:t>Əsas diqqət edilməli məqamlar</a:t>
            </a:r>
          </a:p>
          <a:p>
            <a:pPr>
              <a:buNone/>
            </a:pPr>
            <a:r>
              <a:rPr lang="en-US" b="1"/>
              <a:t>1️⃣ Struktura və əsas atributlar</a:t>
            </a:r>
          </a:p>
          <a:p>
            <a:pPr>
              <a:buNone/>
            </a:pPr>
            <a:r>
              <a:rPr lang="en-US"/>
              <a:t>📌 </a:t>
            </a:r>
            <a:r>
              <a:rPr lang="en-US" b="1"/>
              <a:t>Ən çox səhvlər məhz buradan qaynaqlanır!</a:t>
            </a:r>
          </a:p>
          <a:p>
            <a:pPr>
              <a:buNone/>
            </a:pPr>
            <a:endParaRPr lang="en-US"/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/>
              <a:t>Hər bir sənədin </a:t>
            </a:r>
            <a:r>
              <a:rPr lang="en-US" b="1"/>
              <a:t>müəyyən bir strukturu və vacib atributları var</a:t>
            </a:r>
            <a:r>
              <a:rPr lang="en-US"/>
              <a:t>.</a:t>
            </a:r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 b="1"/>
              <a:t>Atributları düzgün yazmamaq və ya diqqətsiz olmaq – sənədin keyfiyyətini aşağı salır.</a:t>
            </a:r>
            <a:endParaRPr lang="en-US"/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895990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B7990-2EF8-7BCF-B5A3-ACC80E75D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0D508C-AE2A-7981-CAA6-E3D44565C042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286556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38A19-1347-E297-3E83-3224CC86F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813407-F27F-2FCF-333F-7409E66C05EC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774629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C9115-FE86-B914-F60A-EA198A5FB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6EF1F9-7E65-C431-A762-0B61CB5F0EBF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1107914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5A7A8-6A2B-423B-45D5-D0BB2F6ED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8C5845-1283-CFC6-DDFB-2DE42FF2F681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4070320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DF53F-A5C9-CF3C-628A-128BCA6A3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518A6C-EE62-8277-C8B1-6F73C0979056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579629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41AE5-F6A7-33A6-57F0-B736E4186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D165CB-4F91-BD43-C8F9-E7E5CA4FE33B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07941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69F4C-AA03-B3EB-25E7-82CF58462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4E206F-524C-CF5A-A57D-D007D6E9C73C}"/>
              </a:ext>
            </a:extLst>
          </p:cNvPr>
          <p:cNvSpPr txBox="1"/>
          <p:nvPr/>
        </p:nvSpPr>
        <p:spPr>
          <a:xfrm>
            <a:off x="107004" y="158874"/>
            <a:ext cx="11984477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2️⃣ Başlıqların düzgün yazılması</a:t>
            </a:r>
          </a:p>
          <a:p>
            <a:pPr>
              <a:buNone/>
            </a:pPr>
            <a:r>
              <a:rPr lang="en-US" sz="1600"/>
              <a:t>📌 </a:t>
            </a:r>
            <a:r>
              <a:rPr lang="en-US" sz="1600" b="1"/>
              <a:t>Fərqli sənədlərin başlıqları fərqli olmalıdır!</a:t>
            </a:r>
          </a:p>
          <a:p>
            <a:pPr>
              <a:buNone/>
            </a:pPr>
            <a:endParaRPr lang="en-US" sz="1600"/>
          </a:p>
          <a:p>
            <a:pPr indent="233363">
              <a:buFont typeface="Arial" panose="020B0604020202020204" pitchFamily="34" charset="0"/>
              <a:buChar char="•"/>
            </a:pPr>
            <a:r>
              <a:rPr lang="en-US" sz="1600"/>
              <a:t>Çek-list üçün </a:t>
            </a:r>
            <a:r>
              <a:rPr lang="en-US" sz="1600" b="1"/>
              <a:t>qısa başlıq kifayətdir</a:t>
            </a:r>
            <a:r>
              <a:rPr lang="en-US" sz="1600"/>
              <a:t>.</a:t>
            </a:r>
          </a:p>
          <a:p>
            <a:pPr indent="233363">
              <a:buFont typeface="Arial" panose="020B0604020202020204" pitchFamily="34" charset="0"/>
              <a:buChar char="•"/>
            </a:pPr>
            <a:r>
              <a:rPr lang="en-US" sz="1600"/>
              <a:t>Test-kes üçün </a:t>
            </a:r>
            <a:r>
              <a:rPr lang="en-US" sz="1600" b="1"/>
              <a:t>ətraflı başlıq lazımdır</a:t>
            </a:r>
            <a:r>
              <a:rPr lang="en-US" sz="1600"/>
              <a:t>.</a:t>
            </a:r>
          </a:p>
          <a:p>
            <a:pPr indent="233363">
              <a:buFont typeface="Arial" panose="020B0604020202020204" pitchFamily="34" charset="0"/>
              <a:buChar char="•"/>
            </a:pPr>
            <a:r>
              <a:rPr lang="en-US" sz="1600"/>
              <a:t>Bug report üçün </a:t>
            </a:r>
            <a:r>
              <a:rPr lang="en-US" sz="1600" b="1"/>
              <a:t>tamamilə fərqli bir başlıq olmalıdır, çünki bu sənədin məqsədi başqa bir şeydir</a:t>
            </a:r>
            <a:r>
              <a:rPr lang="en-US" sz="16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r>
              <a:rPr lang="en-US" sz="1600"/>
              <a:t>✍ </a:t>
            </a:r>
            <a:r>
              <a:rPr lang="en-US" sz="1600" b="1"/>
              <a:t>Düzgün başlıqlar sənədin daha asan başa düşülməsinə kömək edir.</a:t>
            </a:r>
          </a:p>
          <a:p>
            <a:endParaRPr lang="en-US" sz="1600" b="1"/>
          </a:p>
          <a:p>
            <a:endParaRPr lang="en-US" sz="1600" b="1"/>
          </a:p>
          <a:p>
            <a:endParaRPr lang="en-US" sz="1600" b="1"/>
          </a:p>
          <a:p>
            <a:pPr>
              <a:buNone/>
            </a:pPr>
            <a:r>
              <a:rPr lang="en-US" sz="1600" b="1"/>
              <a:t>3️⃣ Test sənədlərinin saxlanılması və istifadəsi</a:t>
            </a:r>
          </a:p>
          <a:p>
            <a:pPr>
              <a:buNone/>
            </a:pPr>
            <a:r>
              <a:rPr lang="en-US" sz="1600"/>
              <a:t>📌 </a:t>
            </a:r>
            <a:r>
              <a:rPr lang="en-US" sz="1600" b="1"/>
              <a:t>Sadəcə sənəd yazmağı yox, həm də onun düzgün idarə olunmasını bilməlisiniz!</a:t>
            </a:r>
          </a:p>
          <a:p>
            <a:pPr>
              <a:buNone/>
            </a:pPr>
            <a:endParaRPr lang="en-US" sz="1600"/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 sz="1600"/>
              <a:t>Sənədləri </a:t>
            </a:r>
            <a:r>
              <a:rPr lang="en-US" sz="1600" b="1"/>
              <a:t>xüsusi sistemlərdə (Jira, TestRail və s.) saxlamaq öyrənilməlidir</a:t>
            </a:r>
            <a:r>
              <a:rPr lang="en-US" sz="1600"/>
              <a:t>.</a:t>
            </a:r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 sz="1600" b="1"/>
              <a:t>Komandadakı digər testçilər və proqramçılar</a:t>
            </a:r>
            <a:r>
              <a:rPr lang="en-US" sz="1600"/>
              <a:t> həmin sənədləri rahat tapa bilməlidir.</a:t>
            </a:r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 sz="1600" b="1"/>
              <a:t>SDLC (Software Development Life Cycle – Proqram Təminatı İnkişaf Dövrü)</a:t>
            </a:r>
            <a:r>
              <a:rPr lang="en-US" sz="1600"/>
              <a:t> çərçivəsində sənədlərin </a:t>
            </a:r>
            <a:r>
              <a:rPr lang="en-US" sz="1600" b="1"/>
              <a:t>harada və nə vaxt istifadə edildiyini bilmək vacibdir</a:t>
            </a:r>
            <a:r>
              <a:rPr lang="en-US" sz="1600"/>
              <a:t>.</a:t>
            </a:r>
          </a:p>
          <a:p>
            <a:pPr indent="174625">
              <a:buFont typeface="Arial" panose="020B0604020202020204" pitchFamily="34" charset="0"/>
              <a:buChar char="•"/>
            </a:pPr>
            <a:endParaRPr lang="en-US" sz="1600"/>
          </a:p>
          <a:p>
            <a:pPr indent="174625">
              <a:buFont typeface="Arial" panose="020B0604020202020204" pitchFamily="34" charset="0"/>
              <a:buChar char="•"/>
            </a:pPr>
            <a:endParaRPr lang="en-US" sz="1600"/>
          </a:p>
          <a:p>
            <a:pPr indent="174625">
              <a:buFont typeface="Arial" panose="020B0604020202020204" pitchFamily="34" charset="0"/>
              <a:buChar char="•"/>
            </a:pPr>
            <a:endParaRPr lang="en-US" sz="1600"/>
          </a:p>
          <a:p>
            <a:pPr indent="174625"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 b="1"/>
              <a:t>Sənədlər kim üçün yazılır?</a:t>
            </a:r>
          </a:p>
          <a:p>
            <a:pPr>
              <a:buNone/>
            </a:pPr>
            <a:r>
              <a:rPr lang="en-US" sz="1600"/>
              <a:t>📌 </a:t>
            </a:r>
            <a:r>
              <a:rPr lang="en-US" sz="1600" b="1"/>
              <a:t>Unutmayın ki, sənədlər yalnız sizin üçün deyil, bütün komanda üçün yazılır!</a:t>
            </a:r>
            <a:endParaRPr lang="en-US" sz="1600"/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 sz="1600" b="1"/>
              <a:t>Komanda üzvləri sənədləri oxuyanda əlavə suallar yaranmamalıdır.</a:t>
            </a:r>
            <a:endParaRPr lang="en-US" sz="1600"/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 sz="1600" b="1"/>
              <a:t>Test-kes və ya bug report oxuyan şəxs, sənəddə yazılan addımları rahat şəkildə icra edə bilməlidir.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94426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D499B-E9E7-6006-921A-367E185D3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8E30BD-F5FC-C602-E1A2-29606FA39B94}"/>
              </a:ext>
            </a:extLst>
          </p:cNvPr>
          <p:cNvSpPr txBox="1"/>
          <p:nvPr/>
        </p:nvSpPr>
        <p:spPr>
          <a:xfrm>
            <a:off x="107004" y="158874"/>
            <a:ext cx="1198447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/>
              <a:t>💡 </a:t>
            </a:r>
            <a:r>
              <a:rPr lang="en-US" sz="1600" b="1"/>
              <a:t>Məsləhət:</a:t>
            </a:r>
            <a:br>
              <a:rPr lang="en-US" sz="1600"/>
            </a:br>
            <a:r>
              <a:rPr lang="en-US" sz="1600"/>
              <a:t>İlk dəfə yazdığınız </a:t>
            </a:r>
            <a:r>
              <a:rPr lang="en-US" sz="1600" b="1"/>
              <a:t>test-kesləri, çek-listləri və bug reportları dostlarınıza və yaxınlarınıza verin</a:t>
            </a:r>
            <a:r>
              <a:rPr lang="en-US" sz="1600"/>
              <a:t>.</a:t>
            </a:r>
          </a:p>
          <a:p>
            <a:pPr>
              <a:buNone/>
            </a:pPr>
            <a:endParaRPr lang="en-US" sz="1600"/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 sz="1600" b="1"/>
              <a:t>Əgər onlar bu sənədlərə baxaraq düzgün test apara bilmirlərsə, deməli sənəd düzgün yazılmayıb.</a:t>
            </a:r>
            <a:endParaRPr lang="en-US" sz="1600"/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 sz="1600" b="1"/>
              <a:t>Sənədləriniz aydın və hər kəs üçün başa düşülən olmalıdır.</a:t>
            </a:r>
            <a:r>
              <a:rPr lang="en-US" sz="1600"/>
              <a:t> 🚀</a:t>
            </a:r>
          </a:p>
        </p:txBody>
      </p:sp>
    </p:spTree>
    <p:extLst>
      <p:ext uri="{BB962C8B-B14F-4D97-AF65-F5344CB8AC3E}">
        <p14:creationId xmlns:p14="http://schemas.microsoft.com/office/powerpoint/2010/main" val="69986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5C5D4-0E6C-DE8B-1860-CB34A0BA2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5DE110-665D-F26B-8AFC-C01ABA35F713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356504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03A1D-69F0-8AAB-6124-E06318054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579443-84E9-0EF9-F05A-3BCF973E7034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94403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6AB38-B07B-8FD0-1B58-D378906B9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E3B6A3-CBBD-EF29-5F8E-25BC3FD162AA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3618988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01E9D-2B79-FB3F-CC73-18B1140FB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571608-34FF-7EE1-CE6C-6A95AD571003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747272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F4775-28F2-E83E-3965-33E998991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BA4D30-F4A0-67E2-4274-C630A479881B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387929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16B8B-4D59-91AA-1F4F-585472ED5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7FDF7B-A4F2-A7F9-757F-C750E7304FBC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835508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14586</TotalTime>
  <Words>370</Words>
  <Application>Microsoft Office PowerPoint</Application>
  <PresentationFormat>Widescreen</PresentationFormat>
  <Paragraphs>70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Udemy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73</cp:revision>
  <dcterms:created xsi:type="dcterms:W3CDTF">2025-02-24T08:05:52Z</dcterms:created>
  <dcterms:modified xsi:type="dcterms:W3CDTF">2025-03-20T05:34:07Z</dcterms:modified>
</cp:coreProperties>
</file>