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413" r:id="rId2"/>
    <p:sldId id="457" r:id="rId3"/>
    <p:sldId id="469" r:id="rId4"/>
    <p:sldId id="458" r:id="rId5"/>
    <p:sldId id="470" r:id="rId6"/>
    <p:sldId id="460" r:id="rId7"/>
    <p:sldId id="461" r:id="rId8"/>
    <p:sldId id="462" r:id="rId9"/>
    <p:sldId id="463" r:id="rId10"/>
    <p:sldId id="464" r:id="rId11"/>
    <p:sldId id="465" r:id="rId12"/>
    <p:sldId id="466" r:id="rId13"/>
    <p:sldId id="467" r:id="rId14"/>
    <p:sldId id="468" r:id="rId15"/>
    <p:sldId id="414" r:id="rId16"/>
    <p:sldId id="415" r:id="rId17"/>
    <p:sldId id="416" r:id="rId18"/>
    <p:sldId id="417" r:id="rId19"/>
    <p:sldId id="418" r:id="rId20"/>
    <p:sldId id="419" r:id="rId21"/>
    <p:sldId id="420" r:id="rId22"/>
    <p:sldId id="421" r:id="rId23"/>
    <p:sldId id="422" r:id="rId24"/>
    <p:sldId id="423" r:id="rId25"/>
    <p:sldId id="424" r:id="rId26"/>
    <p:sldId id="426" r:id="rId27"/>
    <p:sldId id="427" r:id="rId28"/>
    <p:sldId id="428" r:id="rId29"/>
    <p:sldId id="429" r:id="rId30"/>
    <p:sldId id="430" r:id="rId31"/>
    <p:sldId id="431" r:id="rId32"/>
    <p:sldId id="432" r:id="rId33"/>
    <p:sldId id="433" r:id="rId34"/>
    <p:sldId id="434" r:id="rId35"/>
    <p:sldId id="452"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830" autoAdjust="0"/>
    <p:restoredTop sz="94660"/>
  </p:normalViewPr>
  <p:slideViewPr>
    <p:cSldViewPr snapToGrid="0">
      <p:cViewPr varScale="1">
        <p:scale>
          <a:sx n="103" d="100"/>
          <a:sy n="103" d="100"/>
        </p:scale>
        <p:origin x="720"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30278-45DC-4534-B67E-11EB3832C02B}" type="datetimeFigureOut">
              <a:rPr lang="en-US" smtClean="0"/>
              <a:t>3/22/2025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9E7695-2856-4E04-B435-7203877CB9AD}" type="slidenum">
              <a:rPr lang="en-US" smtClean="0"/>
              <a:t>‹#›</a:t>
            </a:fld>
            <a:endParaRPr lang="en-US"/>
          </a:p>
        </p:txBody>
      </p:sp>
    </p:spTree>
    <p:extLst>
      <p:ext uri="{BB962C8B-B14F-4D97-AF65-F5344CB8AC3E}">
        <p14:creationId xmlns:p14="http://schemas.microsoft.com/office/powerpoint/2010/main" val="4269328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A50183-5CE1-A21E-BFDF-9EB8AFE177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D3D814-CEAB-7E24-87B7-53E903F5AF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D3087A-A117-0A02-77C4-1B404C98F0D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1DB5900-6364-4878-5365-9893DE2BAB7E}"/>
              </a:ext>
            </a:extLst>
          </p:cNvPr>
          <p:cNvSpPr>
            <a:spLocks noGrp="1"/>
          </p:cNvSpPr>
          <p:nvPr>
            <p:ph type="sldNum" sz="quarter" idx="5"/>
          </p:nvPr>
        </p:nvSpPr>
        <p:spPr/>
        <p:txBody>
          <a:bodyPr/>
          <a:lstStyle/>
          <a:p>
            <a:fld id="{659E7695-2856-4E04-B435-7203877CB9AD}" type="slidenum">
              <a:rPr lang="en-US" smtClean="0"/>
              <a:t>1</a:t>
            </a:fld>
            <a:endParaRPr lang="en-US"/>
          </a:p>
        </p:txBody>
      </p:sp>
    </p:spTree>
    <p:extLst>
      <p:ext uri="{BB962C8B-B14F-4D97-AF65-F5344CB8AC3E}">
        <p14:creationId xmlns:p14="http://schemas.microsoft.com/office/powerpoint/2010/main" val="34471228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6595F8-899E-0050-A36D-69FC512C8B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362B6F-9F6D-BC09-0317-8E773DC8B72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85CE073-CFA1-24BE-5248-6ED03465049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2ABDA11-78BD-5C3D-E8DB-BD1BFE76C90B}"/>
              </a:ext>
            </a:extLst>
          </p:cNvPr>
          <p:cNvSpPr>
            <a:spLocks noGrp="1"/>
          </p:cNvSpPr>
          <p:nvPr>
            <p:ph type="sldNum" sz="quarter" idx="5"/>
          </p:nvPr>
        </p:nvSpPr>
        <p:spPr/>
        <p:txBody>
          <a:bodyPr/>
          <a:lstStyle/>
          <a:p>
            <a:fld id="{659E7695-2856-4E04-B435-7203877CB9AD}" type="slidenum">
              <a:rPr lang="en-US" smtClean="0"/>
              <a:t>10</a:t>
            </a:fld>
            <a:endParaRPr lang="en-US"/>
          </a:p>
        </p:txBody>
      </p:sp>
    </p:spTree>
    <p:extLst>
      <p:ext uri="{BB962C8B-B14F-4D97-AF65-F5344CB8AC3E}">
        <p14:creationId xmlns:p14="http://schemas.microsoft.com/office/powerpoint/2010/main" val="6481182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2175C1-6410-897F-0682-1C280B6F338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50FCED-C2DF-BADD-E903-8CF1026BE26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9A2A791-E765-AFA2-34A1-0C8AA2CEE90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D0B95A6-9B2F-BE2B-489B-29A75880E73E}"/>
              </a:ext>
            </a:extLst>
          </p:cNvPr>
          <p:cNvSpPr>
            <a:spLocks noGrp="1"/>
          </p:cNvSpPr>
          <p:nvPr>
            <p:ph type="sldNum" sz="quarter" idx="5"/>
          </p:nvPr>
        </p:nvSpPr>
        <p:spPr/>
        <p:txBody>
          <a:bodyPr/>
          <a:lstStyle/>
          <a:p>
            <a:fld id="{659E7695-2856-4E04-B435-7203877CB9AD}" type="slidenum">
              <a:rPr lang="en-US" smtClean="0"/>
              <a:t>11</a:t>
            </a:fld>
            <a:endParaRPr lang="en-US"/>
          </a:p>
        </p:txBody>
      </p:sp>
    </p:spTree>
    <p:extLst>
      <p:ext uri="{BB962C8B-B14F-4D97-AF65-F5344CB8AC3E}">
        <p14:creationId xmlns:p14="http://schemas.microsoft.com/office/powerpoint/2010/main" val="22716196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3E7B94-15A0-C341-0FF8-99DCB48C44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D85F81-595F-AB42-13B4-AD8948E2E8F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0C048F1-8FC9-2F12-68FF-2087DB67451D}"/>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F01DF28-2822-F480-E4C9-0ABCB30C2D6D}"/>
              </a:ext>
            </a:extLst>
          </p:cNvPr>
          <p:cNvSpPr>
            <a:spLocks noGrp="1"/>
          </p:cNvSpPr>
          <p:nvPr>
            <p:ph type="sldNum" sz="quarter" idx="5"/>
          </p:nvPr>
        </p:nvSpPr>
        <p:spPr/>
        <p:txBody>
          <a:bodyPr/>
          <a:lstStyle/>
          <a:p>
            <a:fld id="{659E7695-2856-4E04-B435-7203877CB9AD}" type="slidenum">
              <a:rPr lang="en-US" smtClean="0"/>
              <a:t>12</a:t>
            </a:fld>
            <a:endParaRPr lang="en-US"/>
          </a:p>
        </p:txBody>
      </p:sp>
    </p:spTree>
    <p:extLst>
      <p:ext uri="{BB962C8B-B14F-4D97-AF65-F5344CB8AC3E}">
        <p14:creationId xmlns:p14="http://schemas.microsoft.com/office/powerpoint/2010/main" val="16017138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8C90EF-8E77-9EAE-EA67-694F82B15C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0BB910-6E5C-10C7-18AA-DA0D202EB3D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56EAED6-5ACB-5D8C-2779-1730AB53252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CCBB3BC-0E81-4925-0BDE-C466FE2A12AE}"/>
              </a:ext>
            </a:extLst>
          </p:cNvPr>
          <p:cNvSpPr>
            <a:spLocks noGrp="1"/>
          </p:cNvSpPr>
          <p:nvPr>
            <p:ph type="sldNum" sz="quarter" idx="5"/>
          </p:nvPr>
        </p:nvSpPr>
        <p:spPr/>
        <p:txBody>
          <a:bodyPr/>
          <a:lstStyle/>
          <a:p>
            <a:fld id="{659E7695-2856-4E04-B435-7203877CB9AD}" type="slidenum">
              <a:rPr lang="en-US" smtClean="0"/>
              <a:t>13</a:t>
            </a:fld>
            <a:endParaRPr lang="en-US"/>
          </a:p>
        </p:txBody>
      </p:sp>
    </p:spTree>
    <p:extLst>
      <p:ext uri="{BB962C8B-B14F-4D97-AF65-F5344CB8AC3E}">
        <p14:creationId xmlns:p14="http://schemas.microsoft.com/office/powerpoint/2010/main" val="17333961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FEB3AA-BDA6-947A-D087-8C8A4A4D239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C84D4B1-ED42-559B-1770-A6CE49BE9D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278DA1-1F05-42C9-DB02-60A1EB45DB1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09B3ABE2-E1D6-C618-74AF-BB8CC5D0B0B8}"/>
              </a:ext>
            </a:extLst>
          </p:cNvPr>
          <p:cNvSpPr>
            <a:spLocks noGrp="1"/>
          </p:cNvSpPr>
          <p:nvPr>
            <p:ph type="sldNum" sz="quarter" idx="5"/>
          </p:nvPr>
        </p:nvSpPr>
        <p:spPr/>
        <p:txBody>
          <a:bodyPr/>
          <a:lstStyle/>
          <a:p>
            <a:fld id="{659E7695-2856-4E04-B435-7203877CB9AD}" type="slidenum">
              <a:rPr lang="en-US" smtClean="0"/>
              <a:t>14</a:t>
            </a:fld>
            <a:endParaRPr lang="en-US"/>
          </a:p>
        </p:txBody>
      </p:sp>
    </p:spTree>
    <p:extLst>
      <p:ext uri="{BB962C8B-B14F-4D97-AF65-F5344CB8AC3E}">
        <p14:creationId xmlns:p14="http://schemas.microsoft.com/office/powerpoint/2010/main" val="36610371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253E8E-9246-FBEF-F0B7-EEAAE78668F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642055-D869-CDBE-7546-72FB3F64685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996137-2998-E94D-5E58-15DCA13334A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7247D29-E5D6-946A-8A28-F65C659B972B}"/>
              </a:ext>
            </a:extLst>
          </p:cNvPr>
          <p:cNvSpPr>
            <a:spLocks noGrp="1"/>
          </p:cNvSpPr>
          <p:nvPr>
            <p:ph type="sldNum" sz="quarter" idx="5"/>
          </p:nvPr>
        </p:nvSpPr>
        <p:spPr/>
        <p:txBody>
          <a:bodyPr/>
          <a:lstStyle/>
          <a:p>
            <a:fld id="{659E7695-2856-4E04-B435-7203877CB9AD}" type="slidenum">
              <a:rPr lang="en-US" smtClean="0"/>
              <a:t>15</a:t>
            </a:fld>
            <a:endParaRPr lang="en-US"/>
          </a:p>
        </p:txBody>
      </p:sp>
    </p:spTree>
    <p:extLst>
      <p:ext uri="{BB962C8B-B14F-4D97-AF65-F5344CB8AC3E}">
        <p14:creationId xmlns:p14="http://schemas.microsoft.com/office/powerpoint/2010/main" val="17111820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2D88BD-9A88-4630-E0F6-B5C52251C0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6646BA-4200-28E1-9C98-4C9E6C9357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E3F0754-0178-2897-28D5-E5627A452DA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350C2DF1-6E40-6CF0-69FE-EE54C44F1897}"/>
              </a:ext>
            </a:extLst>
          </p:cNvPr>
          <p:cNvSpPr>
            <a:spLocks noGrp="1"/>
          </p:cNvSpPr>
          <p:nvPr>
            <p:ph type="sldNum" sz="quarter" idx="5"/>
          </p:nvPr>
        </p:nvSpPr>
        <p:spPr/>
        <p:txBody>
          <a:bodyPr/>
          <a:lstStyle/>
          <a:p>
            <a:fld id="{659E7695-2856-4E04-B435-7203877CB9AD}" type="slidenum">
              <a:rPr lang="en-US" smtClean="0"/>
              <a:t>16</a:t>
            </a:fld>
            <a:endParaRPr lang="en-US"/>
          </a:p>
        </p:txBody>
      </p:sp>
    </p:spTree>
    <p:extLst>
      <p:ext uri="{BB962C8B-B14F-4D97-AF65-F5344CB8AC3E}">
        <p14:creationId xmlns:p14="http://schemas.microsoft.com/office/powerpoint/2010/main" val="362481588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F60528-0B56-0E07-18AD-123FA7931D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F0392D-B4EC-7C6A-B86F-C0F7E572251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D344B1E-10DF-B269-089B-77C8C4C1354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3E19E3B-9853-54DC-331F-BE29E850DF13}"/>
              </a:ext>
            </a:extLst>
          </p:cNvPr>
          <p:cNvSpPr>
            <a:spLocks noGrp="1"/>
          </p:cNvSpPr>
          <p:nvPr>
            <p:ph type="sldNum" sz="quarter" idx="5"/>
          </p:nvPr>
        </p:nvSpPr>
        <p:spPr/>
        <p:txBody>
          <a:bodyPr/>
          <a:lstStyle/>
          <a:p>
            <a:fld id="{659E7695-2856-4E04-B435-7203877CB9AD}" type="slidenum">
              <a:rPr lang="en-US" smtClean="0"/>
              <a:t>17</a:t>
            </a:fld>
            <a:endParaRPr lang="en-US"/>
          </a:p>
        </p:txBody>
      </p:sp>
    </p:spTree>
    <p:extLst>
      <p:ext uri="{BB962C8B-B14F-4D97-AF65-F5344CB8AC3E}">
        <p14:creationId xmlns:p14="http://schemas.microsoft.com/office/powerpoint/2010/main" val="32024328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6D0721-77F5-5C94-1C7D-F2655B7FC58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10A3E85-B0E6-B6EC-3F97-F1A318EB28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73F7D98-0D67-27F4-7450-3D4A56696B1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2F726DDA-B5E6-3869-9712-B74C42470C73}"/>
              </a:ext>
            </a:extLst>
          </p:cNvPr>
          <p:cNvSpPr>
            <a:spLocks noGrp="1"/>
          </p:cNvSpPr>
          <p:nvPr>
            <p:ph type="sldNum" sz="quarter" idx="5"/>
          </p:nvPr>
        </p:nvSpPr>
        <p:spPr/>
        <p:txBody>
          <a:bodyPr/>
          <a:lstStyle/>
          <a:p>
            <a:fld id="{659E7695-2856-4E04-B435-7203877CB9AD}" type="slidenum">
              <a:rPr lang="en-US" smtClean="0"/>
              <a:t>18</a:t>
            </a:fld>
            <a:endParaRPr lang="en-US"/>
          </a:p>
        </p:txBody>
      </p:sp>
    </p:spTree>
    <p:extLst>
      <p:ext uri="{BB962C8B-B14F-4D97-AF65-F5344CB8AC3E}">
        <p14:creationId xmlns:p14="http://schemas.microsoft.com/office/powerpoint/2010/main" val="356520874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8BF543-8D71-C462-4FDE-7B1BE071CBB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A811A8-C98B-6186-A42E-D5B290A64C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5D0B0D6-A7E3-C3A8-7D43-AF4E4F99BBB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998E9C2-E1C1-7E0C-FF8C-8BF7BB61D024}"/>
              </a:ext>
            </a:extLst>
          </p:cNvPr>
          <p:cNvSpPr>
            <a:spLocks noGrp="1"/>
          </p:cNvSpPr>
          <p:nvPr>
            <p:ph type="sldNum" sz="quarter" idx="5"/>
          </p:nvPr>
        </p:nvSpPr>
        <p:spPr/>
        <p:txBody>
          <a:bodyPr/>
          <a:lstStyle/>
          <a:p>
            <a:fld id="{659E7695-2856-4E04-B435-7203877CB9AD}" type="slidenum">
              <a:rPr lang="en-US" smtClean="0"/>
              <a:t>19</a:t>
            </a:fld>
            <a:endParaRPr lang="en-US"/>
          </a:p>
        </p:txBody>
      </p:sp>
    </p:spTree>
    <p:extLst>
      <p:ext uri="{BB962C8B-B14F-4D97-AF65-F5344CB8AC3E}">
        <p14:creationId xmlns:p14="http://schemas.microsoft.com/office/powerpoint/2010/main" val="10675025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BDFC8D-7455-0BDB-D990-908ACF3F22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E452BB0-152A-5CC1-5793-0617C14A6E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AA4243E-F49E-3FAB-6048-4FEA8A91804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B2BC20E-96C5-F886-2AC1-ECBFB4EE6DC1}"/>
              </a:ext>
            </a:extLst>
          </p:cNvPr>
          <p:cNvSpPr>
            <a:spLocks noGrp="1"/>
          </p:cNvSpPr>
          <p:nvPr>
            <p:ph type="sldNum" sz="quarter" idx="5"/>
          </p:nvPr>
        </p:nvSpPr>
        <p:spPr/>
        <p:txBody>
          <a:bodyPr/>
          <a:lstStyle/>
          <a:p>
            <a:fld id="{659E7695-2856-4E04-B435-7203877CB9AD}" type="slidenum">
              <a:rPr lang="en-US" smtClean="0"/>
              <a:t>2</a:t>
            </a:fld>
            <a:endParaRPr lang="en-US"/>
          </a:p>
        </p:txBody>
      </p:sp>
    </p:spTree>
    <p:extLst>
      <p:ext uri="{BB962C8B-B14F-4D97-AF65-F5344CB8AC3E}">
        <p14:creationId xmlns:p14="http://schemas.microsoft.com/office/powerpoint/2010/main" val="241178986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A4A40F-624A-1821-770C-5463C504DC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2FA352-F4B7-B55C-6F67-24C649F617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F31410-968A-390F-A397-34ABE02E004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425A2E3-0333-E47B-10F6-4D09DAE53A11}"/>
              </a:ext>
            </a:extLst>
          </p:cNvPr>
          <p:cNvSpPr>
            <a:spLocks noGrp="1"/>
          </p:cNvSpPr>
          <p:nvPr>
            <p:ph type="sldNum" sz="quarter" idx="5"/>
          </p:nvPr>
        </p:nvSpPr>
        <p:spPr/>
        <p:txBody>
          <a:bodyPr/>
          <a:lstStyle/>
          <a:p>
            <a:fld id="{659E7695-2856-4E04-B435-7203877CB9AD}" type="slidenum">
              <a:rPr lang="en-US" smtClean="0"/>
              <a:t>20</a:t>
            </a:fld>
            <a:endParaRPr lang="en-US"/>
          </a:p>
        </p:txBody>
      </p:sp>
    </p:spTree>
    <p:extLst>
      <p:ext uri="{BB962C8B-B14F-4D97-AF65-F5344CB8AC3E}">
        <p14:creationId xmlns:p14="http://schemas.microsoft.com/office/powerpoint/2010/main" val="5582730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AF0506-EFDC-0C4B-3E67-DE2FF28C3A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46307C-0810-D7D0-B26B-DBB12557135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D2674A2-7E11-9A7E-4EB2-60835DF5D18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AB5D649-6C14-C55E-CB6A-6D052D672703}"/>
              </a:ext>
            </a:extLst>
          </p:cNvPr>
          <p:cNvSpPr>
            <a:spLocks noGrp="1"/>
          </p:cNvSpPr>
          <p:nvPr>
            <p:ph type="sldNum" sz="quarter" idx="5"/>
          </p:nvPr>
        </p:nvSpPr>
        <p:spPr/>
        <p:txBody>
          <a:bodyPr/>
          <a:lstStyle/>
          <a:p>
            <a:fld id="{659E7695-2856-4E04-B435-7203877CB9AD}" type="slidenum">
              <a:rPr lang="en-US" smtClean="0"/>
              <a:t>21</a:t>
            </a:fld>
            <a:endParaRPr lang="en-US"/>
          </a:p>
        </p:txBody>
      </p:sp>
    </p:spTree>
    <p:extLst>
      <p:ext uri="{BB962C8B-B14F-4D97-AF65-F5344CB8AC3E}">
        <p14:creationId xmlns:p14="http://schemas.microsoft.com/office/powerpoint/2010/main" val="16267881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0BAE35-F775-9D18-D077-FE2D9C498F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2E6DDF-CC02-85DF-B506-E68FE8057A0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B154086-21CB-C3B9-A8B5-31945C56824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3CA5430-1B40-3758-6E0B-3B46006FE19C}"/>
              </a:ext>
            </a:extLst>
          </p:cNvPr>
          <p:cNvSpPr>
            <a:spLocks noGrp="1"/>
          </p:cNvSpPr>
          <p:nvPr>
            <p:ph type="sldNum" sz="quarter" idx="5"/>
          </p:nvPr>
        </p:nvSpPr>
        <p:spPr/>
        <p:txBody>
          <a:bodyPr/>
          <a:lstStyle/>
          <a:p>
            <a:fld id="{659E7695-2856-4E04-B435-7203877CB9AD}" type="slidenum">
              <a:rPr lang="en-US" smtClean="0"/>
              <a:t>22</a:t>
            </a:fld>
            <a:endParaRPr lang="en-US"/>
          </a:p>
        </p:txBody>
      </p:sp>
    </p:spTree>
    <p:extLst>
      <p:ext uri="{BB962C8B-B14F-4D97-AF65-F5344CB8AC3E}">
        <p14:creationId xmlns:p14="http://schemas.microsoft.com/office/powerpoint/2010/main" val="16848212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8C3BC3-0A2A-DCD6-02E6-C0AC293AE5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8018E9-9607-8A06-9CDD-663328AB7A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FA0264E-CFD7-A27B-430B-9C4C47C76FC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BE87DAF-768F-2207-34CE-712264855AEB}"/>
              </a:ext>
            </a:extLst>
          </p:cNvPr>
          <p:cNvSpPr>
            <a:spLocks noGrp="1"/>
          </p:cNvSpPr>
          <p:nvPr>
            <p:ph type="sldNum" sz="quarter" idx="5"/>
          </p:nvPr>
        </p:nvSpPr>
        <p:spPr/>
        <p:txBody>
          <a:bodyPr/>
          <a:lstStyle/>
          <a:p>
            <a:fld id="{659E7695-2856-4E04-B435-7203877CB9AD}" type="slidenum">
              <a:rPr lang="en-US" smtClean="0"/>
              <a:t>23</a:t>
            </a:fld>
            <a:endParaRPr lang="en-US"/>
          </a:p>
        </p:txBody>
      </p:sp>
    </p:spTree>
    <p:extLst>
      <p:ext uri="{BB962C8B-B14F-4D97-AF65-F5344CB8AC3E}">
        <p14:creationId xmlns:p14="http://schemas.microsoft.com/office/powerpoint/2010/main" val="17631661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D31A3C-A930-7750-9329-D1BAAE9236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02E812-F6EF-05F9-CA0C-E96C8BC280E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A5A85E9-632A-5D97-6767-B83D6EF570C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3F67276-D104-EFEC-D7B6-EAE005E07CC8}"/>
              </a:ext>
            </a:extLst>
          </p:cNvPr>
          <p:cNvSpPr>
            <a:spLocks noGrp="1"/>
          </p:cNvSpPr>
          <p:nvPr>
            <p:ph type="sldNum" sz="quarter" idx="5"/>
          </p:nvPr>
        </p:nvSpPr>
        <p:spPr/>
        <p:txBody>
          <a:bodyPr/>
          <a:lstStyle/>
          <a:p>
            <a:fld id="{659E7695-2856-4E04-B435-7203877CB9AD}" type="slidenum">
              <a:rPr lang="en-US" smtClean="0"/>
              <a:t>24</a:t>
            </a:fld>
            <a:endParaRPr lang="en-US"/>
          </a:p>
        </p:txBody>
      </p:sp>
    </p:spTree>
    <p:extLst>
      <p:ext uri="{BB962C8B-B14F-4D97-AF65-F5344CB8AC3E}">
        <p14:creationId xmlns:p14="http://schemas.microsoft.com/office/powerpoint/2010/main" val="4574435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55B493-538F-E057-AED3-AD40D42676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6B5669E-D9FC-540F-1C21-8011DA2AAA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05651C1-373C-6BEE-41D1-E19968393AC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800637F-E077-AB98-8819-1614EEE1F13F}"/>
              </a:ext>
            </a:extLst>
          </p:cNvPr>
          <p:cNvSpPr>
            <a:spLocks noGrp="1"/>
          </p:cNvSpPr>
          <p:nvPr>
            <p:ph type="sldNum" sz="quarter" idx="5"/>
          </p:nvPr>
        </p:nvSpPr>
        <p:spPr/>
        <p:txBody>
          <a:bodyPr/>
          <a:lstStyle/>
          <a:p>
            <a:fld id="{659E7695-2856-4E04-B435-7203877CB9AD}" type="slidenum">
              <a:rPr lang="en-US" smtClean="0"/>
              <a:t>25</a:t>
            </a:fld>
            <a:endParaRPr lang="en-US"/>
          </a:p>
        </p:txBody>
      </p:sp>
    </p:spTree>
    <p:extLst>
      <p:ext uri="{BB962C8B-B14F-4D97-AF65-F5344CB8AC3E}">
        <p14:creationId xmlns:p14="http://schemas.microsoft.com/office/powerpoint/2010/main" val="189815453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EC9268-25D7-D08E-9B73-99E32A9522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16F2442-FCD0-CDF1-EEF3-8524A8EB51A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818DA9-D22A-B9B2-B092-AED79B0815C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64FB6C8-FC48-C31E-B119-20FA4E09444A}"/>
              </a:ext>
            </a:extLst>
          </p:cNvPr>
          <p:cNvSpPr>
            <a:spLocks noGrp="1"/>
          </p:cNvSpPr>
          <p:nvPr>
            <p:ph type="sldNum" sz="quarter" idx="5"/>
          </p:nvPr>
        </p:nvSpPr>
        <p:spPr/>
        <p:txBody>
          <a:bodyPr/>
          <a:lstStyle/>
          <a:p>
            <a:fld id="{659E7695-2856-4E04-B435-7203877CB9AD}" type="slidenum">
              <a:rPr lang="en-US" smtClean="0"/>
              <a:t>26</a:t>
            </a:fld>
            <a:endParaRPr lang="en-US"/>
          </a:p>
        </p:txBody>
      </p:sp>
    </p:spTree>
    <p:extLst>
      <p:ext uri="{BB962C8B-B14F-4D97-AF65-F5344CB8AC3E}">
        <p14:creationId xmlns:p14="http://schemas.microsoft.com/office/powerpoint/2010/main" val="120718544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E04299-0C98-D2B2-8AD8-CBBBF3FF192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391794-C645-5ACC-5DC8-1C3003F0F3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E586915-776C-CE17-E254-7B2B2DFC0A6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E80E6D8-84D6-1383-6C04-FAC7498A51E8}"/>
              </a:ext>
            </a:extLst>
          </p:cNvPr>
          <p:cNvSpPr>
            <a:spLocks noGrp="1"/>
          </p:cNvSpPr>
          <p:nvPr>
            <p:ph type="sldNum" sz="quarter" idx="5"/>
          </p:nvPr>
        </p:nvSpPr>
        <p:spPr/>
        <p:txBody>
          <a:bodyPr/>
          <a:lstStyle/>
          <a:p>
            <a:fld id="{659E7695-2856-4E04-B435-7203877CB9AD}" type="slidenum">
              <a:rPr lang="en-US" smtClean="0"/>
              <a:t>27</a:t>
            </a:fld>
            <a:endParaRPr lang="en-US"/>
          </a:p>
        </p:txBody>
      </p:sp>
    </p:spTree>
    <p:extLst>
      <p:ext uri="{BB962C8B-B14F-4D97-AF65-F5344CB8AC3E}">
        <p14:creationId xmlns:p14="http://schemas.microsoft.com/office/powerpoint/2010/main" val="244632744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F2FB56-2032-C3CC-3FA6-B279900067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D27B86-A5A0-82F1-22D3-145582A1609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40BB636-69D7-6FB2-741D-AB82FE26A57C}"/>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7B50BE8-A733-4B52-481E-1C92F317CC11}"/>
              </a:ext>
            </a:extLst>
          </p:cNvPr>
          <p:cNvSpPr>
            <a:spLocks noGrp="1"/>
          </p:cNvSpPr>
          <p:nvPr>
            <p:ph type="sldNum" sz="quarter" idx="5"/>
          </p:nvPr>
        </p:nvSpPr>
        <p:spPr/>
        <p:txBody>
          <a:bodyPr/>
          <a:lstStyle/>
          <a:p>
            <a:fld id="{659E7695-2856-4E04-B435-7203877CB9AD}" type="slidenum">
              <a:rPr lang="en-US" smtClean="0"/>
              <a:t>28</a:t>
            </a:fld>
            <a:endParaRPr lang="en-US"/>
          </a:p>
        </p:txBody>
      </p:sp>
    </p:spTree>
    <p:extLst>
      <p:ext uri="{BB962C8B-B14F-4D97-AF65-F5344CB8AC3E}">
        <p14:creationId xmlns:p14="http://schemas.microsoft.com/office/powerpoint/2010/main" val="5346429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5161A4-24F2-3689-BA61-BE49354B8EC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39551A-90D9-A50D-4D51-ADD14D997F1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5CB719-FCB6-5D00-7424-21A131ED329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00F701D-0261-EEFE-623B-1E648669A82F}"/>
              </a:ext>
            </a:extLst>
          </p:cNvPr>
          <p:cNvSpPr>
            <a:spLocks noGrp="1"/>
          </p:cNvSpPr>
          <p:nvPr>
            <p:ph type="sldNum" sz="quarter" idx="5"/>
          </p:nvPr>
        </p:nvSpPr>
        <p:spPr/>
        <p:txBody>
          <a:bodyPr/>
          <a:lstStyle/>
          <a:p>
            <a:fld id="{659E7695-2856-4E04-B435-7203877CB9AD}" type="slidenum">
              <a:rPr lang="en-US" smtClean="0"/>
              <a:t>29</a:t>
            </a:fld>
            <a:endParaRPr lang="en-US"/>
          </a:p>
        </p:txBody>
      </p:sp>
    </p:spTree>
    <p:extLst>
      <p:ext uri="{BB962C8B-B14F-4D97-AF65-F5344CB8AC3E}">
        <p14:creationId xmlns:p14="http://schemas.microsoft.com/office/powerpoint/2010/main" val="8027662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106680-FCF6-B0B8-AA8C-958241B1AB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5A61A8A-AE5E-98B3-859F-D878864EF75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3CEED41-6481-B11F-B527-2F10B49A39CE}"/>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3CE43D8-82D7-131B-BE6B-D5BC96759630}"/>
              </a:ext>
            </a:extLst>
          </p:cNvPr>
          <p:cNvSpPr>
            <a:spLocks noGrp="1"/>
          </p:cNvSpPr>
          <p:nvPr>
            <p:ph type="sldNum" sz="quarter" idx="5"/>
          </p:nvPr>
        </p:nvSpPr>
        <p:spPr/>
        <p:txBody>
          <a:bodyPr/>
          <a:lstStyle/>
          <a:p>
            <a:fld id="{659E7695-2856-4E04-B435-7203877CB9AD}" type="slidenum">
              <a:rPr lang="en-US" smtClean="0"/>
              <a:t>3</a:t>
            </a:fld>
            <a:endParaRPr lang="en-US"/>
          </a:p>
        </p:txBody>
      </p:sp>
    </p:spTree>
    <p:extLst>
      <p:ext uri="{BB962C8B-B14F-4D97-AF65-F5344CB8AC3E}">
        <p14:creationId xmlns:p14="http://schemas.microsoft.com/office/powerpoint/2010/main" val="8623219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3E1CB0-F243-325D-FEFE-0C86ABCC5B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4A08C4-7EFC-0C39-29D0-67178CA502E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9B95B1-2782-ED03-141C-4B6A67A0162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9CE995A-6A69-201F-4F9E-FA31C41688B6}"/>
              </a:ext>
            </a:extLst>
          </p:cNvPr>
          <p:cNvSpPr>
            <a:spLocks noGrp="1"/>
          </p:cNvSpPr>
          <p:nvPr>
            <p:ph type="sldNum" sz="quarter" idx="5"/>
          </p:nvPr>
        </p:nvSpPr>
        <p:spPr/>
        <p:txBody>
          <a:bodyPr/>
          <a:lstStyle/>
          <a:p>
            <a:fld id="{659E7695-2856-4E04-B435-7203877CB9AD}" type="slidenum">
              <a:rPr lang="en-US" smtClean="0"/>
              <a:t>30</a:t>
            </a:fld>
            <a:endParaRPr lang="en-US"/>
          </a:p>
        </p:txBody>
      </p:sp>
    </p:spTree>
    <p:extLst>
      <p:ext uri="{BB962C8B-B14F-4D97-AF65-F5344CB8AC3E}">
        <p14:creationId xmlns:p14="http://schemas.microsoft.com/office/powerpoint/2010/main" val="39395170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362690-90EF-0963-02EE-9532801A58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3E487F-95AF-A1E7-3D1C-3666932CD5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1F1D361-2DEE-F954-FD17-CF3C65BDE44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70260DA-DC25-EEA3-E635-D71D2A526DD3}"/>
              </a:ext>
            </a:extLst>
          </p:cNvPr>
          <p:cNvSpPr>
            <a:spLocks noGrp="1"/>
          </p:cNvSpPr>
          <p:nvPr>
            <p:ph type="sldNum" sz="quarter" idx="5"/>
          </p:nvPr>
        </p:nvSpPr>
        <p:spPr/>
        <p:txBody>
          <a:bodyPr/>
          <a:lstStyle/>
          <a:p>
            <a:fld id="{659E7695-2856-4E04-B435-7203877CB9AD}" type="slidenum">
              <a:rPr lang="en-US" smtClean="0"/>
              <a:t>31</a:t>
            </a:fld>
            <a:endParaRPr lang="en-US"/>
          </a:p>
        </p:txBody>
      </p:sp>
    </p:spTree>
    <p:extLst>
      <p:ext uri="{BB962C8B-B14F-4D97-AF65-F5344CB8AC3E}">
        <p14:creationId xmlns:p14="http://schemas.microsoft.com/office/powerpoint/2010/main" val="340873612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9667DF-15B3-B7D9-984C-FDFB41F6AF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78CFA4A-7376-F14E-FBBF-E6BBCDCF00F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8A449E8-818B-5CEB-CF2E-56B6A0B9290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F021DD5-73A9-8F2D-B53E-CB87897F07AD}"/>
              </a:ext>
            </a:extLst>
          </p:cNvPr>
          <p:cNvSpPr>
            <a:spLocks noGrp="1"/>
          </p:cNvSpPr>
          <p:nvPr>
            <p:ph type="sldNum" sz="quarter" idx="5"/>
          </p:nvPr>
        </p:nvSpPr>
        <p:spPr/>
        <p:txBody>
          <a:bodyPr/>
          <a:lstStyle/>
          <a:p>
            <a:fld id="{659E7695-2856-4E04-B435-7203877CB9AD}" type="slidenum">
              <a:rPr lang="en-US" smtClean="0"/>
              <a:t>32</a:t>
            </a:fld>
            <a:endParaRPr lang="en-US"/>
          </a:p>
        </p:txBody>
      </p:sp>
    </p:spTree>
    <p:extLst>
      <p:ext uri="{BB962C8B-B14F-4D97-AF65-F5344CB8AC3E}">
        <p14:creationId xmlns:p14="http://schemas.microsoft.com/office/powerpoint/2010/main" val="11738531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FC63D9-DF7D-99A9-8941-9A695B9B44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01E5C4F-9C0C-0EDE-2249-BCDBD38ADE5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3EC90F-829C-0506-6DC4-BE7028DE96E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20B433C-A7D3-567D-088B-1033FDDAD6E8}"/>
              </a:ext>
            </a:extLst>
          </p:cNvPr>
          <p:cNvSpPr>
            <a:spLocks noGrp="1"/>
          </p:cNvSpPr>
          <p:nvPr>
            <p:ph type="sldNum" sz="quarter" idx="5"/>
          </p:nvPr>
        </p:nvSpPr>
        <p:spPr/>
        <p:txBody>
          <a:bodyPr/>
          <a:lstStyle/>
          <a:p>
            <a:fld id="{659E7695-2856-4E04-B435-7203877CB9AD}" type="slidenum">
              <a:rPr lang="en-US" smtClean="0"/>
              <a:t>33</a:t>
            </a:fld>
            <a:endParaRPr lang="en-US"/>
          </a:p>
        </p:txBody>
      </p:sp>
    </p:spTree>
    <p:extLst>
      <p:ext uri="{BB962C8B-B14F-4D97-AF65-F5344CB8AC3E}">
        <p14:creationId xmlns:p14="http://schemas.microsoft.com/office/powerpoint/2010/main" val="9386423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36B4F0-30AC-BB1C-AC5B-5B6062F3353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7CFEB7-578F-C6EE-06AE-2600303CE6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75355E-570A-AAFF-A60D-8DCA9EC6B6B5}"/>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00EA428-DBA2-6820-22DC-F9AAC1ECC6CD}"/>
              </a:ext>
            </a:extLst>
          </p:cNvPr>
          <p:cNvSpPr>
            <a:spLocks noGrp="1"/>
          </p:cNvSpPr>
          <p:nvPr>
            <p:ph type="sldNum" sz="quarter" idx="5"/>
          </p:nvPr>
        </p:nvSpPr>
        <p:spPr/>
        <p:txBody>
          <a:bodyPr/>
          <a:lstStyle/>
          <a:p>
            <a:fld id="{659E7695-2856-4E04-B435-7203877CB9AD}" type="slidenum">
              <a:rPr lang="en-US" smtClean="0"/>
              <a:t>34</a:t>
            </a:fld>
            <a:endParaRPr lang="en-US"/>
          </a:p>
        </p:txBody>
      </p:sp>
    </p:spTree>
    <p:extLst>
      <p:ext uri="{BB962C8B-B14F-4D97-AF65-F5344CB8AC3E}">
        <p14:creationId xmlns:p14="http://schemas.microsoft.com/office/powerpoint/2010/main" val="294681764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6D7939-6A77-2C88-93C6-645C2991447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8293B6-63A7-2309-629A-BDCEE0B022C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8E7B431-07A1-C3BB-1D71-D384D9E223A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C495C80-7CFC-FEA2-DB66-A6001436C205}"/>
              </a:ext>
            </a:extLst>
          </p:cNvPr>
          <p:cNvSpPr>
            <a:spLocks noGrp="1"/>
          </p:cNvSpPr>
          <p:nvPr>
            <p:ph type="sldNum" sz="quarter" idx="5"/>
          </p:nvPr>
        </p:nvSpPr>
        <p:spPr/>
        <p:txBody>
          <a:bodyPr/>
          <a:lstStyle/>
          <a:p>
            <a:fld id="{659E7695-2856-4E04-B435-7203877CB9AD}" type="slidenum">
              <a:rPr lang="en-US" smtClean="0"/>
              <a:t>35</a:t>
            </a:fld>
            <a:endParaRPr lang="en-US"/>
          </a:p>
        </p:txBody>
      </p:sp>
    </p:spTree>
    <p:extLst>
      <p:ext uri="{BB962C8B-B14F-4D97-AF65-F5344CB8AC3E}">
        <p14:creationId xmlns:p14="http://schemas.microsoft.com/office/powerpoint/2010/main" val="2199536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E361ED-7D4E-B84A-2391-9F647C66401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57F0B27-5B8D-2FBD-A347-CBFBA44E7E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8AA0AD-F9E4-5C4A-A7F8-2D56FE3FC4E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68293E7-CE4C-9ED6-553C-A59809C9BDD1}"/>
              </a:ext>
            </a:extLst>
          </p:cNvPr>
          <p:cNvSpPr>
            <a:spLocks noGrp="1"/>
          </p:cNvSpPr>
          <p:nvPr>
            <p:ph type="sldNum" sz="quarter" idx="5"/>
          </p:nvPr>
        </p:nvSpPr>
        <p:spPr/>
        <p:txBody>
          <a:bodyPr/>
          <a:lstStyle/>
          <a:p>
            <a:fld id="{659E7695-2856-4E04-B435-7203877CB9AD}" type="slidenum">
              <a:rPr lang="en-US" smtClean="0"/>
              <a:t>4</a:t>
            </a:fld>
            <a:endParaRPr lang="en-US"/>
          </a:p>
        </p:txBody>
      </p:sp>
    </p:spTree>
    <p:extLst>
      <p:ext uri="{BB962C8B-B14F-4D97-AF65-F5344CB8AC3E}">
        <p14:creationId xmlns:p14="http://schemas.microsoft.com/office/powerpoint/2010/main" val="40398552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2C9C7E-2F7A-1734-ED33-3CD24C9762C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7F22BF-2140-C6F8-2A01-199CCEBAA15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072B0A-4480-3CEC-2AC7-2A3D7D4FCA9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1896DAF0-337C-5BDF-CAAC-99977508BA71}"/>
              </a:ext>
            </a:extLst>
          </p:cNvPr>
          <p:cNvSpPr>
            <a:spLocks noGrp="1"/>
          </p:cNvSpPr>
          <p:nvPr>
            <p:ph type="sldNum" sz="quarter" idx="5"/>
          </p:nvPr>
        </p:nvSpPr>
        <p:spPr/>
        <p:txBody>
          <a:bodyPr/>
          <a:lstStyle/>
          <a:p>
            <a:fld id="{659E7695-2856-4E04-B435-7203877CB9AD}" type="slidenum">
              <a:rPr lang="en-US" smtClean="0"/>
              <a:t>5</a:t>
            </a:fld>
            <a:endParaRPr lang="en-US"/>
          </a:p>
        </p:txBody>
      </p:sp>
    </p:spTree>
    <p:extLst>
      <p:ext uri="{BB962C8B-B14F-4D97-AF65-F5344CB8AC3E}">
        <p14:creationId xmlns:p14="http://schemas.microsoft.com/office/powerpoint/2010/main" val="42852470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B68C6F-F935-F02C-9240-46DA3595A5C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CE43AD-55BB-A8BC-C0F1-8D18FB93CD0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1AABFB-BBC0-DC04-D5AF-F6271A853576}"/>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4140F00-6EF3-36DF-15FC-D7B0ADDEC926}"/>
              </a:ext>
            </a:extLst>
          </p:cNvPr>
          <p:cNvSpPr>
            <a:spLocks noGrp="1"/>
          </p:cNvSpPr>
          <p:nvPr>
            <p:ph type="sldNum" sz="quarter" idx="5"/>
          </p:nvPr>
        </p:nvSpPr>
        <p:spPr/>
        <p:txBody>
          <a:bodyPr/>
          <a:lstStyle/>
          <a:p>
            <a:fld id="{659E7695-2856-4E04-B435-7203877CB9AD}" type="slidenum">
              <a:rPr lang="en-US" smtClean="0"/>
              <a:t>6</a:t>
            </a:fld>
            <a:endParaRPr lang="en-US"/>
          </a:p>
        </p:txBody>
      </p:sp>
    </p:spTree>
    <p:extLst>
      <p:ext uri="{BB962C8B-B14F-4D97-AF65-F5344CB8AC3E}">
        <p14:creationId xmlns:p14="http://schemas.microsoft.com/office/powerpoint/2010/main" val="29745900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122F30-7B1F-5F22-86FE-E37AE1737A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A9D1EEC-B633-95B1-8A2E-42819A452C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9D4937-1F5D-DD4F-F8E7-7F804869DD99}"/>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E70ED19F-F046-06E5-71B9-59996F2342D8}"/>
              </a:ext>
            </a:extLst>
          </p:cNvPr>
          <p:cNvSpPr>
            <a:spLocks noGrp="1"/>
          </p:cNvSpPr>
          <p:nvPr>
            <p:ph type="sldNum" sz="quarter" idx="5"/>
          </p:nvPr>
        </p:nvSpPr>
        <p:spPr/>
        <p:txBody>
          <a:bodyPr/>
          <a:lstStyle/>
          <a:p>
            <a:fld id="{659E7695-2856-4E04-B435-7203877CB9AD}" type="slidenum">
              <a:rPr lang="en-US" smtClean="0"/>
              <a:t>7</a:t>
            </a:fld>
            <a:endParaRPr lang="en-US"/>
          </a:p>
        </p:txBody>
      </p:sp>
    </p:spTree>
    <p:extLst>
      <p:ext uri="{BB962C8B-B14F-4D97-AF65-F5344CB8AC3E}">
        <p14:creationId xmlns:p14="http://schemas.microsoft.com/office/powerpoint/2010/main" val="4551583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AEEB4F-8B1C-A94B-907F-8890C9BFD9D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F99461-29C1-EA66-0A03-FBC0A060E07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F5FE58A-D7EB-7740-C1A1-A04CFE959FC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9547CD5F-CAB7-2297-1B5F-EC3C0046EDCD}"/>
              </a:ext>
            </a:extLst>
          </p:cNvPr>
          <p:cNvSpPr>
            <a:spLocks noGrp="1"/>
          </p:cNvSpPr>
          <p:nvPr>
            <p:ph type="sldNum" sz="quarter" idx="5"/>
          </p:nvPr>
        </p:nvSpPr>
        <p:spPr/>
        <p:txBody>
          <a:bodyPr/>
          <a:lstStyle/>
          <a:p>
            <a:fld id="{659E7695-2856-4E04-B435-7203877CB9AD}" type="slidenum">
              <a:rPr lang="en-US" smtClean="0"/>
              <a:t>8</a:t>
            </a:fld>
            <a:endParaRPr lang="en-US"/>
          </a:p>
        </p:txBody>
      </p:sp>
    </p:spTree>
    <p:extLst>
      <p:ext uri="{BB962C8B-B14F-4D97-AF65-F5344CB8AC3E}">
        <p14:creationId xmlns:p14="http://schemas.microsoft.com/office/powerpoint/2010/main" val="4124330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6EFBBB-7285-F821-E7BB-585DEE3F861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A5E88F-62E2-EAE1-F49D-B160E1DBD64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4424EC-5787-0450-B283-D681A9477ED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AF058B82-B845-B9A1-A22A-047485715561}"/>
              </a:ext>
            </a:extLst>
          </p:cNvPr>
          <p:cNvSpPr>
            <a:spLocks noGrp="1"/>
          </p:cNvSpPr>
          <p:nvPr>
            <p:ph type="sldNum" sz="quarter" idx="5"/>
          </p:nvPr>
        </p:nvSpPr>
        <p:spPr/>
        <p:txBody>
          <a:bodyPr/>
          <a:lstStyle/>
          <a:p>
            <a:fld id="{659E7695-2856-4E04-B435-7203877CB9AD}" type="slidenum">
              <a:rPr lang="en-US" smtClean="0"/>
              <a:t>9</a:t>
            </a:fld>
            <a:endParaRPr lang="en-US"/>
          </a:p>
        </p:txBody>
      </p:sp>
    </p:spTree>
    <p:extLst>
      <p:ext uri="{BB962C8B-B14F-4D97-AF65-F5344CB8AC3E}">
        <p14:creationId xmlns:p14="http://schemas.microsoft.com/office/powerpoint/2010/main" val="212415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DABB0-8DDA-004E-D340-0D8D9AF848F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3E2F8DD-D0F4-594E-A52F-665FF06E4E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A2D2B00-A821-38BD-2822-C3A06D547753}"/>
              </a:ext>
            </a:extLst>
          </p:cNvPr>
          <p:cNvSpPr>
            <a:spLocks noGrp="1"/>
          </p:cNvSpPr>
          <p:nvPr>
            <p:ph type="dt" sz="half" idx="10"/>
          </p:nvPr>
        </p:nvSpPr>
        <p:spPr/>
        <p:txBody>
          <a:bodyPr/>
          <a:lstStyle/>
          <a:p>
            <a:fld id="{CA16844A-366F-47C4-B77D-42DFAB3943AB}" type="datetimeFigureOut">
              <a:rPr lang="en-US" smtClean="0"/>
              <a:t>3/22/2025</a:t>
            </a:fld>
            <a:endParaRPr lang="en-US"/>
          </a:p>
        </p:txBody>
      </p:sp>
      <p:sp>
        <p:nvSpPr>
          <p:cNvPr id="5" name="Footer Placeholder 4">
            <a:extLst>
              <a:ext uri="{FF2B5EF4-FFF2-40B4-BE49-F238E27FC236}">
                <a16:creationId xmlns:a16="http://schemas.microsoft.com/office/drawing/2014/main" id="{B230DA0D-2215-40F8-ED04-B85624079ED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83D1DB0-F1BC-6B82-F122-5E5FCC819C5D}"/>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2209120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A01CCD-7010-8F1B-350B-607AD33F01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C18F3A5-95A2-7356-8555-283E2E123FA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C2BC6F-62DC-463A-E62C-47BF69B1D9CB}"/>
              </a:ext>
            </a:extLst>
          </p:cNvPr>
          <p:cNvSpPr>
            <a:spLocks noGrp="1"/>
          </p:cNvSpPr>
          <p:nvPr>
            <p:ph type="dt" sz="half" idx="10"/>
          </p:nvPr>
        </p:nvSpPr>
        <p:spPr/>
        <p:txBody>
          <a:bodyPr/>
          <a:lstStyle/>
          <a:p>
            <a:fld id="{CA16844A-366F-47C4-B77D-42DFAB3943AB}" type="datetimeFigureOut">
              <a:rPr lang="en-US" smtClean="0"/>
              <a:t>3/22/2025</a:t>
            </a:fld>
            <a:endParaRPr lang="en-US"/>
          </a:p>
        </p:txBody>
      </p:sp>
      <p:sp>
        <p:nvSpPr>
          <p:cNvPr id="5" name="Footer Placeholder 4">
            <a:extLst>
              <a:ext uri="{FF2B5EF4-FFF2-40B4-BE49-F238E27FC236}">
                <a16:creationId xmlns:a16="http://schemas.microsoft.com/office/drawing/2014/main" id="{9A932CBD-C858-D88F-0489-E4BB16536C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FB618D-C596-4A40-DE56-94EBE7338D4C}"/>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4078597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A93E27-C592-4EF7-2019-B7ACFA418CD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A89BEC0-54B8-A051-2798-F11DBE8B0C6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3C6EEC-A13E-6853-1E9D-14A095FB38B2}"/>
              </a:ext>
            </a:extLst>
          </p:cNvPr>
          <p:cNvSpPr>
            <a:spLocks noGrp="1"/>
          </p:cNvSpPr>
          <p:nvPr>
            <p:ph type="dt" sz="half" idx="10"/>
          </p:nvPr>
        </p:nvSpPr>
        <p:spPr/>
        <p:txBody>
          <a:bodyPr/>
          <a:lstStyle/>
          <a:p>
            <a:fld id="{CA16844A-366F-47C4-B77D-42DFAB3943AB}" type="datetimeFigureOut">
              <a:rPr lang="en-US" smtClean="0"/>
              <a:t>3/22/2025</a:t>
            </a:fld>
            <a:endParaRPr lang="en-US"/>
          </a:p>
        </p:txBody>
      </p:sp>
      <p:sp>
        <p:nvSpPr>
          <p:cNvPr id="5" name="Footer Placeholder 4">
            <a:extLst>
              <a:ext uri="{FF2B5EF4-FFF2-40B4-BE49-F238E27FC236}">
                <a16:creationId xmlns:a16="http://schemas.microsoft.com/office/drawing/2014/main" id="{23D021A9-52BF-1240-BDEA-96685F316C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3214FD-BB15-13F7-2D2E-DD0F35AD2311}"/>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3769291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32DF4-E565-614B-558E-1D15614EA0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973E54-D8C4-FC9C-7E3E-3AD0DA076EF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E94689-2AAB-15E5-41EF-B7F6080E9EBA}"/>
              </a:ext>
            </a:extLst>
          </p:cNvPr>
          <p:cNvSpPr>
            <a:spLocks noGrp="1"/>
          </p:cNvSpPr>
          <p:nvPr>
            <p:ph type="dt" sz="half" idx="10"/>
          </p:nvPr>
        </p:nvSpPr>
        <p:spPr/>
        <p:txBody>
          <a:bodyPr/>
          <a:lstStyle/>
          <a:p>
            <a:fld id="{CA16844A-366F-47C4-B77D-42DFAB3943AB}" type="datetimeFigureOut">
              <a:rPr lang="en-US" smtClean="0"/>
              <a:t>3/22/2025</a:t>
            </a:fld>
            <a:endParaRPr lang="en-US"/>
          </a:p>
        </p:txBody>
      </p:sp>
      <p:sp>
        <p:nvSpPr>
          <p:cNvPr id="5" name="Footer Placeholder 4">
            <a:extLst>
              <a:ext uri="{FF2B5EF4-FFF2-40B4-BE49-F238E27FC236}">
                <a16:creationId xmlns:a16="http://schemas.microsoft.com/office/drawing/2014/main" id="{3BB960A3-8318-92B7-7BD0-48AAA0D65B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770E662-CD9B-C45E-13B7-859A9EBCBA2A}"/>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1752606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3444D5-A9F7-AD28-8EC7-EC870E697E1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B782AA-A669-BBC9-D295-6DEFC0001E2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921E8E3-FEBD-1DF5-163F-C63EFF817192}"/>
              </a:ext>
            </a:extLst>
          </p:cNvPr>
          <p:cNvSpPr>
            <a:spLocks noGrp="1"/>
          </p:cNvSpPr>
          <p:nvPr>
            <p:ph type="dt" sz="half" idx="10"/>
          </p:nvPr>
        </p:nvSpPr>
        <p:spPr/>
        <p:txBody>
          <a:bodyPr/>
          <a:lstStyle/>
          <a:p>
            <a:fld id="{CA16844A-366F-47C4-B77D-42DFAB3943AB}" type="datetimeFigureOut">
              <a:rPr lang="en-US" smtClean="0"/>
              <a:t>3/22/2025</a:t>
            </a:fld>
            <a:endParaRPr lang="en-US"/>
          </a:p>
        </p:txBody>
      </p:sp>
      <p:sp>
        <p:nvSpPr>
          <p:cNvPr id="5" name="Footer Placeholder 4">
            <a:extLst>
              <a:ext uri="{FF2B5EF4-FFF2-40B4-BE49-F238E27FC236}">
                <a16:creationId xmlns:a16="http://schemas.microsoft.com/office/drawing/2014/main" id="{2829FD66-33BA-142E-0E98-C91D7641037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C9D4E73-662D-8A3C-AB2F-67B189950653}"/>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1064427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6D9D79-F540-D4D6-A756-40ACD331DB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57687E6-E8CC-C47C-C609-67AD69422D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288D1EC-E1AE-F57F-EBD8-B6FEABE0B46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2BEF88F-A764-2955-E3D0-E52DC5415957}"/>
              </a:ext>
            </a:extLst>
          </p:cNvPr>
          <p:cNvSpPr>
            <a:spLocks noGrp="1"/>
          </p:cNvSpPr>
          <p:nvPr>
            <p:ph type="dt" sz="half" idx="10"/>
          </p:nvPr>
        </p:nvSpPr>
        <p:spPr/>
        <p:txBody>
          <a:bodyPr/>
          <a:lstStyle/>
          <a:p>
            <a:fld id="{CA16844A-366F-47C4-B77D-42DFAB3943AB}" type="datetimeFigureOut">
              <a:rPr lang="en-US" smtClean="0"/>
              <a:t>3/22/2025</a:t>
            </a:fld>
            <a:endParaRPr lang="en-US"/>
          </a:p>
        </p:txBody>
      </p:sp>
      <p:sp>
        <p:nvSpPr>
          <p:cNvPr id="6" name="Footer Placeholder 5">
            <a:extLst>
              <a:ext uri="{FF2B5EF4-FFF2-40B4-BE49-F238E27FC236}">
                <a16:creationId xmlns:a16="http://schemas.microsoft.com/office/drawing/2014/main" id="{F95A8078-8437-2315-5E67-036A248126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963B869-3383-1A1F-B89E-D746F9171137}"/>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25438820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8E1A1-B069-A9B3-87DF-03BB1B20934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738B57-1783-15BA-EFBA-7CE6ECA374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753E91E-4316-BF4A-E4FD-F576559B41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3C6E76-6E74-3AEC-6E2C-02191D5629B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819A33-4CAE-2EE3-0660-E9F07D5627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EB406BF-C66C-53D2-DE0E-F0C5F6E70F08}"/>
              </a:ext>
            </a:extLst>
          </p:cNvPr>
          <p:cNvSpPr>
            <a:spLocks noGrp="1"/>
          </p:cNvSpPr>
          <p:nvPr>
            <p:ph type="dt" sz="half" idx="10"/>
          </p:nvPr>
        </p:nvSpPr>
        <p:spPr/>
        <p:txBody>
          <a:bodyPr/>
          <a:lstStyle/>
          <a:p>
            <a:fld id="{CA16844A-366F-47C4-B77D-42DFAB3943AB}" type="datetimeFigureOut">
              <a:rPr lang="en-US" smtClean="0"/>
              <a:t>3/22/2025</a:t>
            </a:fld>
            <a:endParaRPr lang="en-US"/>
          </a:p>
        </p:txBody>
      </p:sp>
      <p:sp>
        <p:nvSpPr>
          <p:cNvPr id="8" name="Footer Placeholder 7">
            <a:extLst>
              <a:ext uri="{FF2B5EF4-FFF2-40B4-BE49-F238E27FC236}">
                <a16:creationId xmlns:a16="http://schemas.microsoft.com/office/drawing/2014/main" id="{D8B92DA7-0A52-57A9-949B-18EC0218120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0F21431-2D79-E603-183D-78496F23E831}"/>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741096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BA56AA-B208-8ACC-F009-932FD9B151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398FD13-1B50-EB37-A0A6-C8AFEEAA6915}"/>
              </a:ext>
            </a:extLst>
          </p:cNvPr>
          <p:cNvSpPr>
            <a:spLocks noGrp="1"/>
          </p:cNvSpPr>
          <p:nvPr>
            <p:ph type="dt" sz="half" idx="10"/>
          </p:nvPr>
        </p:nvSpPr>
        <p:spPr/>
        <p:txBody>
          <a:bodyPr/>
          <a:lstStyle/>
          <a:p>
            <a:fld id="{CA16844A-366F-47C4-B77D-42DFAB3943AB}" type="datetimeFigureOut">
              <a:rPr lang="en-US" smtClean="0"/>
              <a:t>3/22/2025</a:t>
            </a:fld>
            <a:endParaRPr lang="en-US"/>
          </a:p>
        </p:txBody>
      </p:sp>
      <p:sp>
        <p:nvSpPr>
          <p:cNvPr id="4" name="Footer Placeholder 3">
            <a:extLst>
              <a:ext uri="{FF2B5EF4-FFF2-40B4-BE49-F238E27FC236}">
                <a16:creationId xmlns:a16="http://schemas.microsoft.com/office/drawing/2014/main" id="{530BF8FC-59FC-4D2A-ACE3-840A60B903D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D1CBA98-76BA-7C66-3F88-C0230B739635}"/>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1628811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C8BB55-BE0B-C4BF-2577-24E657F012B5}"/>
              </a:ext>
            </a:extLst>
          </p:cNvPr>
          <p:cNvSpPr>
            <a:spLocks noGrp="1"/>
          </p:cNvSpPr>
          <p:nvPr>
            <p:ph type="dt" sz="half" idx="10"/>
          </p:nvPr>
        </p:nvSpPr>
        <p:spPr/>
        <p:txBody>
          <a:bodyPr/>
          <a:lstStyle/>
          <a:p>
            <a:fld id="{CA16844A-366F-47C4-B77D-42DFAB3943AB}" type="datetimeFigureOut">
              <a:rPr lang="en-US" smtClean="0"/>
              <a:t>3/22/2025</a:t>
            </a:fld>
            <a:endParaRPr lang="en-US"/>
          </a:p>
        </p:txBody>
      </p:sp>
      <p:sp>
        <p:nvSpPr>
          <p:cNvPr id="3" name="Footer Placeholder 2">
            <a:extLst>
              <a:ext uri="{FF2B5EF4-FFF2-40B4-BE49-F238E27FC236}">
                <a16:creationId xmlns:a16="http://schemas.microsoft.com/office/drawing/2014/main" id="{C29F49BB-7E0F-6A12-A830-93634609BBA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1E152C9-534D-A47F-1E56-E690D992A49D}"/>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3422239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73957-1229-0D8C-D4B9-67D2B2F13D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BD9014-DFA9-EAC7-5F24-BB12B295E8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0F88C39-BE39-1128-7E5F-C02D709189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DFB7A5-537B-F8C9-7516-3097574DF261}"/>
              </a:ext>
            </a:extLst>
          </p:cNvPr>
          <p:cNvSpPr>
            <a:spLocks noGrp="1"/>
          </p:cNvSpPr>
          <p:nvPr>
            <p:ph type="dt" sz="half" idx="10"/>
          </p:nvPr>
        </p:nvSpPr>
        <p:spPr/>
        <p:txBody>
          <a:bodyPr/>
          <a:lstStyle/>
          <a:p>
            <a:fld id="{CA16844A-366F-47C4-B77D-42DFAB3943AB}" type="datetimeFigureOut">
              <a:rPr lang="en-US" smtClean="0"/>
              <a:t>3/22/2025</a:t>
            </a:fld>
            <a:endParaRPr lang="en-US"/>
          </a:p>
        </p:txBody>
      </p:sp>
      <p:sp>
        <p:nvSpPr>
          <p:cNvPr id="6" name="Footer Placeholder 5">
            <a:extLst>
              <a:ext uri="{FF2B5EF4-FFF2-40B4-BE49-F238E27FC236}">
                <a16:creationId xmlns:a16="http://schemas.microsoft.com/office/drawing/2014/main" id="{7C7F7276-38B1-7A24-1982-6B8DEF36A3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7D2321-A091-BD32-DB3E-C8E19194759B}"/>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39382838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045BF-9D46-5525-E352-3020E2ADE1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A7D24A2-908F-0205-F3E4-5FCF49EB6F0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5A8AEF-8D5C-3053-C19F-5AFD05AA12F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C18CA0-3B44-8A50-C5BB-271AFCF29D72}"/>
              </a:ext>
            </a:extLst>
          </p:cNvPr>
          <p:cNvSpPr>
            <a:spLocks noGrp="1"/>
          </p:cNvSpPr>
          <p:nvPr>
            <p:ph type="dt" sz="half" idx="10"/>
          </p:nvPr>
        </p:nvSpPr>
        <p:spPr/>
        <p:txBody>
          <a:bodyPr/>
          <a:lstStyle/>
          <a:p>
            <a:fld id="{CA16844A-366F-47C4-B77D-42DFAB3943AB}" type="datetimeFigureOut">
              <a:rPr lang="en-US" smtClean="0"/>
              <a:t>3/22/2025</a:t>
            </a:fld>
            <a:endParaRPr lang="en-US"/>
          </a:p>
        </p:txBody>
      </p:sp>
      <p:sp>
        <p:nvSpPr>
          <p:cNvPr id="6" name="Footer Placeholder 5">
            <a:extLst>
              <a:ext uri="{FF2B5EF4-FFF2-40B4-BE49-F238E27FC236}">
                <a16:creationId xmlns:a16="http://schemas.microsoft.com/office/drawing/2014/main" id="{5E05FEA6-F98C-0984-59C7-812AF92601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ED74FF-10A5-0D3A-4C5C-D17199E22046}"/>
              </a:ext>
            </a:extLst>
          </p:cNvPr>
          <p:cNvSpPr>
            <a:spLocks noGrp="1"/>
          </p:cNvSpPr>
          <p:nvPr>
            <p:ph type="sldNum" sz="quarter" idx="12"/>
          </p:nvPr>
        </p:nvSpPr>
        <p:spPr/>
        <p:txBody>
          <a:bodyPr/>
          <a:lstStyle/>
          <a:p>
            <a:fld id="{3B3C140E-8C06-40CE-8024-BB7D5D298CBE}" type="slidenum">
              <a:rPr lang="en-US" smtClean="0"/>
              <a:t>‹#›</a:t>
            </a:fld>
            <a:endParaRPr lang="en-US"/>
          </a:p>
        </p:txBody>
      </p:sp>
    </p:spTree>
    <p:extLst>
      <p:ext uri="{BB962C8B-B14F-4D97-AF65-F5344CB8AC3E}">
        <p14:creationId xmlns:p14="http://schemas.microsoft.com/office/powerpoint/2010/main" val="7571465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E478BA-6BEB-1A57-1BB8-82B7684B64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835E370-8DB3-2CCE-D711-F0140BE0C3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4756668-B176-42A3-15C5-73C30FB1DE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16844A-366F-47C4-B77D-42DFAB3943AB}" type="datetimeFigureOut">
              <a:rPr lang="en-US" smtClean="0"/>
              <a:t>3/22/2025</a:t>
            </a:fld>
            <a:endParaRPr lang="en-US"/>
          </a:p>
        </p:txBody>
      </p:sp>
      <p:sp>
        <p:nvSpPr>
          <p:cNvPr id="5" name="Footer Placeholder 4">
            <a:extLst>
              <a:ext uri="{FF2B5EF4-FFF2-40B4-BE49-F238E27FC236}">
                <a16:creationId xmlns:a16="http://schemas.microsoft.com/office/drawing/2014/main" id="{C0392E59-BD31-D19A-4390-F337DB166D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D7C295A-5A1B-A3ED-BD6D-A19E67CEDC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3C140E-8C06-40CE-8024-BB7D5D298CBE}" type="slidenum">
              <a:rPr lang="en-US" smtClean="0"/>
              <a:t>‹#›</a:t>
            </a:fld>
            <a:endParaRPr lang="en-US"/>
          </a:p>
        </p:txBody>
      </p:sp>
    </p:spTree>
    <p:extLst>
      <p:ext uri="{BB962C8B-B14F-4D97-AF65-F5344CB8AC3E}">
        <p14:creationId xmlns:p14="http://schemas.microsoft.com/office/powerpoint/2010/main" val="19289040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hyperlink" Target="https://testmatick.com/" TargetMode="External"/><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803A1D-69F0-8AAB-6124-E063180544F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3579443-84E9-0EF9-F05A-3BCF973E7034}"/>
              </a:ext>
            </a:extLst>
          </p:cNvPr>
          <p:cNvSpPr txBox="1"/>
          <p:nvPr/>
        </p:nvSpPr>
        <p:spPr>
          <a:xfrm>
            <a:off x="107004" y="158874"/>
            <a:ext cx="11984477" cy="5509200"/>
          </a:xfrm>
          <a:prstGeom prst="rect">
            <a:avLst/>
          </a:prstGeom>
          <a:noFill/>
        </p:spPr>
        <p:txBody>
          <a:bodyPr wrap="square">
            <a:spAutoFit/>
          </a:bodyPr>
          <a:lstStyle/>
          <a:p>
            <a:pPr>
              <a:buNone/>
            </a:pPr>
            <a:r>
              <a:rPr lang="en-US" sz="1300" b="1"/>
              <a:t>🔍 Check-list əsaslı testləşdirmə nədir?</a:t>
            </a:r>
          </a:p>
          <a:p>
            <a:r>
              <a:rPr lang="en-US" sz="1300"/>
              <a:t>Check-list əsaslı testləşdirmə — bu, təcrübəyə əsaslanan bir test üsuludur. Yəni test ssenariləri (nəyi necə yoxlayacağın) əvvəlcədən hazırlanmış bir </a:t>
            </a:r>
            <a:r>
              <a:rPr lang="en-US" sz="1300" b="1"/>
              <a:t>check-list</a:t>
            </a:r>
            <a:r>
              <a:rPr lang="en-US" sz="1300"/>
              <a:t> (yoxlama siyahısı) əsasında aparılır.</a:t>
            </a:r>
          </a:p>
          <a:p>
            <a:endParaRPr lang="en-US" sz="1300"/>
          </a:p>
          <a:p>
            <a:endParaRPr lang="en-US" sz="1300"/>
          </a:p>
          <a:p>
            <a:pPr>
              <a:buNone/>
            </a:pPr>
            <a:r>
              <a:rPr lang="en-US" sz="1300" b="1"/>
              <a:t>✅ Check-list nədir?</a:t>
            </a:r>
          </a:p>
          <a:p>
            <a:r>
              <a:rPr lang="en-US" sz="1300"/>
              <a:t>Check-list — bu, sənin yoxlayacağın şeylərin siyahısıdır. Amma sadəcə test yox, həm də proqramın hazırlanması, planlaşdırılması və idarə olunması ilə bağlı fikirlər də ola bilər.</a:t>
            </a:r>
            <a:br>
              <a:rPr lang="en-US" sz="1300"/>
            </a:br>
            <a:r>
              <a:rPr lang="en-US" sz="1300"/>
              <a:t>Sadə dillə desək, </a:t>
            </a:r>
            <a:r>
              <a:rPr lang="en-US" sz="1300" b="1"/>
              <a:t>"Nələri yoxlamalıyam?"</a:t>
            </a:r>
            <a:r>
              <a:rPr lang="en-US" sz="1300"/>
              <a:t> sualının cavabını verən siyahıdır.</a:t>
            </a:r>
          </a:p>
          <a:p>
            <a:endParaRPr lang="en-US" sz="1300"/>
          </a:p>
          <a:p>
            <a:endParaRPr lang="en-US" sz="1300"/>
          </a:p>
          <a:p>
            <a:pPr>
              <a:buNone/>
            </a:pPr>
            <a:r>
              <a:rPr lang="en-US" sz="1300" b="1"/>
              <a:t>📋 Check-list-in məcburi hissələri:</a:t>
            </a:r>
          </a:p>
          <a:p>
            <a:r>
              <a:rPr lang="en-US" sz="1300"/>
              <a:t>Bu hissələr olmasa, check-list tam sayılmaz:</a:t>
            </a:r>
          </a:p>
          <a:p>
            <a:endParaRPr lang="en-US" sz="1300"/>
          </a:p>
          <a:p>
            <a:r>
              <a:rPr lang="en-US" sz="1300"/>
              <a:t>1. </a:t>
            </a:r>
            <a:r>
              <a:rPr lang="en-US" sz="1300" b="1"/>
              <a:t>Şapka (başlıq): </a:t>
            </a:r>
            <a:r>
              <a:rPr lang="en-US" sz="1300"/>
              <a:t>Burada belə məlumatlar yazılır:</a:t>
            </a:r>
            <a:endParaRPr kumimoji="0" lang="en-US" altLang="en-US" sz="1300" b="0" i="0" u="none" strike="noStrike" cap="none" normalizeH="0" baseline="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300" b="0" i="0" u="none" strike="noStrike" cap="none" normalizeH="0" baseline="0">
                <a:ln>
                  <a:noFill/>
                </a:ln>
                <a:solidFill>
                  <a:schemeClr val="tx1"/>
                </a:solidFill>
                <a:effectLst/>
                <a:latin typeface="Arial" panose="020B0604020202020204" pitchFamily="34" charset="0"/>
              </a:rPr>
              <a:t>Proqramın adı və versiyası (məsələn: "Mənim tətbiqim v1.2")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300" b="0" i="0" u="none" strike="noStrike" cap="none" normalizeH="0" baseline="0">
                <a:ln>
                  <a:noFill/>
                </a:ln>
                <a:solidFill>
                  <a:schemeClr val="tx1"/>
                </a:solidFill>
                <a:effectLst/>
                <a:latin typeface="Arial" panose="020B0604020202020204" pitchFamily="34" charset="0"/>
              </a:rPr>
              <a:t>Hansı mühitdə test edirsən? (məsələn: Android 12, Chrome 117, Windows 10 və s.)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300" b="0" i="0" u="none" strike="noStrike" cap="none" normalizeH="0" baseline="0">
                <a:ln>
                  <a:noFill/>
                </a:ln>
                <a:solidFill>
                  <a:schemeClr val="tx1"/>
                </a:solidFill>
                <a:effectLst/>
                <a:latin typeface="Arial" panose="020B0604020202020204" pitchFamily="34" charset="0"/>
              </a:rPr>
              <a:t>Kim test edir? (ad və soyad)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300" b="0" i="0" u="none" strike="noStrike" cap="none" normalizeH="0" baseline="0">
                <a:ln>
                  <a:noFill/>
                </a:ln>
                <a:solidFill>
                  <a:schemeClr val="tx1"/>
                </a:solidFill>
                <a:effectLst/>
                <a:latin typeface="Arial" panose="020B0604020202020204" pitchFamily="34" charset="0"/>
              </a:rPr>
              <a:t>Testin tarixi (nə vaxt test etmisən) </a:t>
            </a:r>
          </a:p>
          <a:p>
            <a:pPr marL="342900" indent="-342900">
              <a:buAutoNum type="arabicPeriod"/>
            </a:pPr>
            <a:endParaRPr lang="en-US" sz="1300"/>
          </a:p>
          <a:p>
            <a:r>
              <a:rPr lang="en-US" sz="1300"/>
              <a:t>2. </a:t>
            </a:r>
            <a:r>
              <a:rPr lang="en-US" sz="1300" b="1"/>
              <a:t>Modullar və submodullar: </a:t>
            </a:r>
            <a:r>
              <a:rPr lang="en-US" sz="1300"/>
              <a:t>Hansı hissələri test edirsən?</a:t>
            </a:r>
          </a:p>
          <a:p>
            <a:pPr marL="285750" indent="-285750">
              <a:buFont typeface="Arial" panose="020B0604020202020204" pitchFamily="34" charset="0"/>
              <a:buChar char="•"/>
            </a:pPr>
            <a:r>
              <a:rPr lang="en-US" sz="1300"/>
              <a:t>Məsələn: Qeydiyyat, Giriş (Login), İcazə (Authorization)</a:t>
            </a:r>
          </a:p>
          <a:p>
            <a:endParaRPr lang="en-US" sz="1300"/>
          </a:p>
          <a:p>
            <a:r>
              <a:rPr lang="en-US" sz="1300"/>
              <a:t>3. </a:t>
            </a:r>
            <a:r>
              <a:rPr lang="en-US" sz="1300" b="1"/>
              <a:t>Yoxlama siyahısı: </a:t>
            </a:r>
            <a:r>
              <a:rPr lang="en-US" sz="1300"/>
              <a:t>Test edəcəyin məqamların sadə formada yazılmış siyahısı.</a:t>
            </a:r>
          </a:p>
          <a:p>
            <a:pPr marL="285750" indent="-285750">
              <a:buFont typeface="Arial" panose="020B0604020202020204" pitchFamily="34" charset="0"/>
              <a:buChar char="•"/>
            </a:pPr>
            <a:r>
              <a:rPr lang="en-US" sz="1300"/>
              <a:t>Məsələn: "Telefon nömrəsi boş qoyulsa xəbərdarlıq verilməlidir“</a:t>
            </a:r>
          </a:p>
          <a:p>
            <a:pPr marL="285750" indent="-285750">
              <a:buFont typeface="Arial" panose="020B0604020202020204" pitchFamily="34" charset="0"/>
              <a:buChar char="•"/>
            </a:pPr>
            <a:endParaRPr lang="en-US" sz="1300"/>
          </a:p>
          <a:p>
            <a:r>
              <a:rPr lang="en-US" sz="1300"/>
              <a:t>4. </a:t>
            </a:r>
            <a:r>
              <a:rPr lang="en-US" sz="1400" b="1"/>
              <a:t>Status: </a:t>
            </a:r>
            <a:r>
              <a:rPr lang="en-US" sz="1400"/>
              <a:t>Həmin yoxlama keçdi ya yox?</a:t>
            </a:r>
          </a:p>
          <a:p>
            <a:pPr marL="285750" indent="-285750">
              <a:buFont typeface="Arial" panose="020B0604020202020204" pitchFamily="34" charset="0"/>
              <a:buChar char="•"/>
            </a:pPr>
            <a:r>
              <a:rPr lang="en-US" sz="1400"/>
              <a:t>Məsələn: ✅ </a:t>
            </a:r>
            <a:r>
              <a:rPr lang="en-US" sz="1400" b="1"/>
              <a:t>Keçdi (Passed)</a:t>
            </a:r>
            <a:r>
              <a:rPr lang="en-US" sz="1400"/>
              <a:t> ya da ❌ </a:t>
            </a:r>
            <a:r>
              <a:rPr lang="en-US" sz="1400" b="1"/>
              <a:t>Keçmədi (Failed)</a:t>
            </a:r>
            <a:endParaRPr lang="en-US" sz="1300"/>
          </a:p>
        </p:txBody>
      </p:sp>
    </p:spTree>
    <p:extLst>
      <p:ext uri="{BB962C8B-B14F-4D97-AF65-F5344CB8AC3E}">
        <p14:creationId xmlns:p14="http://schemas.microsoft.com/office/powerpoint/2010/main" val="944030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2BFFD1-D36E-9485-03D4-E908506A714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7F5E046-E531-ACEE-D619-8FDAE7D7C45F}"/>
              </a:ext>
            </a:extLst>
          </p:cNvPr>
          <p:cNvSpPr txBox="1"/>
          <p:nvPr/>
        </p:nvSpPr>
        <p:spPr>
          <a:xfrm>
            <a:off x="107004" y="158874"/>
            <a:ext cx="11984477" cy="6247864"/>
          </a:xfrm>
          <a:prstGeom prst="rect">
            <a:avLst/>
          </a:prstGeom>
          <a:noFill/>
        </p:spPr>
        <p:txBody>
          <a:bodyPr wrap="square">
            <a:spAutoFit/>
          </a:bodyPr>
          <a:lstStyle/>
          <a:p>
            <a:pPr>
              <a:buNone/>
            </a:pPr>
            <a:r>
              <a:rPr lang="en-US" sz="1600" b="1"/>
              <a:t>Check-List vs Test Case</a:t>
            </a:r>
            <a:endParaRPr lang="ru-RU" sz="1600" b="1"/>
          </a:p>
          <a:p>
            <a:pPr>
              <a:buNone/>
            </a:pPr>
            <a:endParaRPr lang="en-US" sz="1600" b="1"/>
          </a:p>
          <a:p>
            <a:pPr>
              <a:buNone/>
            </a:pPr>
            <a:r>
              <a:rPr lang="en-US" sz="1600" b="1"/>
              <a:t>Check-list (Çek-List)</a:t>
            </a:r>
            <a:r>
              <a:rPr lang="en-US" sz="1600"/>
              <a:t> və </a:t>
            </a:r>
            <a:r>
              <a:rPr lang="en-US" sz="1600" b="1"/>
              <a:t>Test Case (Test Halı)</a:t>
            </a:r>
            <a:r>
              <a:rPr lang="en-US" sz="1600"/>
              <a:t> arasındakı fərqlər:</a:t>
            </a:r>
            <a:endParaRPr lang="ru-RU" sz="1600"/>
          </a:p>
          <a:p>
            <a:pPr>
              <a:buNone/>
            </a:pPr>
            <a:endParaRPr lang="ru-RU" sz="1600"/>
          </a:p>
          <a:p>
            <a:pPr>
              <a:buNone/>
            </a:pPr>
            <a:endParaRPr lang="ru-RU" sz="1600"/>
          </a:p>
          <a:p>
            <a:pPr>
              <a:buNone/>
            </a:pPr>
            <a:endParaRPr lang="en-US" sz="1600"/>
          </a:p>
          <a:p>
            <a:pPr>
              <a:buNone/>
            </a:pPr>
            <a:r>
              <a:rPr lang="en-US" sz="1600" b="1"/>
              <a:t>Check-list (Çek-List):</a:t>
            </a:r>
            <a:endParaRPr lang="ru-RU" sz="1600" b="1"/>
          </a:p>
          <a:p>
            <a:pPr>
              <a:buNone/>
            </a:pPr>
            <a:endParaRPr lang="en-US" sz="1600" b="1"/>
          </a:p>
          <a:p>
            <a:pPr>
              <a:buFont typeface="+mj-lt"/>
              <a:buAutoNum type="arabicPeriod"/>
            </a:pPr>
            <a:r>
              <a:rPr lang="en-US" sz="1600" b="1"/>
              <a:t>Başlanğıc mərhələlərində</a:t>
            </a:r>
            <a:r>
              <a:rPr lang="en-US" sz="1600"/>
              <a:t> istifadə olunur.</a:t>
            </a:r>
          </a:p>
          <a:p>
            <a:pPr>
              <a:buFont typeface="+mj-lt"/>
              <a:buAutoNum type="arabicPeriod"/>
            </a:pPr>
            <a:r>
              <a:rPr lang="en-US" sz="1600" b="1"/>
              <a:t>Sadə layihələrdə</a:t>
            </a:r>
            <a:r>
              <a:rPr lang="en-US" sz="1600"/>
              <a:t> tətbiq olunur.</a:t>
            </a:r>
          </a:p>
          <a:p>
            <a:pPr>
              <a:buFont typeface="+mj-lt"/>
              <a:buAutoNum type="arabicPeriod"/>
            </a:pPr>
            <a:r>
              <a:rPr lang="en-US" sz="1600" b="1"/>
              <a:t>Tez-tez dəyişən tələblər</a:t>
            </a:r>
            <a:r>
              <a:rPr lang="en-US" sz="1600"/>
              <a:t> üçün uygundur.</a:t>
            </a:r>
          </a:p>
          <a:p>
            <a:pPr>
              <a:buFont typeface="+mj-lt"/>
              <a:buAutoNum type="arabicPeriod"/>
            </a:pPr>
            <a:r>
              <a:rPr lang="en-US" sz="1600" b="1"/>
              <a:t>Sistemi</a:t>
            </a:r>
            <a:r>
              <a:rPr lang="en-US" sz="1600"/>
              <a:t> yaxşı başa düşmək tələb olunur.</a:t>
            </a:r>
          </a:p>
          <a:p>
            <a:pPr>
              <a:buFont typeface="+mj-lt"/>
              <a:buAutoNum type="arabicPeriod"/>
            </a:pPr>
            <a:r>
              <a:rPr lang="en-US" sz="1600" b="1"/>
              <a:t>Asanlıqla saxlanılır</a:t>
            </a:r>
            <a:r>
              <a:rPr lang="en-US" sz="1600"/>
              <a:t> və yenilənir.</a:t>
            </a:r>
          </a:p>
          <a:p>
            <a:pPr>
              <a:buFont typeface="+mj-lt"/>
              <a:buAutoNum type="arabicPeriod"/>
            </a:pPr>
            <a:r>
              <a:rPr lang="en-US" sz="1600" b="1"/>
              <a:t>Təkrarlanan yoxlamalar</a:t>
            </a:r>
            <a:r>
              <a:rPr lang="en-US" sz="1600"/>
              <a:t> üçün istifadə olunur.</a:t>
            </a:r>
            <a:endParaRPr lang="ru-RU" sz="1600"/>
          </a:p>
          <a:p>
            <a:pPr>
              <a:buFont typeface="+mj-lt"/>
              <a:buAutoNum type="arabicPeriod"/>
            </a:pPr>
            <a:endParaRPr lang="ru-RU" sz="1600"/>
          </a:p>
          <a:p>
            <a:pPr>
              <a:buFont typeface="+mj-lt"/>
              <a:buAutoNum type="arabicPeriod"/>
            </a:pPr>
            <a:endParaRPr lang="ru-RU" sz="1600"/>
          </a:p>
          <a:p>
            <a:pPr>
              <a:buFont typeface="+mj-lt"/>
              <a:buAutoNum type="arabicPeriod"/>
            </a:pPr>
            <a:endParaRPr lang="en-US" sz="1600"/>
          </a:p>
          <a:p>
            <a:pPr>
              <a:buNone/>
            </a:pPr>
            <a:r>
              <a:rPr lang="en-US" sz="1600" b="1"/>
              <a:t>Test Case (Test Halı):</a:t>
            </a:r>
            <a:endParaRPr lang="ru-RU" sz="1600" b="1"/>
          </a:p>
          <a:p>
            <a:pPr>
              <a:buNone/>
            </a:pPr>
            <a:endParaRPr lang="en-US" sz="1600" b="1"/>
          </a:p>
          <a:p>
            <a:pPr>
              <a:buFont typeface="+mj-lt"/>
              <a:buAutoNum type="arabicPeriod"/>
            </a:pPr>
            <a:r>
              <a:rPr lang="en-US" sz="1600" b="1"/>
              <a:t>Yetişmiş layihələrdə</a:t>
            </a:r>
            <a:r>
              <a:rPr lang="en-US" sz="1600"/>
              <a:t> istifadə olunur.</a:t>
            </a:r>
          </a:p>
          <a:p>
            <a:pPr>
              <a:buFont typeface="+mj-lt"/>
              <a:buAutoNum type="arabicPeriod"/>
            </a:pPr>
            <a:r>
              <a:rPr lang="en-US" sz="1600" b="1"/>
              <a:t>Çətin biznes lojiqası</a:t>
            </a:r>
            <a:r>
              <a:rPr lang="en-US" sz="1600"/>
              <a:t> ilə əlaqəli testlər üçün uygundur.</a:t>
            </a:r>
          </a:p>
          <a:p>
            <a:pPr>
              <a:buFont typeface="+mj-lt"/>
              <a:buAutoNum type="arabicPeriod"/>
            </a:pPr>
            <a:r>
              <a:rPr lang="en-US" sz="1600" b="1"/>
              <a:t>Tələblər</a:t>
            </a:r>
            <a:r>
              <a:rPr lang="en-US" sz="1600"/>
              <a:t> çox az dəyişir.</a:t>
            </a:r>
          </a:p>
          <a:p>
            <a:pPr>
              <a:buFont typeface="+mj-lt"/>
              <a:buAutoNum type="arabicPeriod"/>
            </a:pPr>
            <a:r>
              <a:rPr lang="en-US" sz="1600" b="1"/>
              <a:t>Personalın təlimi</a:t>
            </a:r>
            <a:r>
              <a:rPr lang="en-US" sz="1600"/>
              <a:t> üçün uyğun ola bilər.</a:t>
            </a:r>
          </a:p>
          <a:p>
            <a:pPr>
              <a:buFont typeface="+mj-lt"/>
              <a:buAutoNum type="arabicPeriod"/>
            </a:pPr>
            <a:r>
              <a:rPr lang="en-US" sz="1600" b="1"/>
              <a:t>Çətin saxlanılır</a:t>
            </a:r>
            <a:r>
              <a:rPr lang="en-US" sz="1600"/>
              <a:t>, amma çox detallıdır.</a:t>
            </a:r>
          </a:p>
          <a:p>
            <a:pPr>
              <a:buFont typeface="+mj-lt"/>
              <a:buAutoNum type="arabicPeriod"/>
            </a:pPr>
            <a:r>
              <a:rPr lang="en-US" sz="1600" b="1"/>
              <a:t>Regressiya testləri</a:t>
            </a:r>
            <a:r>
              <a:rPr lang="en-US" sz="1600"/>
              <a:t> üçün geniş istifadə olunur.</a:t>
            </a:r>
          </a:p>
        </p:txBody>
      </p:sp>
    </p:spTree>
    <p:extLst>
      <p:ext uri="{BB962C8B-B14F-4D97-AF65-F5344CB8AC3E}">
        <p14:creationId xmlns:p14="http://schemas.microsoft.com/office/powerpoint/2010/main" val="12469659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9DA109-BE0E-6060-88B9-72BEB4B8111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79E8D2F-C2ED-B5D0-61C6-7896FF739A05}"/>
              </a:ext>
            </a:extLst>
          </p:cNvPr>
          <p:cNvSpPr txBox="1"/>
          <p:nvPr/>
        </p:nvSpPr>
        <p:spPr>
          <a:xfrm>
            <a:off x="107004" y="158874"/>
            <a:ext cx="11984477" cy="3293209"/>
          </a:xfrm>
          <a:prstGeom prst="rect">
            <a:avLst/>
          </a:prstGeom>
          <a:noFill/>
        </p:spPr>
        <p:txBody>
          <a:bodyPr wrap="square">
            <a:spAutoFit/>
          </a:bodyPr>
          <a:lstStyle/>
          <a:p>
            <a:pPr>
              <a:buNone/>
            </a:pPr>
            <a:r>
              <a:rPr lang="en-US" sz="1600" b="1"/>
              <a:t>Test Suite (Test Qutusu)</a:t>
            </a:r>
          </a:p>
          <a:p>
            <a:r>
              <a:rPr lang="en-US" sz="1600"/>
              <a:t>Test </a:t>
            </a:r>
            <a:r>
              <a:rPr lang="en-US" sz="1600" b="1"/>
              <a:t>Qutusu (Test Suite)</a:t>
            </a:r>
            <a:r>
              <a:rPr lang="en-US" sz="1600"/>
              <a:t> bir neçə test halı və ya test prosedurundan ibarət olan bir yığımdır. Bu yığımdan müəyyən test sınaqları (test runs) keçirmək üçün istifadə olunur.</a:t>
            </a:r>
            <a:endParaRPr lang="az-Latn-AZ" sz="1600"/>
          </a:p>
          <a:p>
            <a:endParaRPr lang="az-Latn-AZ" sz="1600"/>
          </a:p>
          <a:p>
            <a:r>
              <a:rPr lang="en-US" sz="1600"/>
              <a:t>Test Suite, bir və ya bir neçə test halını (Test Case) bir araya gətirərək, proqramın müəyyən bir funksiyasını və ya xüsusiyyətini tam şəkildə yoxlamağa imkan verən testlər toplusudur. Test Suite, müxtəlif testlərin birləşdirildiyi bir qovluq kimi düşünülə bilər və bu testlər sistemin xüsusiyyətlərinin işləməsini yoxlayır.</a:t>
            </a:r>
            <a:endParaRPr lang="ru-RU" sz="1600"/>
          </a:p>
          <a:p>
            <a:endParaRPr lang="ru-RU" sz="1600"/>
          </a:p>
          <a:p>
            <a:endParaRPr lang="ru-RU" sz="1600"/>
          </a:p>
          <a:p>
            <a:pPr>
              <a:buNone/>
            </a:pPr>
            <a:r>
              <a:rPr lang="en-US" sz="1600" b="1"/>
              <a:t>Test Ssenarisi (Test Scenario)</a:t>
            </a:r>
          </a:p>
          <a:p>
            <a:r>
              <a:rPr lang="en-US" sz="1600" b="1"/>
              <a:t>Test Ssenarisi</a:t>
            </a:r>
            <a:r>
              <a:rPr lang="en-US" sz="1600"/>
              <a:t>, testin necə icra olunacağına dair addım-addım təlimatları verən bir sənəddir. Bu sənəd testin məqsədini və hansı addımların izlənəcəyini göstərir.</a:t>
            </a:r>
          </a:p>
          <a:p>
            <a:endParaRPr lang="en-US" sz="1600"/>
          </a:p>
        </p:txBody>
      </p:sp>
      <p:pic>
        <p:nvPicPr>
          <p:cNvPr id="4" name="Picture 3">
            <a:extLst>
              <a:ext uri="{FF2B5EF4-FFF2-40B4-BE49-F238E27FC236}">
                <a16:creationId xmlns:a16="http://schemas.microsoft.com/office/drawing/2014/main" id="{06391CC0-3F76-62C3-6FB8-80B0DDE627B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5862" y="3359020"/>
            <a:ext cx="5006860" cy="3498980"/>
          </a:xfrm>
          <a:prstGeom prst="rect">
            <a:avLst/>
          </a:prstGeom>
        </p:spPr>
      </p:pic>
    </p:spTree>
    <p:extLst>
      <p:ext uri="{BB962C8B-B14F-4D97-AF65-F5344CB8AC3E}">
        <p14:creationId xmlns:p14="http://schemas.microsoft.com/office/powerpoint/2010/main" val="4205215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E437B6-417F-FAB0-8AB3-4D64902A17B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F47212C-0D66-466B-1A2B-C133BF198BAE}"/>
              </a:ext>
            </a:extLst>
          </p:cNvPr>
          <p:cNvSpPr txBox="1"/>
          <p:nvPr/>
        </p:nvSpPr>
        <p:spPr>
          <a:xfrm>
            <a:off x="107004" y="158874"/>
            <a:ext cx="11984477" cy="3046988"/>
          </a:xfrm>
          <a:prstGeom prst="rect">
            <a:avLst/>
          </a:prstGeom>
          <a:noFill/>
        </p:spPr>
        <p:txBody>
          <a:bodyPr wrap="square">
            <a:spAutoFit/>
          </a:bodyPr>
          <a:lstStyle/>
          <a:p>
            <a:pPr>
              <a:buNone/>
            </a:pPr>
            <a:r>
              <a:rPr lang="en-US" sz="1600" b="1"/>
              <a:t>İstifadəçi Ssenarisi (User Scenario)</a:t>
            </a:r>
            <a:endParaRPr lang="ru-RU" sz="1600" b="1"/>
          </a:p>
          <a:p>
            <a:pPr>
              <a:buNone/>
            </a:pPr>
            <a:endParaRPr lang="en-US" sz="1600" b="1"/>
          </a:p>
          <a:p>
            <a:pPr>
              <a:buNone/>
            </a:pPr>
            <a:r>
              <a:rPr lang="en-US" sz="1600"/>
              <a:t>İstifadəçi ssenariləri müəyyən bir məqsədin yerinə yetirilməsi üçün istifadəçinin müəyyən addımlar atacağı bir yol xəritəsidir. Bu ssenarilər istifadəçinin məqsədinə çatmaq üçün atdığı addımları göstərir. </a:t>
            </a:r>
            <a:endParaRPr lang="ru-RU" sz="1600"/>
          </a:p>
          <a:p>
            <a:pPr>
              <a:buNone/>
            </a:pPr>
            <a:endParaRPr lang="en-US" sz="1600"/>
          </a:p>
          <a:p>
            <a:pPr>
              <a:buFont typeface="+mj-lt"/>
              <a:buAutoNum type="arabicPeriod"/>
            </a:pPr>
            <a:r>
              <a:rPr lang="en-US" sz="1600"/>
              <a:t>Yazı proqramını aç.</a:t>
            </a:r>
          </a:p>
          <a:p>
            <a:pPr>
              <a:buFont typeface="+mj-lt"/>
              <a:buAutoNum type="arabicPeriod"/>
            </a:pPr>
            <a:r>
              <a:rPr lang="en-US" sz="1600"/>
              <a:t>Yeni bir sənəd yaradın </a:t>
            </a:r>
            <a:endParaRPr lang="ru-RU" sz="1600"/>
          </a:p>
          <a:p>
            <a:pPr>
              <a:buFont typeface="+mj-lt"/>
              <a:buAutoNum type="arabicPeriod"/>
            </a:pPr>
            <a:r>
              <a:rPr lang="en-US" sz="1600"/>
              <a:t>Yazıda mətni daxil et.</a:t>
            </a:r>
          </a:p>
          <a:p>
            <a:pPr>
              <a:buFont typeface="+mj-lt"/>
              <a:buAutoNum type="arabicPeriod"/>
            </a:pPr>
            <a:r>
              <a:rPr lang="en-US" sz="1600"/>
              <a:t>Mətnin düzgün formatlanmasını təmin et.</a:t>
            </a:r>
          </a:p>
          <a:p>
            <a:pPr>
              <a:buFont typeface="+mj-lt"/>
              <a:buAutoNum type="arabicPeriod"/>
            </a:pPr>
            <a:r>
              <a:rPr lang="en-US" sz="1600"/>
              <a:t>Sənədi çap etməyə göndər.</a:t>
            </a:r>
          </a:p>
          <a:p>
            <a:pPr>
              <a:buFont typeface="+mj-lt"/>
              <a:buAutoNum type="arabicPeriod"/>
            </a:pPr>
            <a:r>
              <a:rPr lang="en-US" sz="1600"/>
              <a:t>Sənədi yadda saxla.</a:t>
            </a:r>
          </a:p>
          <a:p>
            <a:pPr>
              <a:buFont typeface="+mj-lt"/>
              <a:buAutoNum type="arabicPeriod"/>
            </a:pPr>
            <a:r>
              <a:rPr lang="en-US" sz="1600"/>
              <a:t>Yazı proqramını bağla.</a:t>
            </a:r>
          </a:p>
        </p:txBody>
      </p:sp>
    </p:spTree>
    <p:extLst>
      <p:ext uri="{BB962C8B-B14F-4D97-AF65-F5344CB8AC3E}">
        <p14:creationId xmlns:p14="http://schemas.microsoft.com/office/powerpoint/2010/main" val="8496172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DB8947-102F-7EC8-82D7-79BC18DFA79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9E31AE3-E3EA-C8B8-34F4-1E3E37C39CD7}"/>
              </a:ext>
            </a:extLst>
          </p:cNvPr>
          <p:cNvSpPr txBox="1"/>
          <p:nvPr/>
        </p:nvSpPr>
        <p:spPr>
          <a:xfrm rot="10800000" flipV="1">
            <a:off x="199053" y="292171"/>
            <a:ext cx="11793893" cy="5093702"/>
          </a:xfrm>
          <a:prstGeom prst="rect">
            <a:avLst/>
          </a:prstGeom>
          <a:noFill/>
        </p:spPr>
        <p:txBody>
          <a:bodyPr wrap="square">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300" b="1" i="0" u="none" strike="noStrike" cap="none" normalizeH="0" baseline="0">
                <a:ln>
                  <a:noFill/>
                </a:ln>
                <a:solidFill>
                  <a:schemeClr val="tx1"/>
                </a:solidFill>
                <a:effectLst/>
                <a:latin typeface="Arial" panose="020B0604020202020204" pitchFamily="34" charset="0"/>
              </a:rPr>
              <a:t>User Scenario (İstifadəçi Ssenarisi)</a:t>
            </a:r>
            <a:br>
              <a:rPr kumimoji="0" lang="en-US" altLang="en-US" sz="1300" b="0" i="0" u="none" strike="noStrike" cap="none" normalizeH="0" baseline="0">
                <a:ln>
                  <a:noFill/>
                </a:ln>
                <a:solidFill>
                  <a:schemeClr val="tx1"/>
                </a:solidFill>
                <a:effectLst/>
                <a:latin typeface="Arial" panose="020B0604020202020204" pitchFamily="34" charset="0"/>
              </a:rPr>
            </a:br>
            <a:r>
              <a:rPr kumimoji="0" lang="en-US" altLang="en-US" sz="1300" b="0" i="0" u="none" strike="noStrike" cap="none" normalizeH="0" baseline="0">
                <a:ln>
                  <a:noFill/>
                </a:ln>
                <a:solidFill>
                  <a:schemeClr val="tx1"/>
                </a:solidFill>
                <a:effectLst/>
                <a:latin typeface="Arial" panose="020B0604020202020204" pitchFamily="34" charset="0"/>
              </a:rPr>
              <a:t>İstifadəçinin məqsədinə çatmaq üçün izlədiyi addımların ardıcıllığıdır. Məsələn, bir sənəd yazmaq və onu çap etmək.</a:t>
            </a:r>
            <a:endParaRPr kumimoji="0" lang="az-Latn-AZ" altLang="en-US" sz="13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300" b="0" i="0" u="none" strike="noStrike" cap="none" normalizeH="0" baseline="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300" b="1" i="0" u="none" strike="noStrike" cap="none" normalizeH="0" baseline="0">
                <a:ln>
                  <a:noFill/>
                </a:ln>
                <a:solidFill>
                  <a:schemeClr val="tx1"/>
                </a:solidFill>
                <a:effectLst/>
                <a:latin typeface="Arial" panose="020B0604020202020204" pitchFamily="34" charset="0"/>
              </a:rPr>
              <a:t>Test Scenario (Test Ssenarisi)</a:t>
            </a:r>
            <a:br>
              <a:rPr kumimoji="0" lang="en-US" altLang="en-US" sz="1300" b="0" i="0" u="none" strike="noStrike" cap="none" normalizeH="0" baseline="0">
                <a:ln>
                  <a:noFill/>
                </a:ln>
                <a:solidFill>
                  <a:schemeClr val="tx1"/>
                </a:solidFill>
                <a:effectLst/>
                <a:latin typeface="Arial" panose="020B0604020202020204" pitchFamily="34" charset="0"/>
              </a:rPr>
            </a:br>
            <a:r>
              <a:rPr kumimoji="0" lang="en-US" altLang="en-US" sz="1300" b="0" i="0" u="none" strike="noStrike" cap="none" normalizeH="0" baseline="0">
                <a:ln>
                  <a:noFill/>
                </a:ln>
                <a:solidFill>
                  <a:schemeClr val="tx1"/>
                </a:solidFill>
                <a:effectLst/>
                <a:latin typeface="Arial" panose="020B0604020202020204" pitchFamily="34" charset="0"/>
              </a:rPr>
              <a:t>Testin necə keçirilməsi ilə bağlı addım-addım təlimatları göstərən sənəddir. Məsələn, bir funksiyanın işləyib-işləmədiyini yoxlamaq üçün hansı əməliyyatların yerinə yetirilməsi lazım olduğunu izah edir.</a:t>
            </a:r>
            <a:endParaRPr kumimoji="0" lang="az-Latn-AZ" altLang="en-US" sz="13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300" b="0" i="0" u="none" strike="noStrike" cap="none" normalizeH="0" baseline="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300" b="1" i="0" u="none" strike="noStrike" cap="none" normalizeH="0" baseline="0">
                <a:ln>
                  <a:noFill/>
                </a:ln>
                <a:solidFill>
                  <a:schemeClr val="tx1"/>
                </a:solidFill>
                <a:effectLst/>
                <a:latin typeface="Arial" panose="020B0604020202020204" pitchFamily="34" charset="0"/>
              </a:rPr>
              <a:t>Test Suite (Test Qutusu)</a:t>
            </a:r>
            <a:br>
              <a:rPr kumimoji="0" lang="en-US" altLang="en-US" sz="1300" b="0" i="0" u="none" strike="noStrike" cap="none" normalizeH="0" baseline="0">
                <a:ln>
                  <a:noFill/>
                </a:ln>
                <a:solidFill>
                  <a:schemeClr val="tx1"/>
                </a:solidFill>
                <a:effectLst/>
                <a:latin typeface="Arial" panose="020B0604020202020204" pitchFamily="34" charset="0"/>
              </a:rPr>
            </a:br>
            <a:r>
              <a:rPr kumimoji="0" lang="en-US" altLang="en-US" sz="1300" b="0" i="0" u="none" strike="noStrike" cap="none" normalizeH="0" baseline="0">
                <a:ln>
                  <a:noFill/>
                </a:ln>
                <a:solidFill>
                  <a:schemeClr val="tx1"/>
                </a:solidFill>
                <a:effectLst/>
                <a:latin typeface="Arial" panose="020B0604020202020204" pitchFamily="34" charset="0"/>
              </a:rPr>
              <a:t>Bir neçə test ssenarisindən və ya test halından ibarət olan bir yığımdır. Testlər bir yerdə icra olunur.</a:t>
            </a:r>
            <a:endParaRPr kumimoji="0" lang="az-Latn-AZ" altLang="en-US" sz="13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300" b="0" i="0" u="none" strike="noStrike" cap="none" normalizeH="0" baseline="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300" b="1" i="0" u="none" strike="noStrike" cap="none" normalizeH="0" baseline="0">
                <a:ln>
                  <a:noFill/>
                </a:ln>
                <a:solidFill>
                  <a:schemeClr val="tx1"/>
                </a:solidFill>
                <a:effectLst/>
                <a:latin typeface="Arial" panose="020B0604020202020204" pitchFamily="34" charset="0"/>
              </a:rPr>
              <a:t>Test Case (Test Halı)</a:t>
            </a:r>
            <a:br>
              <a:rPr kumimoji="0" lang="en-US" altLang="en-US" sz="1300" b="0" i="0" u="none" strike="noStrike" cap="none" normalizeH="0" baseline="0">
                <a:ln>
                  <a:noFill/>
                </a:ln>
                <a:solidFill>
                  <a:schemeClr val="tx1"/>
                </a:solidFill>
                <a:effectLst/>
                <a:latin typeface="Arial" panose="020B0604020202020204" pitchFamily="34" charset="0"/>
              </a:rPr>
            </a:br>
            <a:r>
              <a:rPr kumimoji="0" lang="en-US" altLang="en-US" sz="1300" b="0" i="0" u="none" strike="noStrike" cap="none" normalizeH="0" baseline="0">
                <a:ln>
                  <a:noFill/>
                </a:ln>
                <a:solidFill>
                  <a:schemeClr val="tx1"/>
                </a:solidFill>
                <a:effectLst/>
                <a:latin typeface="Arial" panose="020B0604020202020204" pitchFamily="34" charset="0"/>
              </a:rPr>
              <a:t>Məqsədli bir testin nə zaman və necə keçirilməsini göstərən sənəddir. Məsələn, bir düymənin düzgün işləməsi üçün hansı addımların atılması və nə nəticə gözlənildiyini təsvir edir.</a:t>
            </a:r>
            <a:endParaRPr kumimoji="0" lang="az-Latn-AZ" altLang="en-US" sz="13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300" b="0" i="0" u="none" strike="noStrike" cap="none" normalizeH="0" baseline="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300" b="1" i="0" u="none" strike="noStrike" cap="none" normalizeH="0" baseline="0">
                <a:ln>
                  <a:noFill/>
                </a:ln>
                <a:solidFill>
                  <a:schemeClr val="tx1"/>
                </a:solidFill>
                <a:effectLst/>
                <a:latin typeface="Arial" panose="020B0604020202020204" pitchFamily="34" charset="0"/>
              </a:rPr>
              <a:t>Check-list (Çek-List)</a:t>
            </a:r>
            <a:br>
              <a:rPr kumimoji="0" lang="en-US" altLang="en-US" sz="1300" b="0" i="0" u="none" strike="noStrike" cap="none" normalizeH="0" baseline="0">
                <a:ln>
                  <a:noFill/>
                </a:ln>
                <a:solidFill>
                  <a:schemeClr val="tx1"/>
                </a:solidFill>
                <a:effectLst/>
                <a:latin typeface="Arial" panose="020B0604020202020204" pitchFamily="34" charset="0"/>
              </a:rPr>
            </a:br>
            <a:r>
              <a:rPr kumimoji="0" lang="en-US" altLang="en-US" sz="1300" b="0" i="0" u="none" strike="noStrike" cap="none" normalizeH="0" baseline="0">
                <a:ln>
                  <a:noFill/>
                </a:ln>
                <a:solidFill>
                  <a:schemeClr val="tx1"/>
                </a:solidFill>
                <a:effectLst/>
                <a:latin typeface="Arial" panose="020B0604020202020204" pitchFamily="34" charset="0"/>
              </a:rPr>
              <a:t>Təkrarlanan yoxlamalar üçün sadə siyahıdır. Məsələn, bir proqramın hər dəfə düzgün işləyib-işləmədiyini yoxlamaq üçün istifadə olunur.</a:t>
            </a:r>
            <a:endParaRPr kumimoji="0" lang="az-Latn-AZ" altLang="en-US" sz="13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300" b="0" i="0" u="none" strike="noStrike" cap="none" normalizeH="0" baseline="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300" b="1" i="0" u="none" strike="noStrike" cap="none" normalizeH="0" baseline="0">
                <a:ln>
                  <a:noFill/>
                </a:ln>
                <a:solidFill>
                  <a:schemeClr val="tx1"/>
                </a:solidFill>
                <a:effectLst/>
                <a:latin typeface="Arial" panose="020B0604020202020204" pitchFamily="34" charset="0"/>
              </a:rPr>
              <a:t>Test Run Status (Test Yoxlanma Statusu)</a:t>
            </a:r>
            <a:br>
              <a:rPr kumimoji="0" lang="en-US" altLang="en-US" sz="1300" b="0" i="0" u="none" strike="noStrike" cap="none" normalizeH="0" baseline="0">
                <a:ln>
                  <a:noFill/>
                </a:ln>
                <a:solidFill>
                  <a:schemeClr val="tx1"/>
                </a:solidFill>
                <a:effectLst/>
                <a:latin typeface="Arial" panose="020B0604020202020204" pitchFamily="34" charset="0"/>
              </a:rPr>
            </a:br>
            <a:r>
              <a:rPr kumimoji="0" lang="en-US" altLang="en-US" sz="1300" b="0" i="0" u="none" strike="noStrike" cap="none" normalizeH="0" baseline="0">
                <a:ln>
                  <a:noFill/>
                </a:ln>
                <a:solidFill>
                  <a:schemeClr val="tx1"/>
                </a:solidFill>
                <a:effectLst/>
                <a:latin typeface="Arial" panose="020B0604020202020204" pitchFamily="34" charset="0"/>
              </a:rPr>
              <a:t>Testin nəticəsidir. Məsələn, </a:t>
            </a:r>
            <a:r>
              <a:rPr kumimoji="0" lang="en-US" altLang="en-US" sz="1300" b="1" i="0" u="none" strike="noStrike" cap="none" normalizeH="0" baseline="0">
                <a:ln>
                  <a:noFill/>
                </a:ln>
                <a:solidFill>
                  <a:schemeClr val="tx1"/>
                </a:solidFill>
                <a:effectLst/>
                <a:latin typeface="Arial" panose="020B0604020202020204" pitchFamily="34" charset="0"/>
              </a:rPr>
              <a:t>keçildi</a:t>
            </a:r>
            <a:r>
              <a:rPr kumimoji="0" lang="en-US" altLang="en-US" sz="1300" b="0" i="0" u="none" strike="noStrike" cap="none" normalizeH="0" baseline="0">
                <a:ln>
                  <a:noFill/>
                </a:ln>
                <a:solidFill>
                  <a:schemeClr val="tx1"/>
                </a:solidFill>
                <a:effectLst/>
                <a:latin typeface="Arial" panose="020B0604020202020204" pitchFamily="34" charset="0"/>
              </a:rPr>
              <a:t> (passed), </a:t>
            </a:r>
            <a:r>
              <a:rPr kumimoji="0" lang="en-US" altLang="en-US" sz="1300" b="1" i="0" u="none" strike="noStrike" cap="none" normalizeH="0" baseline="0">
                <a:ln>
                  <a:noFill/>
                </a:ln>
                <a:solidFill>
                  <a:schemeClr val="tx1"/>
                </a:solidFill>
                <a:effectLst/>
                <a:latin typeface="Arial" panose="020B0604020202020204" pitchFamily="34" charset="0"/>
              </a:rPr>
              <a:t>uğursuz oldu</a:t>
            </a:r>
            <a:r>
              <a:rPr kumimoji="0" lang="en-US" altLang="en-US" sz="1300" b="0" i="0" u="none" strike="noStrike" cap="none" normalizeH="0" baseline="0">
                <a:ln>
                  <a:noFill/>
                </a:ln>
                <a:solidFill>
                  <a:schemeClr val="tx1"/>
                </a:solidFill>
                <a:effectLst/>
                <a:latin typeface="Arial" panose="020B0604020202020204" pitchFamily="34" charset="0"/>
              </a:rPr>
              <a:t> (failed), </a:t>
            </a:r>
            <a:r>
              <a:rPr kumimoji="0" lang="en-US" altLang="en-US" sz="1300" b="1" i="0" u="none" strike="noStrike" cap="none" normalizeH="0" baseline="0">
                <a:ln>
                  <a:noFill/>
                </a:ln>
                <a:solidFill>
                  <a:schemeClr val="tx1"/>
                </a:solidFill>
                <a:effectLst/>
                <a:latin typeface="Arial" panose="020B0604020202020204" pitchFamily="34" charset="0"/>
              </a:rPr>
              <a:t>keçilmədi</a:t>
            </a:r>
            <a:r>
              <a:rPr kumimoji="0" lang="en-US" altLang="en-US" sz="1300" b="0" i="0" u="none" strike="noStrike" cap="none" normalizeH="0" baseline="0">
                <a:ln>
                  <a:noFill/>
                </a:ln>
                <a:solidFill>
                  <a:schemeClr val="tx1"/>
                </a:solidFill>
                <a:effectLst/>
                <a:latin typeface="Arial" panose="020B0604020202020204" pitchFamily="34" charset="0"/>
              </a:rPr>
              <a:t> (skipped) kimi nəticələri göstərir.</a:t>
            </a:r>
            <a:endParaRPr kumimoji="0" lang="az-Latn-AZ" altLang="en-US" sz="13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300" b="0" i="0" u="none" strike="noStrike" cap="none" normalizeH="0" baseline="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300" b="1" i="0" u="none" strike="noStrike" cap="none" normalizeH="0" baseline="0">
                <a:ln>
                  <a:noFill/>
                </a:ln>
                <a:solidFill>
                  <a:schemeClr val="tx1"/>
                </a:solidFill>
                <a:effectLst/>
                <a:latin typeface="Arial" panose="020B0604020202020204" pitchFamily="34" charset="0"/>
              </a:rPr>
              <a:t>Test Case Status (Test Halı Statusu)</a:t>
            </a:r>
            <a:br>
              <a:rPr kumimoji="0" lang="en-US" altLang="en-US" sz="1300" b="0" i="0" u="none" strike="noStrike" cap="none" normalizeH="0" baseline="0">
                <a:ln>
                  <a:noFill/>
                </a:ln>
                <a:solidFill>
                  <a:schemeClr val="tx1"/>
                </a:solidFill>
                <a:effectLst/>
                <a:latin typeface="Arial" panose="020B0604020202020204" pitchFamily="34" charset="0"/>
              </a:rPr>
            </a:br>
            <a:r>
              <a:rPr kumimoji="0" lang="en-US" altLang="en-US" sz="1300" b="0" i="0" u="none" strike="noStrike" cap="none" normalizeH="0" baseline="0">
                <a:ln>
                  <a:noFill/>
                </a:ln>
                <a:solidFill>
                  <a:schemeClr val="tx1"/>
                </a:solidFill>
                <a:effectLst/>
                <a:latin typeface="Arial" panose="020B0604020202020204" pitchFamily="34" charset="0"/>
              </a:rPr>
              <a:t>Test halının mövcud vəziyyətidir. Məsələn, draft,</a:t>
            </a:r>
            <a:r>
              <a:rPr kumimoji="0" lang="az-Latn-AZ" altLang="en-US" sz="1300" b="0" i="0" u="none" strike="noStrike" cap="none" normalizeH="0" baseline="0">
                <a:ln>
                  <a:noFill/>
                </a:ln>
                <a:solidFill>
                  <a:schemeClr val="tx1"/>
                </a:solidFill>
                <a:effectLst/>
                <a:latin typeface="Arial" panose="020B0604020202020204" pitchFamily="34" charset="0"/>
              </a:rPr>
              <a:t> </a:t>
            </a:r>
            <a:r>
              <a:rPr kumimoji="0" lang="en-US" altLang="en-US" sz="1300" b="0" i="0" u="none" strike="noStrike" cap="none" normalizeH="0" baseline="0">
                <a:ln>
                  <a:noFill/>
                </a:ln>
                <a:solidFill>
                  <a:schemeClr val="tx1"/>
                </a:solidFill>
                <a:effectLst/>
                <a:latin typeface="Arial" panose="020B0604020202020204" pitchFamily="34" charset="0"/>
              </a:rPr>
              <a:t>active, outdated kimi halları göstərir.</a:t>
            </a:r>
            <a:endParaRPr kumimoji="0" lang="az-Latn-AZ" altLang="en-US" sz="13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300" b="0" i="0" u="none" strike="noStrike" cap="none" normalizeH="0" baseline="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300" b="1" i="0" u="none" strike="noStrike" cap="none" normalizeH="0" baseline="0">
                <a:ln>
                  <a:noFill/>
                </a:ln>
                <a:solidFill>
                  <a:schemeClr val="tx1"/>
                </a:solidFill>
                <a:effectLst/>
                <a:latin typeface="Arial" panose="020B0604020202020204" pitchFamily="34" charset="0"/>
              </a:rPr>
              <a:t>Cheat-sheet (Çit-Şit)</a:t>
            </a:r>
            <a:br>
              <a:rPr kumimoji="0" lang="en-US" altLang="en-US" sz="1300" b="0" i="0" u="none" strike="noStrike" cap="none" normalizeH="0" baseline="0">
                <a:ln>
                  <a:noFill/>
                </a:ln>
                <a:solidFill>
                  <a:schemeClr val="tx1"/>
                </a:solidFill>
                <a:effectLst/>
                <a:latin typeface="Arial" panose="020B0604020202020204" pitchFamily="34" charset="0"/>
              </a:rPr>
            </a:br>
            <a:r>
              <a:rPr kumimoji="0" lang="en-US" altLang="en-US" sz="1300" b="0" i="0" u="none" strike="noStrike" cap="none" normalizeH="0" baseline="0">
                <a:ln>
                  <a:noFill/>
                </a:ln>
                <a:solidFill>
                  <a:schemeClr val="tx1"/>
                </a:solidFill>
                <a:effectLst/>
                <a:latin typeface="Arial" panose="020B0604020202020204" pitchFamily="34" charset="0"/>
              </a:rPr>
              <a:t>Tez-tez istifadə olunan əmrlər və ya qaydalar üçün qısa və faydalı bələdçi. Məsələn, Git və ya SQL əmrləri üçün tez-tez istifadə olunan siyahı.</a:t>
            </a:r>
          </a:p>
        </p:txBody>
      </p:sp>
    </p:spTree>
    <p:extLst>
      <p:ext uri="{BB962C8B-B14F-4D97-AF65-F5344CB8AC3E}">
        <p14:creationId xmlns:p14="http://schemas.microsoft.com/office/powerpoint/2010/main" val="4036954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801E1A-8DE2-2CA4-A4C1-0B006A2BF769}"/>
            </a:ext>
          </a:extLst>
        </p:cNvPr>
        <p:cNvGrpSpPr/>
        <p:nvPr/>
      </p:nvGrpSpPr>
      <p:grpSpPr>
        <a:xfrm>
          <a:off x="0" y="0"/>
          <a:ext cx="0" cy="0"/>
          <a:chOff x="0" y="0"/>
          <a:chExt cx="0" cy="0"/>
        </a:xfrm>
      </p:grpSpPr>
    </p:spTree>
    <p:extLst>
      <p:ext uri="{BB962C8B-B14F-4D97-AF65-F5344CB8AC3E}">
        <p14:creationId xmlns:p14="http://schemas.microsoft.com/office/powerpoint/2010/main" val="1612001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0EE6DD-D79C-B076-03D3-A8C2E1C99B9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2F330B3-73B2-75B1-56E3-5CB378B1E9A2}"/>
              </a:ext>
            </a:extLst>
          </p:cNvPr>
          <p:cNvSpPr txBox="1"/>
          <p:nvPr/>
        </p:nvSpPr>
        <p:spPr>
          <a:xfrm>
            <a:off x="107004" y="158874"/>
            <a:ext cx="11984477" cy="4524315"/>
          </a:xfrm>
          <a:prstGeom prst="rect">
            <a:avLst/>
          </a:prstGeom>
          <a:noFill/>
        </p:spPr>
        <p:txBody>
          <a:bodyPr wrap="square">
            <a:spAutoFit/>
          </a:bodyPr>
          <a:lstStyle/>
          <a:p>
            <a:pPr>
              <a:buNone/>
            </a:pPr>
            <a:r>
              <a:rPr lang="en-US" sz="1600" b="1"/>
              <a:t>Defekt Hesabatı (Bug Report) – Defektin sənədləşdirilməsi, xüsusiyyətləri və vəziyyəti</a:t>
            </a:r>
            <a:endParaRPr lang="az-Latn-AZ" sz="1600" b="1"/>
          </a:p>
          <a:p>
            <a:pPr>
              <a:buNone/>
            </a:pPr>
            <a:endParaRPr lang="en-US" sz="1600"/>
          </a:p>
          <a:p>
            <a:r>
              <a:rPr lang="en-US" sz="1600"/>
              <a:t>Defekt hesabatı proqram və ya sistemdə aşkar edilən səhvləri sənədləşdirmək üçün yazılan bir hesabatdır. Bu hesabatda defektin nə zaman, harada və hansı şərtlər altında baş verdiyi haqqında ətraflı məlumat verilir.</a:t>
            </a:r>
            <a:endParaRPr lang="az-Latn-AZ" sz="1600"/>
          </a:p>
          <a:p>
            <a:endParaRPr lang="az-Latn-AZ" sz="1600"/>
          </a:p>
          <a:p>
            <a:endParaRPr lang="az-Latn-AZ" sz="1600"/>
          </a:p>
          <a:p>
            <a:endParaRPr lang="az-Latn-AZ" sz="1600"/>
          </a:p>
          <a:p>
            <a:pPr>
              <a:buNone/>
            </a:pPr>
            <a:r>
              <a:rPr lang="en-US" sz="1600" b="1"/>
              <a:t>Səhv, Defekt və Xəta arasındakı fərqlər:</a:t>
            </a:r>
          </a:p>
          <a:p>
            <a:pPr>
              <a:buFont typeface="+mj-lt"/>
              <a:buAutoNum type="arabicPeriod"/>
            </a:pPr>
            <a:r>
              <a:rPr lang="en-US" sz="1600" b="1"/>
              <a:t>Səhv (error)</a:t>
            </a:r>
            <a:r>
              <a:rPr lang="en-US" sz="1600"/>
              <a:t> – İnsanın səhv hərəkəti nəticəsində yaranan yanlış nəticədir. Yəni proqramçı və ya testçi səhv edirsə, bu səhv proqramın işləmə mexanizminə təsir edə bilər.</a:t>
            </a:r>
          </a:p>
          <a:p>
            <a:pPr>
              <a:buFont typeface="+mj-lt"/>
              <a:buAutoNum type="arabicPeriod"/>
            </a:pPr>
            <a:r>
              <a:rPr lang="en-US" sz="1600" b="1"/>
              <a:t>Defekt (defect, bug)</a:t>
            </a:r>
            <a:r>
              <a:rPr lang="en-US" sz="1600"/>
              <a:t> – Proqram və ya sistemdə olan bir çatışmazlıq və ya səhvdir. Bu, proqramın tələblərə və ya spesifikasiyalara uyğun gəlmədiyi hallardır.</a:t>
            </a:r>
          </a:p>
          <a:p>
            <a:pPr>
              <a:buFont typeface="+mj-lt"/>
              <a:buAutoNum type="arabicPeriod"/>
            </a:pPr>
            <a:r>
              <a:rPr lang="en-US" sz="1600" b="1"/>
              <a:t>Xəta (failure)</a:t>
            </a:r>
            <a:r>
              <a:rPr lang="en-US" sz="1600"/>
              <a:t> – Sistem və ya proqram müəyyən funksiyanı düzgün yerinə yetirə bilmədikdə baş verir. Yəni defekt işə düşür və sistem düzgün işləməməyə başlayır.</a:t>
            </a:r>
          </a:p>
          <a:p>
            <a:endParaRPr lang="az-Latn-AZ" sz="1600"/>
          </a:p>
          <a:p>
            <a:endParaRPr lang="az-Latn-AZ" sz="1600"/>
          </a:p>
          <a:p>
            <a:endParaRPr lang="az-Latn-AZ" sz="1600"/>
          </a:p>
          <a:p>
            <a:endParaRPr lang="en-US" sz="1600"/>
          </a:p>
        </p:txBody>
      </p:sp>
    </p:spTree>
    <p:extLst>
      <p:ext uri="{BB962C8B-B14F-4D97-AF65-F5344CB8AC3E}">
        <p14:creationId xmlns:p14="http://schemas.microsoft.com/office/powerpoint/2010/main" val="35167296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ACECD4-B9D8-B90C-862A-C8129BA82F2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9537541-72A2-7782-F748-66FF9B9022AB}"/>
              </a:ext>
            </a:extLst>
          </p:cNvPr>
          <p:cNvSpPr txBox="1"/>
          <p:nvPr/>
        </p:nvSpPr>
        <p:spPr>
          <a:xfrm>
            <a:off x="107004" y="158874"/>
            <a:ext cx="11984477" cy="6370975"/>
          </a:xfrm>
          <a:prstGeom prst="rect">
            <a:avLst/>
          </a:prstGeom>
          <a:noFill/>
        </p:spPr>
        <p:txBody>
          <a:bodyPr wrap="square">
            <a:spAutoFit/>
          </a:bodyPr>
          <a:lstStyle/>
          <a:p>
            <a:pPr algn="l"/>
            <a:r>
              <a:rPr lang="en-US" sz="1200"/>
              <a:t>Defekt hesabatının əsas atributları:</a:t>
            </a:r>
            <a:endParaRPr lang="az-Latn-AZ" sz="1200"/>
          </a:p>
          <a:p>
            <a:pPr algn="l"/>
            <a:endParaRPr lang="az-Latn-AZ" sz="1200" i="0">
              <a:solidFill>
                <a:srgbClr val="303141"/>
              </a:solidFill>
              <a:effectLst/>
              <a:latin typeface="Udemy Sans"/>
            </a:endParaRPr>
          </a:p>
          <a:p>
            <a:pPr algn="l"/>
            <a:r>
              <a:rPr lang="en-US" sz="1200" b="1"/>
              <a:t>1. İdentifikator (ID):</a:t>
            </a:r>
            <a:r>
              <a:rPr lang="az-Latn-AZ" sz="1200" b="1"/>
              <a:t> </a:t>
            </a:r>
            <a:r>
              <a:rPr lang="en-US" sz="1200"/>
              <a:t>Hər bir defektin unikal nömrəsi olur. Bu nömrə avtomatik olaraq defekt izləmə sistemində (məsələn, Jira, Bugzilla) təyin edilir.</a:t>
            </a:r>
            <a:endParaRPr lang="az-Latn-AZ" sz="1200"/>
          </a:p>
          <a:p>
            <a:pPr algn="l"/>
            <a:endParaRPr lang="az-Latn-AZ" sz="1200" i="0">
              <a:solidFill>
                <a:srgbClr val="303141"/>
              </a:solidFill>
              <a:effectLst/>
              <a:latin typeface="Udemy Sans"/>
            </a:endParaRPr>
          </a:p>
          <a:p>
            <a:pPr algn="l"/>
            <a:endParaRPr lang="az-Latn-AZ" sz="1200">
              <a:solidFill>
                <a:srgbClr val="303141"/>
              </a:solidFill>
              <a:latin typeface="Udemy Sans"/>
            </a:endParaRPr>
          </a:p>
          <a:p>
            <a:pPr>
              <a:buNone/>
            </a:pPr>
            <a:r>
              <a:rPr lang="en-US" sz="1200" b="1"/>
              <a:t>2. Qısa təsvir (Summary):</a:t>
            </a:r>
            <a:r>
              <a:rPr lang="az-Latn-AZ" sz="1200" b="1"/>
              <a:t> </a:t>
            </a:r>
            <a:r>
              <a:rPr lang="en-US" sz="1200"/>
              <a:t>Bu hissə üç əsas suala cavab verir:</a:t>
            </a:r>
          </a:p>
          <a:p>
            <a:pPr marL="171450" indent="-171450">
              <a:buFont typeface="Arial" panose="020B0604020202020204" pitchFamily="34" charset="0"/>
              <a:buChar char="•"/>
            </a:pPr>
            <a:r>
              <a:rPr lang="en-US" sz="1200" b="1"/>
              <a:t>Nə baş verdi?</a:t>
            </a:r>
            <a:r>
              <a:rPr lang="en-US" sz="1200"/>
              <a:t> (Məsələn, "Saytda düymə işləmədi")</a:t>
            </a:r>
          </a:p>
          <a:p>
            <a:pPr marL="171450" indent="-171450">
              <a:buFont typeface="Arial" panose="020B0604020202020204" pitchFamily="34" charset="0"/>
              <a:buChar char="•"/>
            </a:pPr>
            <a:r>
              <a:rPr lang="en-US" sz="1200" b="1"/>
              <a:t>Harada baş verdi?</a:t>
            </a:r>
            <a:r>
              <a:rPr lang="en-US" sz="1200"/>
              <a:t> (Məsələn, "Ana səhifədə")</a:t>
            </a:r>
          </a:p>
          <a:p>
            <a:pPr marL="171450" indent="-171450">
              <a:buFont typeface="Arial" panose="020B0604020202020204" pitchFamily="34" charset="0"/>
              <a:buChar char="•"/>
            </a:pPr>
            <a:r>
              <a:rPr lang="en-US" sz="1200" b="1"/>
              <a:t>Nə vaxt baş verdi?</a:t>
            </a:r>
            <a:r>
              <a:rPr lang="en-US" sz="1200"/>
              <a:t> (Məsələn, "Chrome 112 brauzerində test zamanı")</a:t>
            </a:r>
          </a:p>
          <a:p>
            <a:pPr algn="l"/>
            <a:endParaRPr lang="az-Latn-AZ" sz="1200" i="0">
              <a:solidFill>
                <a:srgbClr val="303141"/>
              </a:solidFill>
              <a:effectLst/>
              <a:latin typeface="Udemy Sans"/>
            </a:endParaRPr>
          </a:p>
          <a:p>
            <a:pPr algn="l"/>
            <a:endParaRPr lang="az-Latn-AZ" sz="1200">
              <a:solidFill>
                <a:srgbClr val="303141"/>
              </a:solidFill>
              <a:latin typeface="Udemy Sans"/>
            </a:endParaRPr>
          </a:p>
          <a:p>
            <a:pPr>
              <a:buNone/>
            </a:pPr>
            <a:r>
              <a:rPr lang="en-US" sz="1200" b="1"/>
              <a:t>3. Ətraflı təsvir (Description):</a:t>
            </a:r>
            <a:r>
              <a:rPr lang="az-Latn-AZ" sz="1200" b="1"/>
              <a:t> </a:t>
            </a:r>
            <a:r>
              <a:rPr lang="en-US" sz="1200"/>
              <a:t>Burada defektin detallı izahı verilir. Aşağıdakı məlumatlar qeyd olunur:</a:t>
            </a:r>
          </a:p>
          <a:p>
            <a:pPr marL="171450" indent="-171450">
              <a:buFont typeface="Arial" panose="020B0604020202020204" pitchFamily="34" charset="0"/>
              <a:buChar char="•"/>
            </a:pPr>
            <a:r>
              <a:rPr lang="en-US" sz="1200" b="1"/>
              <a:t>Faktiki nəticə:</a:t>
            </a:r>
            <a:r>
              <a:rPr lang="en-US" sz="1200"/>
              <a:t> Proqram necə işləyir? (Məsələn, "Düyməni basdıqda heç nə baş vermir.")</a:t>
            </a:r>
          </a:p>
          <a:p>
            <a:pPr marL="171450" indent="-171450">
              <a:buFont typeface="Arial" panose="020B0604020202020204" pitchFamily="34" charset="0"/>
              <a:buChar char="•"/>
            </a:pPr>
            <a:r>
              <a:rPr lang="en-US" sz="1200" b="1"/>
              <a:t>Gözlənilən nəticə:</a:t>
            </a:r>
            <a:r>
              <a:rPr lang="en-US" sz="1200"/>
              <a:t> Proqram necə işləməlidir? (Məsələn, "Düyməni basdıqda yeni səhifə açılmalıdır.")</a:t>
            </a:r>
          </a:p>
          <a:p>
            <a:pPr marL="171450" indent="-171450">
              <a:buFont typeface="Arial" panose="020B0604020202020204" pitchFamily="34" charset="0"/>
              <a:buChar char="•"/>
            </a:pPr>
            <a:r>
              <a:rPr lang="en-US" sz="1200" b="1"/>
              <a:t>Tələblərlə əlaqə:</a:t>
            </a:r>
            <a:r>
              <a:rPr lang="en-US" sz="1200"/>
              <a:t> Bu problemin hansı tələbi pozduğunu göstərmək üçün əlaqəli sənədlərə və ya spesifikasiyalara link verilə bilər.</a:t>
            </a:r>
          </a:p>
          <a:p>
            <a:pPr algn="l"/>
            <a:endParaRPr lang="az-Latn-AZ" sz="1200" i="0">
              <a:solidFill>
                <a:srgbClr val="303141"/>
              </a:solidFill>
              <a:effectLst/>
              <a:latin typeface="Udemy Sans"/>
            </a:endParaRPr>
          </a:p>
          <a:p>
            <a:pPr algn="l"/>
            <a:endParaRPr lang="az-Latn-AZ" sz="1200">
              <a:solidFill>
                <a:srgbClr val="303141"/>
              </a:solidFill>
              <a:latin typeface="Udemy Sans"/>
            </a:endParaRPr>
          </a:p>
          <a:p>
            <a:pPr>
              <a:buNone/>
            </a:pPr>
            <a:r>
              <a:rPr lang="en-US" sz="1200" b="1"/>
              <a:t>4. Təkrarlama addımları (Steps to Reproduce, STR):</a:t>
            </a:r>
            <a:r>
              <a:rPr lang="az-Latn-AZ" sz="1200" b="1"/>
              <a:t> </a:t>
            </a:r>
            <a:r>
              <a:rPr lang="en-US" sz="1200"/>
              <a:t>Defektin necə yenidən yarana biləcəyini izah edən addım-addım təlimat verilir. Məsələn:</a:t>
            </a:r>
          </a:p>
          <a:p>
            <a:pPr marL="171450" indent="-171450">
              <a:buFont typeface="Arial" panose="020B0604020202020204" pitchFamily="34" charset="0"/>
              <a:buChar char="•"/>
            </a:pPr>
            <a:r>
              <a:rPr lang="en-US" sz="1200"/>
              <a:t>Sayta daxil olun</a:t>
            </a:r>
          </a:p>
          <a:p>
            <a:pPr marL="171450" indent="-171450">
              <a:buFont typeface="Arial" panose="020B0604020202020204" pitchFamily="34" charset="0"/>
              <a:buChar char="•"/>
            </a:pPr>
            <a:r>
              <a:rPr lang="en-US" sz="1200"/>
              <a:t>"Ana səhifə" bölməsinə keçin</a:t>
            </a:r>
          </a:p>
          <a:p>
            <a:pPr marL="171450" indent="-171450">
              <a:buFont typeface="Arial" panose="020B0604020202020204" pitchFamily="34" charset="0"/>
              <a:buChar char="•"/>
            </a:pPr>
            <a:r>
              <a:rPr lang="en-US" sz="1200"/>
              <a:t>"Giriş" düyməsini basın</a:t>
            </a:r>
          </a:p>
          <a:p>
            <a:pPr marL="171450" indent="-171450">
              <a:buFont typeface="Arial" panose="020B0604020202020204" pitchFamily="34" charset="0"/>
              <a:buChar char="•"/>
            </a:pPr>
            <a:r>
              <a:rPr lang="en-US" sz="1200"/>
              <a:t>Heç bir reaksiya olmadığını müşahidə edin</a:t>
            </a:r>
          </a:p>
          <a:p>
            <a:pPr algn="l"/>
            <a:endParaRPr lang="az-Latn-AZ" sz="1200" i="0">
              <a:solidFill>
                <a:srgbClr val="303141"/>
              </a:solidFill>
              <a:effectLst/>
              <a:latin typeface="Udemy Sans"/>
            </a:endParaRPr>
          </a:p>
          <a:p>
            <a:pPr algn="l"/>
            <a:endParaRPr lang="az-Latn-AZ" sz="1200">
              <a:solidFill>
                <a:srgbClr val="303141"/>
              </a:solidFill>
              <a:latin typeface="Udemy Sans"/>
            </a:endParaRPr>
          </a:p>
          <a:p>
            <a:pPr>
              <a:buNone/>
            </a:pPr>
            <a:r>
              <a:rPr lang="en-US" sz="1200" b="1"/>
              <a:t>5. Ətraf mühit (Environment):</a:t>
            </a:r>
            <a:r>
              <a:rPr lang="az-Latn-AZ" sz="1200" b="1"/>
              <a:t> </a:t>
            </a:r>
            <a:r>
              <a:rPr lang="en-US" sz="1200"/>
              <a:t>Defektin hansı sistemdə aşkar edildiyi qeyd edilir:</a:t>
            </a:r>
          </a:p>
          <a:p>
            <a:pPr marL="171450" indent="-171450">
              <a:buFont typeface="Arial" panose="020B0604020202020204" pitchFamily="34" charset="0"/>
              <a:buChar char="•"/>
            </a:pPr>
            <a:r>
              <a:rPr lang="en-US" sz="1200" b="1"/>
              <a:t>Əməliyyat sistemi:</a:t>
            </a:r>
            <a:r>
              <a:rPr lang="en-US" sz="1200"/>
              <a:t> (Windows 10, macOS Ventura və s.)</a:t>
            </a:r>
          </a:p>
          <a:p>
            <a:pPr marL="171450" indent="-171450">
              <a:buFont typeface="Arial" panose="020B0604020202020204" pitchFamily="34" charset="0"/>
              <a:buChar char="•"/>
            </a:pPr>
            <a:r>
              <a:rPr lang="en-US" sz="1200" b="1"/>
              <a:t>Brauzer və versiyası:</a:t>
            </a:r>
            <a:r>
              <a:rPr lang="en-US" sz="1200"/>
              <a:t> (Chrome 112, Firefox 103 və s.)</a:t>
            </a:r>
          </a:p>
          <a:p>
            <a:pPr marL="171450" indent="-171450">
              <a:buFont typeface="Arial" panose="020B0604020202020204" pitchFamily="34" charset="0"/>
              <a:buChar char="•"/>
            </a:pPr>
            <a:r>
              <a:rPr lang="en-US" sz="1200" b="1"/>
              <a:t>Cihaz:</a:t>
            </a:r>
            <a:r>
              <a:rPr lang="en-US" sz="1200"/>
              <a:t> (Məsələn, iPhone 13, Samsung Galaxy S22 və s.)</a:t>
            </a:r>
          </a:p>
          <a:p>
            <a:pPr algn="l"/>
            <a:endParaRPr lang="az-Latn-AZ" sz="1200" i="0">
              <a:solidFill>
                <a:srgbClr val="303141"/>
              </a:solidFill>
              <a:effectLst/>
              <a:latin typeface="Udemy Sans"/>
            </a:endParaRPr>
          </a:p>
          <a:p>
            <a:pPr algn="l"/>
            <a:endParaRPr lang="az-Latn-AZ" sz="1200">
              <a:solidFill>
                <a:srgbClr val="303141"/>
              </a:solidFill>
              <a:latin typeface="Udemy Sans"/>
            </a:endParaRPr>
          </a:p>
          <a:p>
            <a:pPr algn="l"/>
            <a:r>
              <a:rPr lang="en-US" sz="1200" b="1"/>
              <a:t>Qısaca:</a:t>
            </a:r>
            <a:r>
              <a:rPr lang="en-US" sz="1200"/>
              <a:t> Defekt hesabatı proqramdakı səhvləri təsvir edən bir sənəddir. Onun əsas məqsədi problemi başqalarına izah etmək və həll olunmasını asanlaşdırmaqdır. Hesabat nə qədər aydın və dəqiq olarsa, defektin düzəldilməsi bir o qədər sürətli olar.</a:t>
            </a:r>
            <a:endParaRPr lang="az-Latn-AZ" sz="1200"/>
          </a:p>
          <a:p>
            <a:pPr algn="l"/>
            <a:endParaRPr lang="az-Latn-AZ" sz="1200" i="0">
              <a:solidFill>
                <a:srgbClr val="303141"/>
              </a:solidFill>
              <a:effectLst/>
              <a:latin typeface="Udemy Sans"/>
            </a:endParaRPr>
          </a:p>
          <a:p>
            <a:pPr algn="l"/>
            <a:r>
              <a:rPr lang="az-Latn-AZ" sz="1200">
                <a:solidFill>
                  <a:srgbClr val="303141"/>
                </a:solidFill>
                <a:latin typeface="Udemy Sans"/>
              </a:rPr>
              <a:t>Example qovluğunda </a:t>
            </a:r>
            <a:r>
              <a:rPr lang="en-US" sz="1200" b="1"/>
              <a:t>Defekt Hesabatı</a:t>
            </a:r>
            <a:r>
              <a:rPr lang="en-US" sz="1200"/>
              <a:t> (</a:t>
            </a:r>
            <a:r>
              <a:rPr lang="en-US" sz="1200" b="1">
                <a:solidFill>
                  <a:srgbClr val="FF0000"/>
                </a:solidFill>
              </a:rPr>
              <a:t>Bug Report</a:t>
            </a:r>
            <a:r>
              <a:rPr lang="en-US" sz="1200"/>
              <a:t>) ilə bağlı real bir nümunə </a:t>
            </a:r>
            <a:r>
              <a:rPr lang="en-US" sz="1200" b="1"/>
              <a:t>HTML formatında</a:t>
            </a:r>
            <a:r>
              <a:rPr lang="en-US" sz="1200"/>
              <a:t> təqdim</a:t>
            </a:r>
            <a:r>
              <a:rPr lang="az-Latn-AZ" sz="1200">
                <a:solidFill>
                  <a:srgbClr val="303141"/>
                </a:solidFill>
                <a:latin typeface="Udemy Sans"/>
              </a:rPr>
              <a:t> edilmişdir.</a:t>
            </a:r>
            <a:endParaRPr lang="az-Latn-AZ" sz="1200" i="0">
              <a:solidFill>
                <a:srgbClr val="303141"/>
              </a:solidFill>
              <a:effectLst/>
              <a:latin typeface="Udemy Sans"/>
            </a:endParaRPr>
          </a:p>
        </p:txBody>
      </p:sp>
    </p:spTree>
    <p:extLst>
      <p:ext uri="{BB962C8B-B14F-4D97-AF65-F5344CB8AC3E}">
        <p14:creationId xmlns:p14="http://schemas.microsoft.com/office/powerpoint/2010/main" val="969305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469821-4154-5CF3-A6B2-D9F4A0809BF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AF449D1-24B3-D8C9-4C28-2F2C58323A58}"/>
              </a:ext>
            </a:extLst>
          </p:cNvPr>
          <p:cNvSpPr txBox="1"/>
          <p:nvPr/>
        </p:nvSpPr>
        <p:spPr>
          <a:xfrm>
            <a:off x="107004" y="158874"/>
            <a:ext cx="11984477" cy="5478423"/>
          </a:xfrm>
          <a:prstGeom prst="rect">
            <a:avLst/>
          </a:prstGeom>
          <a:noFill/>
        </p:spPr>
        <p:txBody>
          <a:bodyPr wrap="square">
            <a:spAutoFit/>
          </a:bodyPr>
          <a:lstStyle/>
          <a:p>
            <a:pPr>
              <a:buNone/>
            </a:pPr>
            <a:r>
              <a:rPr lang="en-US" sz="1400" b="1"/>
              <a:t>Defekt Hesabatının Atributları – Vaciblik (Severity)</a:t>
            </a:r>
          </a:p>
          <a:p>
            <a:r>
              <a:rPr lang="en-US" sz="1400" b="1"/>
              <a:t>Vaciblik (Severity)</a:t>
            </a:r>
            <a:r>
              <a:rPr lang="en-US" sz="1400"/>
              <a:t> – Defektin layihəyə vurduğu zərərin dərəcəsidir. Yəni bu defekt proqramın işləməsinə nə qədər ciddi təsir edir?</a:t>
            </a:r>
            <a:endParaRPr lang="az-Latn-AZ" sz="1400"/>
          </a:p>
          <a:p>
            <a:endParaRPr lang="az-Latn-AZ" sz="1400"/>
          </a:p>
          <a:p>
            <a:r>
              <a:rPr lang="en-US" sz="1400"/>
              <a:t>Defektlərin vaciblik dərəcəsi dörd əsas kateqoriyaya bölünür:</a:t>
            </a:r>
            <a:endParaRPr lang="az-Latn-AZ" sz="1400"/>
          </a:p>
          <a:p>
            <a:endParaRPr lang="az-Latn-AZ" sz="1400"/>
          </a:p>
          <a:p>
            <a:pPr>
              <a:buNone/>
            </a:pPr>
            <a:r>
              <a:rPr lang="en-US" sz="1400"/>
              <a:t>1️⃣ </a:t>
            </a:r>
            <a:r>
              <a:rPr lang="en-US" sz="1400" b="1"/>
              <a:t>Kritik (Critical)</a:t>
            </a:r>
            <a:r>
              <a:rPr lang="en-US" sz="1400"/>
              <a:t> – Ən ciddi defektdir. Proqramın işləməsini tamamilə dayandıra və ya böyük problemlərə səbəb ola bilər.</a:t>
            </a:r>
          </a:p>
          <a:p>
            <a:pPr>
              <a:buFont typeface="Arial" panose="020B0604020202020204" pitchFamily="34" charset="0"/>
              <a:buChar char="•"/>
            </a:pPr>
            <a:r>
              <a:rPr lang="en-US" sz="1400"/>
              <a:t>Məsələn: Bank tətbiqində pul köçürmələri səhv işləyir və pul yoxa çıxır.</a:t>
            </a:r>
          </a:p>
          <a:p>
            <a:endParaRPr lang="az-Latn-AZ" sz="1400"/>
          </a:p>
          <a:p>
            <a:endParaRPr lang="az-Latn-AZ" sz="1400"/>
          </a:p>
          <a:p>
            <a:endParaRPr lang="az-Latn-AZ" sz="1400"/>
          </a:p>
          <a:p>
            <a:pPr>
              <a:buNone/>
            </a:pPr>
            <a:r>
              <a:rPr lang="en-US" sz="1400"/>
              <a:t>2️⃣ </a:t>
            </a:r>
            <a:r>
              <a:rPr lang="en-US" sz="1400" b="1"/>
              <a:t>Yüksək (Major)</a:t>
            </a:r>
            <a:r>
              <a:rPr lang="en-US" sz="1400"/>
              <a:t> – Çoxlu istifadəçilər üçün böyük problemlər yaradan defektdir. Amma sistem tam dayanmasa da, istifadəçilərə ciddi çətinliklər yaradır.</a:t>
            </a:r>
          </a:p>
          <a:p>
            <a:pPr>
              <a:buFont typeface="Arial" panose="020B0604020202020204" pitchFamily="34" charset="0"/>
              <a:buChar char="•"/>
            </a:pPr>
            <a:r>
              <a:rPr lang="en-US" sz="1400"/>
              <a:t>Məsələn: Sayta giriş etmək mümkün deyil və ya sifarişlər qəbul olunmur.</a:t>
            </a:r>
          </a:p>
          <a:p>
            <a:endParaRPr lang="az-Latn-AZ" sz="1400"/>
          </a:p>
          <a:p>
            <a:endParaRPr lang="az-Latn-AZ" sz="1400"/>
          </a:p>
          <a:p>
            <a:endParaRPr lang="az-Latn-AZ" sz="1400"/>
          </a:p>
          <a:p>
            <a:pPr>
              <a:buNone/>
            </a:pPr>
            <a:r>
              <a:rPr lang="en-US" sz="1400"/>
              <a:t>3️⃣ </a:t>
            </a:r>
            <a:r>
              <a:rPr lang="en-US" sz="1400" b="1"/>
              <a:t>Orta (Medium)</a:t>
            </a:r>
            <a:r>
              <a:rPr lang="en-US" sz="1400"/>
              <a:t> – Defekt proqramın əsas funksiyalarına ciddi təsir etmir, amma müəyyən problemlər yaradır. Çox vaxt bu cür defektlərin alternativ həlli olur.</a:t>
            </a:r>
          </a:p>
          <a:p>
            <a:pPr>
              <a:buFont typeface="Arial" panose="020B0604020202020204" pitchFamily="34" charset="0"/>
              <a:buChar char="•"/>
            </a:pPr>
            <a:r>
              <a:rPr lang="en-US" sz="1400"/>
              <a:t>Məsələn: Şifrəni sıfırlamaq düyməsi işləmir, amma istifadəçi dəstək xidməti ilə əlaqə saxlayıb problemi həll edə bilər.</a:t>
            </a:r>
          </a:p>
          <a:p>
            <a:endParaRPr lang="az-Latn-AZ" sz="1400"/>
          </a:p>
          <a:p>
            <a:endParaRPr lang="az-Latn-AZ" sz="1400"/>
          </a:p>
          <a:p>
            <a:endParaRPr lang="az-Latn-AZ" sz="1400"/>
          </a:p>
          <a:p>
            <a:pPr>
              <a:buNone/>
            </a:pPr>
            <a:r>
              <a:rPr lang="en-US" sz="1400"/>
              <a:t>4️⃣ </a:t>
            </a:r>
            <a:r>
              <a:rPr lang="en-US" sz="1400" b="1"/>
              <a:t>Aşağı (Minor)</a:t>
            </a:r>
            <a:r>
              <a:rPr lang="en-US" sz="1400"/>
              <a:t> – İstifadəçilərin az bir hissəsinə təsir edən və ya sistemin işləməsinə ciddi mane olmayan defektlərdir.</a:t>
            </a:r>
          </a:p>
          <a:p>
            <a:pPr>
              <a:buFont typeface="Arial" panose="020B0604020202020204" pitchFamily="34" charset="0"/>
              <a:buChar char="•"/>
            </a:pPr>
            <a:r>
              <a:rPr lang="en-US" sz="1400"/>
              <a:t>Məsələn: Dizaynda kiçik uyğunsuzluq var (məsələn, düymənin rəngi səhvdir və ya mətn düzgün görünmür).</a:t>
            </a:r>
          </a:p>
          <a:p>
            <a:endParaRPr lang="az-Latn-AZ" sz="1400"/>
          </a:p>
          <a:p>
            <a:endParaRPr lang="az-Latn-AZ" sz="1400"/>
          </a:p>
          <a:p>
            <a:r>
              <a:rPr lang="en-US" sz="1400" b="1"/>
              <a:t>Qısaca:</a:t>
            </a:r>
            <a:r>
              <a:rPr lang="en-US" sz="1400"/>
              <a:t> Vaciblik dərəcəsi defektin nə qədər ciddi olduğunu göstərir. Kritik defektlər təcili düzəldilməlidir, minor defektlər isə çox vaxt sonradan həll edilir.</a:t>
            </a:r>
            <a:endParaRPr lang="az-Latn-AZ" sz="1400"/>
          </a:p>
        </p:txBody>
      </p:sp>
    </p:spTree>
    <p:extLst>
      <p:ext uri="{BB962C8B-B14F-4D97-AF65-F5344CB8AC3E}">
        <p14:creationId xmlns:p14="http://schemas.microsoft.com/office/powerpoint/2010/main" val="30894471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98A9CE-8439-897A-FE58-863D76E2BC5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7ABD653-7DDE-9DDC-5AED-CABFDFC1BF10}"/>
              </a:ext>
            </a:extLst>
          </p:cNvPr>
          <p:cNvSpPr txBox="1"/>
          <p:nvPr/>
        </p:nvSpPr>
        <p:spPr>
          <a:xfrm>
            <a:off x="107004" y="158874"/>
            <a:ext cx="11984477" cy="4832092"/>
          </a:xfrm>
          <a:prstGeom prst="rect">
            <a:avLst/>
          </a:prstGeom>
          <a:noFill/>
        </p:spPr>
        <p:txBody>
          <a:bodyPr wrap="square">
            <a:spAutoFit/>
          </a:bodyPr>
          <a:lstStyle/>
          <a:p>
            <a:pPr>
              <a:buNone/>
            </a:pPr>
            <a:r>
              <a:rPr lang="en-US" sz="1400" b="1"/>
              <a:t>Defekt Hesabatının Atributları – Təciliyi (Priority)</a:t>
            </a:r>
          </a:p>
          <a:p>
            <a:r>
              <a:rPr lang="en-US" sz="1400" b="1"/>
              <a:t>Təciliyi (Priority)</a:t>
            </a:r>
            <a:r>
              <a:rPr lang="en-US" sz="1400"/>
              <a:t> – Defektin nə qədər tez düzəldilməli olduğunu göstərir. Yəni problem nə dərəcədə təcili həll edilməlidir?</a:t>
            </a:r>
            <a:endParaRPr lang="az-Latn-AZ" sz="1400"/>
          </a:p>
          <a:p>
            <a:endParaRPr lang="az-Latn-AZ" sz="1400"/>
          </a:p>
          <a:p>
            <a:r>
              <a:rPr lang="en-US" sz="1400"/>
              <a:t>Defektlərin təciliyi beş kateqoriyaya bölünür:</a:t>
            </a:r>
            <a:endParaRPr lang="az-Latn-AZ" sz="1400"/>
          </a:p>
          <a:p>
            <a:endParaRPr lang="az-Latn-AZ" sz="1400"/>
          </a:p>
          <a:p>
            <a:pPr>
              <a:buNone/>
            </a:pPr>
            <a:r>
              <a:rPr lang="en-US" sz="1400"/>
              <a:t>1️⃣ </a:t>
            </a:r>
            <a:r>
              <a:rPr lang="en-US" sz="1400" b="1"/>
              <a:t>Çox təcili (ASAP – As Soon As Possible)</a:t>
            </a:r>
            <a:r>
              <a:rPr lang="en-US" sz="1400"/>
              <a:t> – Defekt dərhal düzəldilməlidir. Çünki onun mövcudluğu sistemin əsas funksiyalarını pozur və istifadəçilər ciddi çətinliklərlə qarşılaşırlar.</a:t>
            </a:r>
          </a:p>
          <a:p>
            <a:pPr marL="285750" indent="-285750">
              <a:buFont typeface="Arial" panose="020B0604020202020204" pitchFamily="34" charset="0"/>
              <a:buChar char="•"/>
            </a:pPr>
            <a:r>
              <a:rPr lang="en-US" sz="1400" b="1"/>
              <a:t>Məsələn:</a:t>
            </a:r>
            <a:r>
              <a:rPr lang="en-US" sz="1400"/>
              <a:t> Bank tətbiqində ödənişlər keçmir və ya sayta ümumiyyətlə daxil olmaq olmur.</a:t>
            </a:r>
          </a:p>
          <a:p>
            <a:endParaRPr lang="az-Latn-AZ" sz="1400"/>
          </a:p>
          <a:p>
            <a:endParaRPr lang="az-Latn-AZ" sz="1400"/>
          </a:p>
          <a:p>
            <a:pPr>
              <a:buNone/>
            </a:pPr>
            <a:r>
              <a:rPr lang="en-US" sz="1400"/>
              <a:t>2️⃣ </a:t>
            </a:r>
            <a:r>
              <a:rPr lang="en-US" sz="1400" b="1"/>
              <a:t>Yüksək təcili (High)</a:t>
            </a:r>
            <a:r>
              <a:rPr lang="en-US" sz="1400"/>
              <a:t> – Problem çox ciddi deyil, amma tez bir zamanda həll olunmalıdır. Əgər tezliklə düzəldilməzsə, sistemin işləməsinə ciddi maneə yarada bilər.</a:t>
            </a:r>
          </a:p>
          <a:p>
            <a:pPr marL="285750" indent="-285750">
              <a:buFont typeface="Arial" panose="020B0604020202020204" pitchFamily="34" charset="0"/>
              <a:buChar char="•"/>
            </a:pPr>
            <a:r>
              <a:rPr lang="en-US" sz="1400" b="1"/>
              <a:t>Məsələn:</a:t>
            </a:r>
            <a:r>
              <a:rPr lang="en-US" sz="1400"/>
              <a:t> Online mağazada sifarişlər düzgün qəbul olunur, amma müştərilərə təsdiqləmə e-maili göndərilmir.</a:t>
            </a:r>
          </a:p>
          <a:p>
            <a:endParaRPr lang="az-Latn-AZ" sz="1400"/>
          </a:p>
          <a:p>
            <a:endParaRPr lang="az-Latn-AZ" sz="1400"/>
          </a:p>
          <a:p>
            <a:pPr>
              <a:buNone/>
            </a:pPr>
            <a:r>
              <a:rPr lang="en-US" sz="1400"/>
              <a:t>3️⃣ </a:t>
            </a:r>
            <a:r>
              <a:rPr lang="en-US" sz="1400" b="1"/>
              <a:t>Adi təcili (Normal)</a:t>
            </a:r>
            <a:r>
              <a:rPr lang="en-US" sz="1400"/>
              <a:t> – Defekt ciddi problem yaratmır və onu adi iş planına uyğun olaraq düzəltmək olar. Əksər defektlər bu kateqoriyaya aid olur.</a:t>
            </a:r>
          </a:p>
          <a:p>
            <a:pPr marL="285750" indent="-285750">
              <a:buFont typeface="Arial" panose="020B0604020202020204" pitchFamily="34" charset="0"/>
              <a:buChar char="•"/>
            </a:pPr>
            <a:r>
              <a:rPr lang="en-US" sz="1400" b="1"/>
              <a:t>Məsələn:</a:t>
            </a:r>
            <a:r>
              <a:rPr lang="en-US" sz="1400"/>
              <a:t> Saytdakı bir düymənin dizaynı düzgün görünmür, amma funksional olaraq düymə işləyir.</a:t>
            </a:r>
          </a:p>
          <a:p>
            <a:endParaRPr lang="az-Latn-AZ" sz="1400"/>
          </a:p>
          <a:p>
            <a:endParaRPr lang="az-Latn-AZ" sz="1400"/>
          </a:p>
          <a:p>
            <a:pPr>
              <a:buNone/>
            </a:pPr>
            <a:r>
              <a:rPr lang="en-US" sz="1400"/>
              <a:t>4️⃣ </a:t>
            </a:r>
            <a:r>
              <a:rPr lang="en-US" sz="1400" b="1"/>
              <a:t>Aşağı təcili (Low)</a:t>
            </a:r>
            <a:r>
              <a:rPr lang="en-US" sz="1400"/>
              <a:t> – Defektin düzəldilməsi hazırda vacib deyil, çünki o, məhsulun keyfiyyətinə ciddi təsir göstərmir.</a:t>
            </a:r>
          </a:p>
          <a:p>
            <a:pPr marL="285750" indent="-285750">
              <a:buFont typeface="Arial" panose="020B0604020202020204" pitchFamily="34" charset="0"/>
              <a:buChar char="•"/>
            </a:pPr>
            <a:r>
              <a:rPr lang="en-US" sz="1400" b="1"/>
              <a:t>Məsələn:</a:t>
            </a:r>
            <a:r>
              <a:rPr lang="en-US" sz="1400"/>
              <a:t> Saytdakı bəzi düymələr bir az daha gözəl görünə bilər və ya mətnin forması bir qədər dəyişdirilə bilər.</a:t>
            </a:r>
          </a:p>
          <a:p>
            <a:endParaRPr lang="en-US" sz="1400"/>
          </a:p>
        </p:txBody>
      </p:sp>
    </p:spTree>
    <p:extLst>
      <p:ext uri="{BB962C8B-B14F-4D97-AF65-F5344CB8AC3E}">
        <p14:creationId xmlns:p14="http://schemas.microsoft.com/office/powerpoint/2010/main" val="24855104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8DC103-D8FF-CA60-B7D5-0D40D7C7C9A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7915F62-21B7-A8C6-5745-F4388C7F26D4}"/>
              </a:ext>
            </a:extLst>
          </p:cNvPr>
          <p:cNvSpPr txBox="1"/>
          <p:nvPr/>
        </p:nvSpPr>
        <p:spPr>
          <a:xfrm>
            <a:off x="107004" y="158874"/>
            <a:ext cx="11984477" cy="3539430"/>
          </a:xfrm>
          <a:prstGeom prst="rect">
            <a:avLst/>
          </a:prstGeom>
          <a:noFill/>
        </p:spPr>
        <p:txBody>
          <a:bodyPr wrap="square">
            <a:spAutoFit/>
          </a:bodyPr>
          <a:lstStyle/>
          <a:p>
            <a:pPr>
              <a:buNone/>
            </a:pPr>
            <a:r>
              <a:rPr lang="en-US" sz="1600" b="1"/>
              <a:t>Əlavə Məlumatlar:</a:t>
            </a:r>
            <a:endParaRPr lang="az-Latn-AZ" sz="1600" b="1"/>
          </a:p>
          <a:p>
            <a:pPr>
              <a:buNone/>
            </a:pPr>
            <a:endParaRPr lang="en-US" sz="1600" b="1"/>
          </a:p>
          <a:p>
            <a:pPr>
              <a:buNone/>
            </a:pPr>
            <a:r>
              <a:rPr lang="en-US" sz="1600"/>
              <a:t>📌 </a:t>
            </a:r>
            <a:r>
              <a:rPr lang="en-US" sz="1600" b="1"/>
              <a:t>Şərhlər (Comments, Additional Info):</a:t>
            </a:r>
            <a:endParaRPr lang="en-US" sz="1600"/>
          </a:p>
          <a:p>
            <a:pPr>
              <a:buFont typeface="Arial" panose="020B0604020202020204" pitchFamily="34" charset="0"/>
              <a:buChar char="•"/>
            </a:pPr>
            <a:r>
              <a:rPr lang="en-US" sz="1600"/>
              <a:t>Burada defekt haqqında əlavə məlumat yazmaq mümkündür.</a:t>
            </a:r>
          </a:p>
          <a:p>
            <a:pPr>
              <a:buFont typeface="Arial" panose="020B0604020202020204" pitchFamily="34" charset="0"/>
              <a:buChar char="•"/>
            </a:pPr>
            <a:r>
              <a:rPr lang="en-US" sz="1600"/>
              <a:t>Məsələn, bu problemi kim həll edəcək və ya defekt hansı xüsusiyyətlərlə bağlıdır.</a:t>
            </a:r>
            <a:endParaRPr lang="az-Latn-AZ" sz="1600"/>
          </a:p>
          <a:p>
            <a:pPr>
              <a:buFont typeface="Arial" panose="020B0604020202020204" pitchFamily="34" charset="0"/>
              <a:buChar char="•"/>
            </a:pPr>
            <a:endParaRPr lang="az-Latn-AZ" sz="1600"/>
          </a:p>
          <a:p>
            <a:pPr>
              <a:buFont typeface="Arial" panose="020B0604020202020204" pitchFamily="34" charset="0"/>
              <a:buChar char="•"/>
            </a:pPr>
            <a:endParaRPr lang="az-Latn-AZ" sz="1600"/>
          </a:p>
          <a:p>
            <a:pPr>
              <a:buNone/>
            </a:pPr>
            <a:r>
              <a:rPr lang="en-US" sz="1600"/>
              <a:t>📎 </a:t>
            </a:r>
            <a:r>
              <a:rPr lang="en-US" sz="1600" b="1"/>
              <a:t>Əlavələr (Attachments):</a:t>
            </a:r>
            <a:endParaRPr lang="en-US" sz="1600"/>
          </a:p>
          <a:p>
            <a:pPr>
              <a:buFont typeface="Arial" panose="020B0604020202020204" pitchFamily="34" charset="0"/>
              <a:buChar char="•"/>
            </a:pPr>
            <a:r>
              <a:rPr lang="en-US" sz="1600"/>
              <a:t>Defektin sübutu üçün şəkil, video, loq faylları, test məlumatları və ya digər fayllar əlavə olunur.</a:t>
            </a:r>
          </a:p>
          <a:p>
            <a:pPr>
              <a:buFont typeface="Arial" panose="020B0604020202020204" pitchFamily="34" charset="0"/>
              <a:buChar char="•"/>
            </a:pPr>
            <a:r>
              <a:rPr lang="en-US" sz="1600" b="1"/>
              <a:t>Məsələn:</a:t>
            </a:r>
            <a:r>
              <a:rPr lang="en-US" sz="1600"/>
              <a:t> Bir səhifədə problem varsa, onun skrinşotu çəkilib hesabatda göstərilə bilər.</a:t>
            </a:r>
          </a:p>
          <a:p>
            <a:pPr>
              <a:buFont typeface="Arial" panose="020B0604020202020204" pitchFamily="34" charset="0"/>
              <a:buChar char="•"/>
            </a:pPr>
            <a:endParaRPr lang="az-Latn-AZ" sz="1600"/>
          </a:p>
          <a:p>
            <a:pPr>
              <a:buFont typeface="Arial" panose="020B0604020202020204" pitchFamily="34" charset="0"/>
              <a:buChar char="•"/>
            </a:pPr>
            <a:endParaRPr lang="az-Latn-AZ" sz="1600"/>
          </a:p>
          <a:p>
            <a:r>
              <a:rPr lang="en-US" sz="1600" b="1"/>
              <a:t>Qısaca:</a:t>
            </a:r>
            <a:r>
              <a:rPr lang="en-US" sz="1600"/>
              <a:t> Təcili defektlər tez bir zamanda həll edilməlidir, az vacib defektlər isə planlı şəkildə düzəldilə bilər. Əlavə məlumat və sübutlar defektin daha yaxşı başa düşülməsinə kömək edir.</a:t>
            </a:r>
          </a:p>
        </p:txBody>
      </p:sp>
    </p:spTree>
    <p:extLst>
      <p:ext uri="{BB962C8B-B14F-4D97-AF65-F5344CB8AC3E}">
        <p14:creationId xmlns:p14="http://schemas.microsoft.com/office/powerpoint/2010/main" val="32526733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31DE20-871D-A322-1BBA-08DA236ECBC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09F8A76-BACD-7160-E1E4-E5E1B1CE1679}"/>
              </a:ext>
            </a:extLst>
          </p:cNvPr>
          <p:cNvSpPr txBox="1"/>
          <p:nvPr/>
        </p:nvSpPr>
        <p:spPr>
          <a:xfrm>
            <a:off x="107004" y="158874"/>
            <a:ext cx="11984477" cy="4770537"/>
          </a:xfrm>
          <a:prstGeom prst="rect">
            <a:avLst/>
          </a:prstGeom>
          <a:noFill/>
        </p:spPr>
        <p:txBody>
          <a:bodyPr wrap="square">
            <a:spAutoFit/>
          </a:bodyPr>
          <a:lstStyle/>
          <a:p>
            <a:pPr algn="l"/>
            <a:r>
              <a:rPr lang="en-US" sz="1600"/>
              <a:t>🔄 </a:t>
            </a:r>
            <a:r>
              <a:rPr lang="en-US" sz="1600" b="1"/>
              <a:t>Əlavə hissələr (olsa yaxşıdır):</a:t>
            </a:r>
          </a:p>
          <a:p>
            <a:pPr algn="l"/>
            <a:endParaRPr lang="en-US" sz="1600" b="1" i="0">
              <a:solidFill>
                <a:srgbClr val="303141"/>
              </a:solidFill>
              <a:effectLst/>
              <a:latin typeface="Udemy Sans"/>
            </a:endParaRPr>
          </a:p>
          <a:p>
            <a:pPr algn="l"/>
            <a:r>
              <a:rPr lang="en-US" sz="1600" i="0">
                <a:solidFill>
                  <a:srgbClr val="303141"/>
                </a:solidFill>
                <a:effectLst/>
                <a:latin typeface="Udemy Sans"/>
              </a:rPr>
              <a:t>1. </a:t>
            </a:r>
            <a:r>
              <a:rPr lang="en-US" sz="1600" b="1"/>
              <a:t>Gözlənilən nəticə: </a:t>
            </a:r>
            <a:r>
              <a:rPr lang="en-US" sz="1600"/>
              <a:t>Yoxlamadan sonra </a:t>
            </a:r>
            <a:r>
              <a:rPr lang="en-US" sz="1600" b="1"/>
              <a:t>nə görməlisən</a:t>
            </a:r>
            <a:r>
              <a:rPr lang="en-US" sz="1600"/>
              <a:t>?</a:t>
            </a:r>
          </a:p>
          <a:p>
            <a:pPr marL="285750" indent="-285750" algn="l">
              <a:buFont typeface="Arial" panose="020B0604020202020204" pitchFamily="34" charset="0"/>
              <a:buChar char="•"/>
            </a:pPr>
            <a:r>
              <a:rPr lang="en-US" sz="1600"/>
              <a:t>Məsələn: "Əgər parol yanlışdırsa, 'Yanlış parol' mesajı çıxmalıdır.“</a:t>
            </a:r>
          </a:p>
          <a:p>
            <a:pPr marL="285750" indent="-285750" algn="l">
              <a:buFont typeface="Arial" panose="020B0604020202020204" pitchFamily="34" charset="0"/>
              <a:buChar char="•"/>
            </a:pPr>
            <a:endParaRPr lang="en-US" sz="1600" i="0">
              <a:solidFill>
                <a:srgbClr val="303141"/>
              </a:solidFill>
              <a:effectLst/>
              <a:latin typeface="Udemy Sans"/>
            </a:endParaRPr>
          </a:p>
          <a:p>
            <a:pPr algn="l"/>
            <a:r>
              <a:rPr lang="en-US" sz="1600">
                <a:solidFill>
                  <a:srgbClr val="303141"/>
                </a:solidFill>
                <a:latin typeface="Udemy Sans"/>
              </a:rPr>
              <a:t>2. </a:t>
            </a:r>
            <a:r>
              <a:rPr lang="en-US" sz="1600" b="1"/>
              <a:t>Test növü: </a:t>
            </a:r>
            <a:r>
              <a:rPr lang="en-US" sz="1600"/>
              <a:t>Bu test hansı növə aiddir?</a:t>
            </a:r>
          </a:p>
          <a:p>
            <a:pPr marL="285750" indent="-285750" algn="l">
              <a:buFont typeface="Arial" panose="020B0604020202020204" pitchFamily="34" charset="0"/>
              <a:buChar char="•"/>
            </a:pPr>
            <a:r>
              <a:rPr lang="en-US" sz="1600"/>
              <a:t>Məsələn: funksional test, istifadəçi interfeysi testi və s.</a:t>
            </a:r>
          </a:p>
          <a:p>
            <a:pPr marL="285750" indent="-285750" algn="l">
              <a:buFont typeface="Arial" panose="020B0604020202020204" pitchFamily="34" charset="0"/>
              <a:buChar char="•"/>
            </a:pPr>
            <a:endParaRPr lang="en-US" sz="1600"/>
          </a:p>
          <a:p>
            <a:pPr algn="l"/>
            <a:r>
              <a:rPr lang="en-US" sz="1600"/>
              <a:t>3. </a:t>
            </a:r>
            <a:r>
              <a:rPr lang="en-US" sz="1600" b="1"/>
              <a:t>Xəta hesabatları: </a:t>
            </a:r>
            <a:r>
              <a:rPr lang="en-US" sz="1600"/>
              <a:t>Əgər hansısa problem tapmısansa, onu qeyd etdiyin sənədə keçid (link).</a:t>
            </a:r>
          </a:p>
          <a:p>
            <a:pPr marL="285750" indent="-285750" algn="l">
              <a:buFont typeface="Arial" panose="020B0604020202020204" pitchFamily="34" charset="0"/>
              <a:buChar char="•"/>
            </a:pPr>
            <a:r>
              <a:rPr lang="en-US" sz="1600"/>
              <a:t>Məsələn: "Bug #456 – Qeydiyyat zamanı telefon nömrəsi yoxlanmır“</a:t>
            </a:r>
          </a:p>
          <a:p>
            <a:pPr algn="l"/>
            <a:endParaRPr lang="en-US" sz="1600"/>
          </a:p>
          <a:p>
            <a:pPr algn="l"/>
            <a:r>
              <a:rPr lang="en-US" sz="1600"/>
              <a:t>4. </a:t>
            </a:r>
            <a:r>
              <a:rPr lang="en-US" sz="1600" b="1"/>
              <a:t>Qeydlər:</a:t>
            </a:r>
            <a:r>
              <a:rPr lang="en-US" sz="1600"/>
              <a:t>Əlavə qeyd etmək istədiyin hər şey.</a:t>
            </a:r>
          </a:p>
          <a:p>
            <a:pPr marL="285750" indent="-285750" algn="l">
              <a:buFont typeface="Arial" panose="020B0604020202020204" pitchFamily="34" charset="0"/>
              <a:buChar char="•"/>
            </a:pPr>
            <a:r>
              <a:rPr lang="en-US" sz="1600"/>
              <a:t>Məsələn: "Bu hissə test olunmayıb çünki server işləmirdi.“</a:t>
            </a:r>
          </a:p>
          <a:p>
            <a:pPr marL="285750" indent="-285750" algn="l">
              <a:buFont typeface="Arial" panose="020B0604020202020204" pitchFamily="34" charset="0"/>
              <a:buChar char="•"/>
            </a:pPr>
            <a:endParaRPr lang="en-US" sz="1600"/>
          </a:p>
          <a:p>
            <a:pPr marL="285750" indent="-285750" algn="l">
              <a:buFont typeface="Arial" panose="020B0604020202020204" pitchFamily="34" charset="0"/>
              <a:buChar char="•"/>
            </a:pPr>
            <a:endParaRPr lang="en-US" sz="1600"/>
          </a:p>
          <a:p>
            <a:pPr>
              <a:buNone/>
            </a:pPr>
            <a:r>
              <a:rPr lang="en-US" sz="1600" b="1"/>
              <a:t>💡 Nəticə olaraq:</a:t>
            </a:r>
          </a:p>
          <a:p>
            <a:r>
              <a:rPr lang="en-US" sz="1600"/>
              <a:t>Check-list əsaslı test — əvvəlcədən hazır siyahıya əsaslanaraq proqramı yoxlamaqdır. Bu siyahı testçiyə "nəyi necə yoxlamalıyam?" sualında kömək edir.</a:t>
            </a:r>
          </a:p>
          <a:p>
            <a:pPr algn="l"/>
            <a:endParaRPr lang="az-Latn-AZ" sz="1600"/>
          </a:p>
        </p:txBody>
      </p:sp>
    </p:spTree>
    <p:extLst>
      <p:ext uri="{BB962C8B-B14F-4D97-AF65-F5344CB8AC3E}">
        <p14:creationId xmlns:p14="http://schemas.microsoft.com/office/powerpoint/2010/main" val="18566953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13A7C5-D673-9A0D-4A78-85CDA9F2692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7414624-5A96-9A82-CD9B-B654192B8AC1}"/>
              </a:ext>
            </a:extLst>
          </p:cNvPr>
          <p:cNvSpPr txBox="1"/>
          <p:nvPr/>
        </p:nvSpPr>
        <p:spPr>
          <a:xfrm>
            <a:off x="107004" y="158874"/>
            <a:ext cx="11984477" cy="5001369"/>
          </a:xfrm>
          <a:prstGeom prst="rect">
            <a:avLst/>
          </a:prstGeom>
          <a:noFill/>
        </p:spPr>
        <p:txBody>
          <a:bodyPr wrap="square">
            <a:spAutoFit/>
          </a:bodyPr>
          <a:lstStyle/>
          <a:p>
            <a:pPr>
              <a:buNone/>
            </a:pPr>
            <a:r>
              <a:rPr lang="en-US" sz="1100" b="1"/>
              <a:t>Defektlərdə Adətən Olan Əlavə Məlumatlar</a:t>
            </a:r>
          </a:p>
          <a:p>
            <a:r>
              <a:rPr lang="en-US" sz="1100"/>
              <a:t>Defekt hesabatlarında yalnız əsas atributlar (vaciblik, təciliyi və s.) yox, həm də əlavə məlumatlar olur. Bunlar defektin idarə olunmasını və həll edilməsini asanlaşdırır.</a:t>
            </a:r>
            <a:endParaRPr lang="az-Latn-AZ" sz="1100"/>
          </a:p>
          <a:p>
            <a:endParaRPr lang="az-Latn-AZ" sz="1100"/>
          </a:p>
          <a:p>
            <a:endParaRPr lang="az-Latn-AZ" sz="1100"/>
          </a:p>
          <a:p>
            <a:pPr>
              <a:buNone/>
            </a:pPr>
            <a:r>
              <a:rPr lang="en-US" sz="1100"/>
              <a:t>1️⃣ </a:t>
            </a:r>
            <a:r>
              <a:rPr lang="en-US" sz="1100" b="1"/>
              <a:t>Həyat dövrü statusu (Status in lifecycle)</a:t>
            </a:r>
            <a:r>
              <a:rPr lang="az-Latn-AZ" sz="1100" b="1"/>
              <a:t> - </a:t>
            </a:r>
            <a:r>
              <a:rPr lang="en-US" sz="1100"/>
              <a:t>Defektin hansı mərhələdə olduğunu göstərir.</a:t>
            </a:r>
          </a:p>
          <a:p>
            <a:r>
              <a:rPr lang="en-US" sz="1100"/>
              <a:t>Məsələn: </a:t>
            </a:r>
          </a:p>
          <a:p>
            <a:pPr marL="285750" lvl="1" indent="-285750">
              <a:buFont typeface="Arial" panose="020B0604020202020204" pitchFamily="34" charset="0"/>
              <a:buChar char="•"/>
            </a:pPr>
            <a:r>
              <a:rPr lang="en-US" sz="1100" i="1"/>
              <a:t>Yeni (New)</a:t>
            </a:r>
            <a:r>
              <a:rPr lang="en-US" sz="1100"/>
              <a:t> – Defekt yeni yaradılıb və hələ baxılmayıb.</a:t>
            </a:r>
          </a:p>
          <a:p>
            <a:pPr marL="285750" lvl="1" indent="-285750">
              <a:buFont typeface="Arial" panose="020B0604020202020204" pitchFamily="34" charset="0"/>
              <a:buChar char="•"/>
            </a:pPr>
            <a:r>
              <a:rPr lang="en-US" sz="1100" i="1"/>
              <a:t>Təsdiqləndi (Confirmed)</a:t>
            </a:r>
            <a:r>
              <a:rPr lang="en-US" sz="1100"/>
              <a:t> – Defektin həqiqətən mövcud olduğu yoxlanılıb.</a:t>
            </a:r>
          </a:p>
          <a:p>
            <a:pPr marL="285750" lvl="1" indent="-285750">
              <a:buFont typeface="Arial" panose="020B0604020202020204" pitchFamily="34" charset="0"/>
              <a:buChar char="•"/>
            </a:pPr>
            <a:r>
              <a:rPr lang="en-US" sz="1100" i="1"/>
              <a:t>Düzəliş edilir (In Progress)</a:t>
            </a:r>
            <a:r>
              <a:rPr lang="en-US" sz="1100"/>
              <a:t> – Proqramçılar artıq problemi həll etməyə çalışırlar.</a:t>
            </a:r>
          </a:p>
          <a:p>
            <a:pPr marL="285750" lvl="1" indent="-285750">
              <a:buFont typeface="Arial" panose="020B0604020202020204" pitchFamily="34" charset="0"/>
              <a:buChar char="•"/>
            </a:pPr>
            <a:r>
              <a:rPr lang="en-US" sz="1100" i="1"/>
              <a:t>Həll olundu (Resolved)</a:t>
            </a:r>
            <a:r>
              <a:rPr lang="en-US" sz="1100"/>
              <a:t> – Problem düzəldilib, amma hələ test edilməlidir.</a:t>
            </a:r>
          </a:p>
          <a:p>
            <a:pPr marL="285750" lvl="1" indent="-285750">
              <a:buFont typeface="Arial" panose="020B0604020202020204" pitchFamily="34" charset="0"/>
              <a:buChar char="•"/>
            </a:pPr>
            <a:r>
              <a:rPr lang="en-US" sz="1100" i="1"/>
              <a:t>Bağlandı (Closed)</a:t>
            </a:r>
            <a:r>
              <a:rPr lang="en-US" sz="1100"/>
              <a:t> – Defekt tamamilə həll edilib və artıq aktiv deyil.</a:t>
            </a:r>
          </a:p>
          <a:p>
            <a:endParaRPr lang="az-Latn-AZ" sz="1100"/>
          </a:p>
          <a:p>
            <a:endParaRPr lang="az-Latn-AZ" sz="1100"/>
          </a:p>
          <a:p>
            <a:pPr>
              <a:buNone/>
            </a:pPr>
            <a:r>
              <a:rPr lang="en-US" sz="1100"/>
              <a:t>2️⃣ </a:t>
            </a:r>
            <a:r>
              <a:rPr lang="en-US" sz="1100" b="1"/>
              <a:t>Hesabatı yaradan və icraçı (Creator &amp; Assignee)</a:t>
            </a:r>
            <a:endParaRPr lang="en-US" sz="1100"/>
          </a:p>
          <a:p>
            <a:pPr marL="285750" indent="-285750">
              <a:buFont typeface="Arial" panose="020B0604020202020204" pitchFamily="34" charset="0"/>
              <a:buChar char="•"/>
            </a:pPr>
            <a:r>
              <a:rPr lang="en-US" sz="1100"/>
              <a:t>Defekti kim aşkar edib və hesabatı yaradıb?</a:t>
            </a:r>
          </a:p>
          <a:p>
            <a:pPr marL="285750" indent="-285750">
              <a:buFont typeface="Arial" panose="020B0604020202020204" pitchFamily="34" charset="0"/>
              <a:buChar char="•"/>
            </a:pPr>
            <a:r>
              <a:rPr lang="en-US" sz="1100"/>
              <a:t>Bu problemi kim həll edəcək?</a:t>
            </a:r>
          </a:p>
          <a:p>
            <a:pPr marL="285750" indent="-285750">
              <a:buFont typeface="Arial" panose="020B0604020202020204" pitchFamily="34" charset="0"/>
              <a:buChar char="•"/>
            </a:pPr>
            <a:r>
              <a:rPr lang="en-US" sz="1100"/>
              <a:t>Burada hesabatı yazan testçinin və onu düzəltməli olan proqramçının adı göstərilir.</a:t>
            </a:r>
          </a:p>
          <a:p>
            <a:endParaRPr lang="az-Latn-AZ" sz="1100"/>
          </a:p>
          <a:p>
            <a:pPr>
              <a:buNone/>
            </a:pPr>
            <a:r>
              <a:rPr lang="en-US" sz="1100"/>
              <a:t>3️⃣ </a:t>
            </a:r>
            <a:r>
              <a:rPr lang="en-US" sz="1100" b="1"/>
              <a:t>Əlaqəli sənədlər və artefaktlar (Related Artifacts)</a:t>
            </a:r>
            <a:endParaRPr lang="en-US" sz="1100"/>
          </a:p>
          <a:p>
            <a:pPr marL="285750" indent="-285750">
              <a:buFont typeface="Arial" panose="020B0604020202020204" pitchFamily="34" charset="0"/>
              <a:buChar char="•"/>
            </a:pPr>
            <a:r>
              <a:rPr lang="en-US" sz="1100"/>
              <a:t>Defektin hansı kod hissəsi, sənəd və ya tələblərlə bağlı olduğunu göstərir.</a:t>
            </a:r>
          </a:p>
          <a:p>
            <a:pPr marL="285750" indent="-285750">
              <a:buFont typeface="Arial" panose="020B0604020202020204" pitchFamily="34" charset="0"/>
              <a:buChar char="•"/>
            </a:pPr>
            <a:r>
              <a:rPr lang="en-US" sz="1100"/>
              <a:t>Məsələn, defekt konkret bir proqram funksiyasına və ya texniki sənədə aid ola bilər.</a:t>
            </a:r>
          </a:p>
          <a:p>
            <a:endParaRPr lang="az-Latn-AZ" sz="1100"/>
          </a:p>
          <a:p>
            <a:endParaRPr lang="az-Latn-AZ" sz="1100"/>
          </a:p>
          <a:p>
            <a:pPr>
              <a:buNone/>
            </a:pPr>
            <a:r>
              <a:rPr lang="en-US" sz="1100"/>
              <a:t>4️⃣ </a:t>
            </a:r>
            <a:r>
              <a:rPr lang="en-US" sz="1100" b="1"/>
              <a:t>Sprintlərə və digər komponentlərə bağlılıq (Sprint, Modules, User Stories, Test Cases)</a:t>
            </a:r>
            <a:endParaRPr lang="en-US" sz="1100"/>
          </a:p>
          <a:p>
            <a:pPr marL="171450" indent="-171450">
              <a:buFont typeface="Arial" panose="020B0604020202020204" pitchFamily="34" charset="0"/>
              <a:buChar char="•"/>
            </a:pPr>
            <a:r>
              <a:rPr lang="en-US" sz="1100"/>
              <a:t>Defekt hansı sprintdə (layihənin hansı mərhələsində) aşkar olunub?</a:t>
            </a:r>
          </a:p>
          <a:p>
            <a:pPr marL="171450" indent="-171450">
              <a:buFont typeface="Arial" panose="020B0604020202020204" pitchFamily="34" charset="0"/>
              <a:buChar char="•"/>
            </a:pPr>
            <a:r>
              <a:rPr lang="en-US" sz="1100"/>
              <a:t>Proqramın hansı modulunda bu problem var?</a:t>
            </a:r>
          </a:p>
          <a:p>
            <a:pPr marL="171450" indent="-171450">
              <a:buFont typeface="Arial" panose="020B0604020202020204" pitchFamily="34" charset="0"/>
              <a:buChar char="•"/>
            </a:pPr>
            <a:r>
              <a:rPr lang="en-US" sz="1100"/>
              <a:t>Həmin defekt hansı istifadəçi hekayəsinə (</a:t>
            </a:r>
            <a:r>
              <a:rPr lang="en-US" sz="1100" i="1"/>
              <a:t>user story</a:t>
            </a:r>
            <a:r>
              <a:rPr lang="en-US" sz="1100"/>
              <a:t>) və test ssenarilərinə (</a:t>
            </a:r>
            <a:r>
              <a:rPr lang="en-US" sz="1100" i="1"/>
              <a:t>test case</a:t>
            </a:r>
            <a:r>
              <a:rPr lang="en-US" sz="1100"/>
              <a:t>) bağlıdır?</a:t>
            </a:r>
          </a:p>
          <a:p>
            <a:pPr marL="171450" indent="-171450">
              <a:buFont typeface="Arial" panose="020B0604020202020204" pitchFamily="34" charset="0"/>
              <a:buChar char="•"/>
            </a:pPr>
            <a:r>
              <a:rPr lang="en-US" sz="1100"/>
              <a:t>Bu əlaqələr defektin necə ortaya çıxdığını və onun təsirini daha yaxşı anlamağa kömək edir.</a:t>
            </a:r>
          </a:p>
          <a:p>
            <a:endParaRPr lang="en-US" sz="1100"/>
          </a:p>
        </p:txBody>
      </p:sp>
    </p:spTree>
    <p:extLst>
      <p:ext uri="{BB962C8B-B14F-4D97-AF65-F5344CB8AC3E}">
        <p14:creationId xmlns:p14="http://schemas.microsoft.com/office/powerpoint/2010/main" val="38212599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405A85-78FD-63CC-21C2-CE55008CF8B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90F45D0-6440-3C8D-C392-6A8C85257D3D}"/>
              </a:ext>
            </a:extLst>
          </p:cNvPr>
          <p:cNvSpPr txBox="1"/>
          <p:nvPr/>
        </p:nvSpPr>
        <p:spPr>
          <a:xfrm>
            <a:off x="107004" y="158874"/>
            <a:ext cx="11984477" cy="6463308"/>
          </a:xfrm>
          <a:prstGeom prst="rect">
            <a:avLst/>
          </a:prstGeom>
          <a:noFill/>
        </p:spPr>
        <p:txBody>
          <a:bodyPr wrap="square">
            <a:spAutoFit/>
          </a:bodyPr>
          <a:lstStyle/>
          <a:p>
            <a:pPr>
              <a:buNone/>
            </a:pPr>
            <a:r>
              <a:rPr lang="en-US" sz="1200" b="1"/>
              <a:t>🔧 Yeniləmə Növləri (</a:t>
            </a:r>
            <a:r>
              <a:rPr lang="ru-RU" sz="1200" b="1"/>
              <a:t>Типы улучшений)</a:t>
            </a:r>
            <a:endParaRPr lang="az-Latn-AZ" sz="1200" b="1"/>
          </a:p>
          <a:p>
            <a:pPr>
              <a:buNone/>
            </a:pPr>
            <a:endParaRPr lang="ru-RU" sz="1200" b="1"/>
          </a:p>
          <a:p>
            <a:pPr>
              <a:buFont typeface="+mj-lt"/>
              <a:buAutoNum type="arabicPeriod"/>
            </a:pPr>
            <a:r>
              <a:rPr lang="en-US" sz="1200" b="1"/>
              <a:t>Improvement</a:t>
            </a:r>
            <a:r>
              <a:rPr lang="en-US" sz="1200"/>
              <a:t> – Proqramda artıq mövcud olan bir funksiyanın yaxşılaşdırılması üçün istək.</a:t>
            </a:r>
            <a:br>
              <a:rPr lang="en-US" sz="1200"/>
            </a:br>
            <a:r>
              <a:rPr lang="en-US" sz="1200" i="1"/>
              <a:t>Məsələn:</a:t>
            </a:r>
            <a:r>
              <a:rPr lang="en-US" sz="1200"/>
              <a:t> Mövcud axtarış funksiyasını daha sürətli etmək istəyirik.</a:t>
            </a:r>
            <a:endParaRPr lang="az-Latn-AZ" sz="1200"/>
          </a:p>
          <a:p>
            <a:pPr>
              <a:buFont typeface="+mj-lt"/>
              <a:buAutoNum type="arabicPeriod"/>
            </a:pPr>
            <a:endParaRPr lang="en-US" sz="1200"/>
          </a:p>
          <a:p>
            <a:pPr>
              <a:buFont typeface="+mj-lt"/>
              <a:buAutoNum type="arabicPeriod"/>
            </a:pPr>
            <a:r>
              <a:rPr lang="en-US" sz="1200" b="1"/>
              <a:t>Feature</a:t>
            </a:r>
            <a:r>
              <a:rPr lang="en-US" sz="1200"/>
              <a:t> – Proqrama tamamilə yeni bir funksiya əlavə etmək və ya köhnə funksiyanı əhəmiyyətli dərəcədə dəyişmək üçün istək.</a:t>
            </a:r>
            <a:br>
              <a:rPr lang="en-US" sz="1200"/>
            </a:br>
            <a:r>
              <a:rPr lang="en-US" sz="1200" i="1"/>
              <a:t>Məsələn:</a:t>
            </a:r>
            <a:r>
              <a:rPr lang="en-US" sz="1200"/>
              <a:t> Yeni bir ödəniş üsulu əlavə etmək.</a:t>
            </a:r>
            <a:endParaRPr lang="az-Latn-AZ" sz="1200"/>
          </a:p>
          <a:p>
            <a:pPr>
              <a:buFont typeface="+mj-lt"/>
              <a:buAutoNum type="arabicPeriod"/>
            </a:pPr>
            <a:endParaRPr lang="en-US" sz="1200"/>
          </a:p>
          <a:p>
            <a:pPr>
              <a:buFont typeface="+mj-lt"/>
              <a:buAutoNum type="arabicPeriod"/>
            </a:pPr>
            <a:r>
              <a:rPr lang="en-US" sz="1200" b="1"/>
              <a:t>Change Request</a:t>
            </a:r>
            <a:r>
              <a:rPr lang="en-US" sz="1200"/>
              <a:t> – Sistemin quruluşunda və ya parametrlərində dəyişiklik etmək üçün istək.</a:t>
            </a:r>
            <a:br>
              <a:rPr lang="en-US" sz="1200"/>
            </a:br>
            <a:r>
              <a:rPr lang="en-US" sz="1200" i="1"/>
              <a:t>Məsələn:</a:t>
            </a:r>
            <a:r>
              <a:rPr lang="en-US" sz="1200"/>
              <a:t> İstifadəçi səlahiyyətlərini dəyişdirmək.</a:t>
            </a:r>
            <a:endParaRPr lang="az-Latn-AZ" sz="1200"/>
          </a:p>
          <a:p>
            <a:pPr>
              <a:buFont typeface="+mj-lt"/>
              <a:buAutoNum type="arabicPeriod"/>
            </a:pPr>
            <a:endParaRPr lang="en-US" sz="1200"/>
          </a:p>
          <a:p>
            <a:pPr>
              <a:buFont typeface="+mj-lt"/>
              <a:buAutoNum type="arabicPeriod"/>
            </a:pPr>
            <a:r>
              <a:rPr lang="en-US" sz="1200" b="1"/>
              <a:t>Enhancement</a:t>
            </a:r>
            <a:r>
              <a:rPr lang="en-US" sz="1200"/>
              <a:t> – Yeni ideyaların və ya davranışların əlavə olunması üçün istək.</a:t>
            </a:r>
            <a:br>
              <a:rPr lang="en-US" sz="1200"/>
            </a:br>
            <a:r>
              <a:rPr lang="en-US" sz="1200" i="1"/>
              <a:t>Məsələn:</a:t>
            </a:r>
            <a:r>
              <a:rPr lang="en-US" sz="1200"/>
              <a:t> Daha rahat istifadəçi interfeysi təklif olunur.</a:t>
            </a:r>
            <a:endParaRPr lang="az-Latn-AZ" sz="1200"/>
          </a:p>
          <a:p>
            <a:pPr>
              <a:buFont typeface="+mj-lt"/>
              <a:buAutoNum type="arabicPeriod"/>
            </a:pPr>
            <a:endParaRPr lang="az-Latn-AZ" sz="1200"/>
          </a:p>
          <a:p>
            <a:pPr>
              <a:buFont typeface="+mj-lt"/>
              <a:buAutoNum type="arabicPeriod"/>
            </a:pPr>
            <a:endParaRPr lang="az-Latn-AZ" sz="1200"/>
          </a:p>
          <a:p>
            <a:pPr>
              <a:buFont typeface="+mj-lt"/>
              <a:buAutoNum type="arabicPeriod"/>
            </a:pPr>
            <a:endParaRPr lang="az-Latn-AZ" sz="1200"/>
          </a:p>
          <a:p>
            <a:pPr>
              <a:buNone/>
            </a:pPr>
            <a:r>
              <a:rPr lang="en-US" sz="1200" b="1"/>
              <a:t>📎 Vəziyyətin daha aydın olması üçün əlavə fayllar (</a:t>
            </a:r>
            <a:r>
              <a:rPr lang="ru-RU" sz="1200" b="1"/>
              <a:t>вложения) </a:t>
            </a:r>
            <a:r>
              <a:rPr lang="en-US" sz="1200" b="1"/>
              <a:t>necə hazırlanmalıdır?</a:t>
            </a:r>
          </a:p>
          <a:p>
            <a:pPr>
              <a:lnSpc>
                <a:spcPct val="150000"/>
              </a:lnSpc>
              <a:buFont typeface="+mj-lt"/>
              <a:buAutoNum type="arabicPeriod"/>
            </a:pPr>
            <a:r>
              <a:rPr lang="en-US" sz="1200"/>
              <a:t>Ekran görüntüsü və video çəkmək üçün bu proqramlardan istifadə et: </a:t>
            </a:r>
            <a:r>
              <a:rPr lang="en-US" sz="1200" b="1"/>
              <a:t>SnagIt, ShareX, Lightshot, Monosnap</a:t>
            </a:r>
            <a:endParaRPr lang="en-US" sz="1200"/>
          </a:p>
          <a:p>
            <a:pPr>
              <a:lnSpc>
                <a:spcPct val="150000"/>
              </a:lnSpc>
              <a:buFont typeface="+mj-lt"/>
              <a:buAutoNum type="arabicPeriod"/>
            </a:pPr>
            <a:r>
              <a:rPr lang="en-US" sz="1200"/>
              <a:t>Əllə çəkməyə ehtiyac yoxdur, proqram özü hər şeyi təmin edir.</a:t>
            </a:r>
          </a:p>
          <a:p>
            <a:pPr>
              <a:lnSpc>
                <a:spcPct val="150000"/>
              </a:lnSpc>
              <a:buFont typeface="+mj-lt"/>
              <a:buAutoNum type="arabicPeriod"/>
            </a:pPr>
            <a:r>
              <a:rPr lang="en-US" sz="1200"/>
              <a:t>Sadəcə problemin göründüyü hissəni çək — bütün ekranı yox.</a:t>
            </a:r>
          </a:p>
          <a:p>
            <a:pPr>
              <a:lnSpc>
                <a:spcPct val="150000"/>
              </a:lnSpc>
              <a:buFont typeface="+mj-lt"/>
              <a:buAutoNum type="arabicPeriod"/>
            </a:pPr>
            <a:r>
              <a:rPr lang="en-US" sz="1200"/>
              <a:t>Ekranda problemin yerini </a:t>
            </a:r>
            <a:r>
              <a:rPr lang="en-US" sz="1200" b="1"/>
              <a:t>oxla</a:t>
            </a:r>
            <a:r>
              <a:rPr lang="en-US" sz="1200"/>
              <a:t>, </a:t>
            </a:r>
            <a:r>
              <a:rPr lang="en-US" sz="1200" b="1"/>
              <a:t>qırmızı çərçivə ilə</a:t>
            </a:r>
            <a:r>
              <a:rPr lang="en-US" sz="1200"/>
              <a:t> və ya </a:t>
            </a:r>
            <a:r>
              <a:rPr lang="en-US" sz="1200" b="1"/>
              <a:t>qısa yazı ilə</a:t>
            </a:r>
            <a:r>
              <a:rPr lang="en-US" sz="1200"/>
              <a:t> göstər.</a:t>
            </a:r>
          </a:p>
          <a:p>
            <a:pPr>
              <a:lnSpc>
                <a:spcPct val="150000"/>
              </a:lnSpc>
              <a:buFont typeface="+mj-lt"/>
              <a:buAutoNum type="arabicPeriod"/>
            </a:pPr>
            <a:r>
              <a:rPr lang="en-US" sz="1200"/>
              <a:t>Faylı adlandırarkən ya defektin başlığını, ya da ID nömrəsini yaz.</a:t>
            </a:r>
          </a:p>
          <a:p>
            <a:pPr>
              <a:lnSpc>
                <a:spcPct val="150000"/>
              </a:lnSpc>
              <a:buFont typeface="+mj-lt"/>
              <a:buAutoNum type="arabicPeriod"/>
            </a:pPr>
            <a:r>
              <a:rPr lang="en-US" sz="1200"/>
              <a:t>Video çəkəndə </a:t>
            </a:r>
            <a:r>
              <a:rPr lang="en-US" sz="1200" b="1"/>
              <a:t>səsi söndür</a:t>
            </a:r>
            <a:r>
              <a:rPr lang="en-US" sz="1200"/>
              <a:t>, əgər problem səs ilə bağlı deyilsə.</a:t>
            </a:r>
          </a:p>
          <a:p>
            <a:pPr>
              <a:lnSpc>
                <a:spcPct val="150000"/>
              </a:lnSpc>
              <a:buFont typeface="+mj-lt"/>
              <a:buAutoNum type="arabicPeriod"/>
            </a:pPr>
            <a:r>
              <a:rPr lang="en-US" sz="1200"/>
              <a:t>Ekranda </a:t>
            </a:r>
            <a:r>
              <a:rPr lang="en-US" sz="1200" b="1"/>
              <a:t>şəxsi məlumatlar</a:t>
            </a:r>
            <a:r>
              <a:rPr lang="en-US" sz="1200"/>
              <a:t> görünməməlidir.</a:t>
            </a:r>
          </a:p>
          <a:p>
            <a:pPr>
              <a:lnSpc>
                <a:spcPct val="150000"/>
              </a:lnSpc>
              <a:buFont typeface="+mj-lt"/>
              <a:buAutoNum type="arabicPeriod"/>
            </a:pPr>
            <a:r>
              <a:rPr lang="en-US" sz="1200"/>
              <a:t>Veb test edəndə ekran görüntüsündə </a:t>
            </a:r>
            <a:r>
              <a:rPr lang="en-US" sz="1200" b="1"/>
              <a:t>brauzerin DevTools</a:t>
            </a:r>
            <a:r>
              <a:rPr lang="en-US" sz="1200"/>
              <a:t> açıq olmalıdır.</a:t>
            </a:r>
          </a:p>
          <a:p>
            <a:pPr>
              <a:lnSpc>
                <a:spcPct val="150000"/>
              </a:lnSpc>
              <a:buFont typeface="+mj-lt"/>
              <a:buAutoNum type="arabicPeriod"/>
            </a:pPr>
            <a:r>
              <a:rPr lang="en-US" sz="1200"/>
              <a:t>Mobil tətbiqləri test edəndə </a:t>
            </a:r>
            <a:r>
              <a:rPr lang="en-US" sz="1200" b="1"/>
              <a:t>log fayllarını</a:t>
            </a:r>
            <a:r>
              <a:rPr lang="en-US" sz="1200"/>
              <a:t> əlavə et.</a:t>
            </a:r>
          </a:p>
          <a:p>
            <a:pPr>
              <a:lnSpc>
                <a:spcPct val="150000"/>
              </a:lnSpc>
              <a:buFont typeface="+mj-lt"/>
              <a:buAutoNum type="arabicPeriod"/>
            </a:pPr>
            <a:r>
              <a:rPr lang="en-US" sz="1200"/>
              <a:t>Əgər defekti yaratmaq üçün xüsusi fayl və ya məlumat lazımdırsa, onları da əlavə et.</a:t>
            </a:r>
          </a:p>
          <a:p>
            <a:pPr>
              <a:lnSpc>
                <a:spcPct val="150000"/>
              </a:lnSpc>
              <a:buFont typeface="+mj-lt"/>
              <a:buAutoNum type="arabicPeriod"/>
            </a:pPr>
            <a:r>
              <a:rPr lang="en-US" sz="1200"/>
              <a:t>Videolar </a:t>
            </a:r>
            <a:r>
              <a:rPr lang="en-US" sz="1200" b="1"/>
              <a:t>qısa olmalıdır</a:t>
            </a:r>
            <a:r>
              <a:rPr lang="en-US" sz="1200"/>
              <a:t>, əsas anları göstər, artıq hissələri kəs.</a:t>
            </a:r>
          </a:p>
          <a:p>
            <a:pPr>
              <a:buFont typeface="+mj-lt"/>
              <a:buAutoNum type="arabicPeriod"/>
            </a:pPr>
            <a:endParaRPr lang="en-US" sz="1200"/>
          </a:p>
        </p:txBody>
      </p:sp>
    </p:spTree>
    <p:extLst>
      <p:ext uri="{BB962C8B-B14F-4D97-AF65-F5344CB8AC3E}">
        <p14:creationId xmlns:p14="http://schemas.microsoft.com/office/powerpoint/2010/main" val="37273739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2A90DE-712A-209B-166F-21E1904A7C1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516F5B0-3731-1C16-3E71-B11D66AA4998}"/>
              </a:ext>
            </a:extLst>
          </p:cNvPr>
          <p:cNvSpPr txBox="1"/>
          <p:nvPr/>
        </p:nvSpPr>
        <p:spPr>
          <a:xfrm>
            <a:off x="107004" y="158874"/>
            <a:ext cx="11984477" cy="4247317"/>
          </a:xfrm>
          <a:prstGeom prst="rect">
            <a:avLst/>
          </a:prstGeom>
          <a:noFill/>
        </p:spPr>
        <p:txBody>
          <a:bodyPr wrap="square">
            <a:spAutoFit/>
          </a:bodyPr>
          <a:lstStyle/>
          <a:p>
            <a:pPr>
              <a:buNone/>
            </a:pPr>
            <a:r>
              <a:rPr lang="en-US" b="1"/>
              <a:t>👨‍💻 Real Həyat və Məsləhətlər</a:t>
            </a:r>
            <a:endParaRPr lang="az-Latn-AZ" b="1"/>
          </a:p>
          <a:p>
            <a:pPr>
              <a:buNone/>
            </a:pPr>
            <a:endParaRPr lang="en-US" b="1"/>
          </a:p>
          <a:p>
            <a:pPr>
              <a:buFont typeface="+mj-lt"/>
              <a:buAutoNum type="arabicPeriod"/>
            </a:pPr>
            <a:r>
              <a:rPr lang="en-US" b="1"/>
              <a:t>Bəzi defektləri birləşdirmək olar</a:t>
            </a:r>
            <a:r>
              <a:rPr lang="en-US"/>
              <a:t>, əgər:</a:t>
            </a:r>
          </a:p>
          <a:p>
            <a:pPr marL="742950" lvl="1" indent="-285750">
              <a:buFont typeface="Arial" panose="020B0604020202020204" pitchFamily="34" charset="0"/>
              <a:buChar char="•"/>
            </a:pPr>
            <a:r>
              <a:rPr lang="en-US"/>
              <a:t>Onlar </a:t>
            </a:r>
            <a:r>
              <a:rPr lang="en-US" b="1"/>
              <a:t>eyni modulda olan vizual problemlərdirsə</a:t>
            </a:r>
            <a:endParaRPr lang="en-US"/>
          </a:p>
          <a:p>
            <a:pPr marL="742950" lvl="1" indent="-285750">
              <a:buFont typeface="Arial" panose="020B0604020202020204" pitchFamily="34" charset="0"/>
              <a:buChar char="•"/>
            </a:pPr>
            <a:r>
              <a:rPr lang="en-US"/>
              <a:t>Fərqli sahələrdə </a:t>
            </a:r>
            <a:r>
              <a:rPr lang="en-US" b="1"/>
              <a:t>eyni cür təkrarlanan səhvlərdirsə</a:t>
            </a:r>
            <a:r>
              <a:rPr lang="en-US"/>
              <a:t> (məsələn: validasiya səhvləri)</a:t>
            </a:r>
          </a:p>
          <a:p>
            <a:pPr marL="742950" lvl="1" indent="-285750">
              <a:buFont typeface="Arial" panose="020B0604020202020204" pitchFamily="34" charset="0"/>
              <a:buChar char="•"/>
            </a:pPr>
            <a:r>
              <a:rPr lang="en-US"/>
              <a:t>Bu halda, defektin bir neçə yerdə təkrarlanması </a:t>
            </a:r>
            <a:r>
              <a:rPr lang="en-US" b="1"/>
              <a:t>şərhdə və təsvirdə</a:t>
            </a:r>
            <a:r>
              <a:rPr lang="en-US"/>
              <a:t> qeyd olunmalıdır.</a:t>
            </a:r>
            <a:endParaRPr lang="az-Latn-AZ"/>
          </a:p>
          <a:p>
            <a:pPr marL="742950" lvl="1" indent="-285750">
              <a:buFont typeface="Arial" panose="020B0604020202020204" pitchFamily="34" charset="0"/>
              <a:buChar char="•"/>
            </a:pPr>
            <a:endParaRPr lang="en-US"/>
          </a:p>
          <a:p>
            <a:pPr>
              <a:buFont typeface="+mj-lt"/>
              <a:buAutoNum type="arabicPeriod"/>
            </a:pPr>
            <a:r>
              <a:rPr lang="en-US" b="1"/>
              <a:t>Hər defekt düzəldilmir</a:t>
            </a:r>
            <a:r>
              <a:rPr lang="en-US"/>
              <a:t> – hansının vacib olduğunu adətən Project/Product Manager qərar verir.</a:t>
            </a:r>
            <a:endParaRPr lang="az-Latn-AZ"/>
          </a:p>
          <a:p>
            <a:pPr>
              <a:buFont typeface="+mj-lt"/>
              <a:buAutoNum type="arabicPeriod"/>
            </a:pPr>
            <a:endParaRPr lang="en-US"/>
          </a:p>
          <a:p>
            <a:pPr>
              <a:buFont typeface="+mj-lt"/>
              <a:buAutoNum type="arabicPeriod"/>
            </a:pPr>
            <a:r>
              <a:rPr lang="en-US"/>
              <a:t>Əgər </a:t>
            </a:r>
            <a:r>
              <a:rPr lang="en-US" b="1"/>
              <a:t>çox sayda defekt</a:t>
            </a:r>
            <a:r>
              <a:rPr lang="en-US"/>
              <a:t> yığılıbsa, </a:t>
            </a:r>
            <a:r>
              <a:rPr lang="en-US" b="1"/>
              <a:t>Bug Triage</a:t>
            </a:r>
            <a:r>
              <a:rPr lang="en-US"/>
              <a:t> adlı görüş keçirilir – komanda ilə birlikdə qərar verilir ki, hansı defektlər birinci düzəldilməlidir.</a:t>
            </a:r>
            <a:endParaRPr lang="az-Latn-AZ"/>
          </a:p>
          <a:p>
            <a:pPr>
              <a:buFont typeface="+mj-lt"/>
              <a:buAutoNum type="arabicPeriod"/>
            </a:pPr>
            <a:endParaRPr lang="en-US"/>
          </a:p>
          <a:p>
            <a:pPr>
              <a:buFont typeface="+mj-lt"/>
              <a:buAutoNum type="arabicPeriod"/>
            </a:pPr>
            <a:r>
              <a:rPr lang="en-US" b="1"/>
              <a:t>Bütün atributlar (vaciblik, təcili, status və s.) düzgün doldurulmalıdır.</a:t>
            </a:r>
            <a:r>
              <a:rPr lang="en-US"/>
              <a:t> Düzgün yazılmış hesabat = xoşbəxt proqramçı 😄</a:t>
            </a:r>
            <a:endParaRPr lang="az-Latn-AZ"/>
          </a:p>
          <a:p>
            <a:pPr>
              <a:buFont typeface="+mj-lt"/>
              <a:buAutoNum type="arabicPeriod"/>
            </a:pPr>
            <a:endParaRPr lang="en-US"/>
          </a:p>
          <a:p>
            <a:pPr>
              <a:buFont typeface="+mj-lt"/>
              <a:buAutoNum type="arabicPeriod"/>
            </a:pPr>
            <a:r>
              <a:rPr lang="en-US" b="1"/>
              <a:t>Bütün defektlər sənədləşdirilməlidir.</a:t>
            </a:r>
            <a:r>
              <a:rPr lang="en-US"/>
              <a:t> Yəni, hər bir problem qeydiyyata alınmalı və izlənilə bilən olmalıdır.</a:t>
            </a:r>
          </a:p>
        </p:txBody>
      </p:sp>
    </p:spTree>
    <p:extLst>
      <p:ext uri="{BB962C8B-B14F-4D97-AF65-F5344CB8AC3E}">
        <p14:creationId xmlns:p14="http://schemas.microsoft.com/office/powerpoint/2010/main" val="1326941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5E3F75-5C24-675E-24AD-09EBE0E1B8C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1412202-0D90-275E-C7B9-72586C955EC3}"/>
              </a:ext>
            </a:extLst>
          </p:cNvPr>
          <p:cNvSpPr txBox="1"/>
          <p:nvPr/>
        </p:nvSpPr>
        <p:spPr>
          <a:xfrm>
            <a:off x="103761" y="112221"/>
            <a:ext cx="11984477" cy="1569660"/>
          </a:xfrm>
          <a:prstGeom prst="rect">
            <a:avLst/>
          </a:prstGeom>
          <a:noFill/>
        </p:spPr>
        <p:txBody>
          <a:bodyPr wrap="square">
            <a:spAutoFit/>
          </a:bodyPr>
          <a:lstStyle/>
          <a:p>
            <a:pPr>
              <a:buNone/>
            </a:pPr>
            <a:r>
              <a:rPr lang="en-US" sz="1600" b="1"/>
              <a:t>📋 Testin Gedişatı Haqqında Hesabat (Test Progress Report) nədir?</a:t>
            </a:r>
            <a:endParaRPr lang="az-Latn-AZ" sz="1600" b="1"/>
          </a:p>
          <a:p>
            <a:pPr>
              <a:buNone/>
            </a:pPr>
            <a:endParaRPr lang="en-US" sz="1600" b="1"/>
          </a:p>
          <a:p>
            <a:pPr>
              <a:buNone/>
            </a:pPr>
            <a:r>
              <a:rPr lang="en-US" sz="1600"/>
              <a:t>Bu, test prosesi zamanı </a:t>
            </a:r>
            <a:r>
              <a:rPr lang="en-US" sz="1600" b="1"/>
              <a:t>müəyyən aralıqlarla</a:t>
            </a:r>
            <a:r>
              <a:rPr lang="en-US" sz="1600"/>
              <a:t> hazırlanan hesabatdır. Hesabatda bu məlumatlar olur:</a:t>
            </a:r>
          </a:p>
          <a:p>
            <a:pPr marL="285750" indent="-285750">
              <a:buFont typeface="Arial" panose="020B0604020202020204" pitchFamily="34" charset="0"/>
              <a:buChar char="•"/>
            </a:pPr>
            <a:r>
              <a:rPr lang="en-US" sz="1600"/>
              <a:t>Test işləri </a:t>
            </a:r>
            <a:r>
              <a:rPr lang="en-US" sz="1600" b="1"/>
              <a:t>necə gedir</a:t>
            </a:r>
            <a:r>
              <a:rPr lang="en-US" sz="1600"/>
              <a:t>, </a:t>
            </a:r>
            <a:r>
              <a:rPr lang="en-US" sz="1600" b="1"/>
              <a:t>əvvəlcədən planlaşdırılanlarla müqayisədə</a:t>
            </a:r>
            <a:endParaRPr lang="en-US" sz="1600"/>
          </a:p>
          <a:p>
            <a:pPr marL="285750" indent="-285750">
              <a:buFont typeface="Arial" panose="020B0604020202020204" pitchFamily="34" charset="0"/>
              <a:buChar char="•"/>
            </a:pPr>
            <a:r>
              <a:rPr lang="en-US" sz="1600" b="1"/>
              <a:t>Risklər</a:t>
            </a:r>
            <a:r>
              <a:rPr lang="en-US" sz="1600"/>
              <a:t> və </a:t>
            </a:r>
            <a:r>
              <a:rPr lang="en-US" sz="1600" b="1"/>
              <a:t>problemli yerlər</a:t>
            </a:r>
            <a:endParaRPr lang="en-US" sz="1600"/>
          </a:p>
          <a:p>
            <a:pPr marL="285750" indent="-285750">
              <a:buFont typeface="Arial" panose="020B0604020202020204" pitchFamily="34" charset="0"/>
              <a:buChar char="•"/>
            </a:pPr>
            <a:r>
              <a:rPr lang="en-US" sz="1600"/>
              <a:t>Qərar verilməli olan </a:t>
            </a:r>
            <a:r>
              <a:rPr lang="en-US" sz="1600" b="1"/>
              <a:t>alternativlər</a:t>
            </a:r>
            <a:r>
              <a:rPr lang="en-US" sz="1600"/>
              <a:t> (yəni növbəti addım nə olmalıdır)</a:t>
            </a:r>
          </a:p>
        </p:txBody>
      </p:sp>
    </p:spTree>
    <p:extLst>
      <p:ext uri="{BB962C8B-B14F-4D97-AF65-F5344CB8AC3E}">
        <p14:creationId xmlns:p14="http://schemas.microsoft.com/office/powerpoint/2010/main" val="39898834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C668BC-20F4-DEFB-1148-8DCE3BBEF62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CFB2E41-42F7-AF42-B28B-A6061F4EE4CA}"/>
              </a:ext>
            </a:extLst>
          </p:cNvPr>
          <p:cNvSpPr txBox="1"/>
          <p:nvPr/>
        </p:nvSpPr>
        <p:spPr>
          <a:xfrm>
            <a:off x="107004" y="158874"/>
            <a:ext cx="11984477" cy="6124754"/>
          </a:xfrm>
          <a:prstGeom prst="rect">
            <a:avLst/>
          </a:prstGeom>
          <a:noFill/>
        </p:spPr>
        <p:txBody>
          <a:bodyPr wrap="square">
            <a:spAutoFit/>
          </a:bodyPr>
          <a:lstStyle/>
          <a:p>
            <a:pPr>
              <a:buNone/>
            </a:pPr>
            <a:r>
              <a:rPr lang="en-US" sz="1400" b="1"/>
              <a:t>🔧 Test Hesabatında Hansı Məlumatlar Olur? (Atributlar)</a:t>
            </a:r>
            <a:endParaRPr lang="az-Latn-AZ" sz="1400" b="1"/>
          </a:p>
          <a:p>
            <a:pPr>
              <a:buNone/>
            </a:pPr>
            <a:endParaRPr lang="en-US" sz="1400" b="1"/>
          </a:p>
          <a:p>
            <a:pPr>
              <a:buFont typeface="+mj-lt"/>
              <a:buAutoNum type="arabicPeriod"/>
            </a:pPr>
            <a:r>
              <a:rPr lang="en-US" sz="1400" b="1"/>
              <a:t>Qısa təsvir (Summary)</a:t>
            </a:r>
            <a:endParaRPr lang="en-US" sz="1400"/>
          </a:p>
          <a:p>
            <a:pPr marL="742950" lvl="1" indent="-285750">
              <a:buFont typeface="Arial" panose="020B0604020202020204" pitchFamily="34" charset="0"/>
              <a:buChar char="•"/>
            </a:pPr>
            <a:r>
              <a:rPr lang="en-US" sz="1400"/>
              <a:t>Əsas uğurlar, problemlər, nəticələr və tövsiyələr haqqında </a:t>
            </a:r>
            <a:r>
              <a:rPr lang="en-US" sz="1400" b="1"/>
              <a:t>qısa xülasə.</a:t>
            </a:r>
            <a:endParaRPr lang="az-Latn-AZ" sz="1400" b="1"/>
          </a:p>
          <a:p>
            <a:pPr marL="742950" lvl="1" indent="-285750">
              <a:buFont typeface="Arial" panose="020B0604020202020204" pitchFamily="34" charset="0"/>
              <a:buChar char="•"/>
            </a:pPr>
            <a:endParaRPr lang="en-US" sz="1400"/>
          </a:p>
          <a:p>
            <a:pPr>
              <a:buFont typeface="+mj-lt"/>
              <a:buAutoNum type="arabicPeriod"/>
            </a:pPr>
            <a:r>
              <a:rPr lang="en-US" sz="1400" b="1"/>
              <a:t>Test komandası (Test team)</a:t>
            </a:r>
            <a:endParaRPr lang="en-US" sz="1400"/>
          </a:p>
          <a:p>
            <a:pPr marL="742950" lvl="1" indent="-285750">
              <a:buFont typeface="Arial" panose="020B0604020202020204" pitchFamily="34" charset="0"/>
              <a:buChar char="•"/>
            </a:pPr>
            <a:r>
              <a:rPr lang="en-US" sz="1400"/>
              <a:t>Bu işi görən </a:t>
            </a:r>
            <a:r>
              <a:rPr lang="en-US" sz="1400" b="1"/>
              <a:t>insanlar və komanda haqqında məlumat.</a:t>
            </a:r>
            <a:endParaRPr lang="az-Latn-AZ" sz="1400" b="1"/>
          </a:p>
          <a:p>
            <a:pPr marL="742950" lvl="1" indent="-285750">
              <a:buFont typeface="Arial" panose="020B0604020202020204" pitchFamily="34" charset="0"/>
              <a:buChar char="•"/>
            </a:pPr>
            <a:endParaRPr lang="en-US" sz="1400"/>
          </a:p>
          <a:p>
            <a:pPr>
              <a:buFont typeface="+mj-lt"/>
              <a:buAutoNum type="arabicPeriod"/>
            </a:pPr>
            <a:r>
              <a:rPr lang="en-US" sz="1400" b="1"/>
              <a:t>Test prosesi təsviri (Testing process description)</a:t>
            </a:r>
            <a:endParaRPr lang="en-US" sz="1400"/>
          </a:p>
          <a:p>
            <a:pPr marL="742950" lvl="1" indent="-285750">
              <a:buFont typeface="Arial" panose="020B0604020202020204" pitchFamily="34" charset="0"/>
              <a:buChar char="•"/>
            </a:pPr>
            <a:r>
              <a:rPr lang="en-US" sz="1400"/>
              <a:t>Həmin dövrdə </a:t>
            </a:r>
            <a:r>
              <a:rPr lang="en-US" sz="1400" b="1"/>
              <a:t>nə işlər görüldüyü</a:t>
            </a:r>
            <a:r>
              <a:rPr lang="en-US" sz="1400"/>
              <a:t> sadalanır (məsələn: hansı testlər keçirildi, hansı modul yoxlanıldı və s.)</a:t>
            </a:r>
            <a:endParaRPr lang="az-Latn-AZ" sz="1400"/>
          </a:p>
          <a:p>
            <a:pPr marL="742950" lvl="1" indent="-285750">
              <a:buFont typeface="Arial" panose="020B0604020202020204" pitchFamily="34" charset="0"/>
              <a:buChar char="•"/>
            </a:pPr>
            <a:endParaRPr lang="en-US" sz="1400"/>
          </a:p>
          <a:p>
            <a:pPr>
              <a:buFont typeface="+mj-lt"/>
              <a:buAutoNum type="arabicPeriod"/>
            </a:pPr>
            <a:r>
              <a:rPr lang="en-US" sz="1400" b="1"/>
              <a:t>Cədvəl (Timetable)</a:t>
            </a:r>
            <a:endParaRPr lang="en-US" sz="1400"/>
          </a:p>
          <a:p>
            <a:pPr marL="742950" lvl="1" indent="-285750">
              <a:buFont typeface="Arial" panose="020B0604020202020204" pitchFamily="34" charset="0"/>
              <a:buChar char="•"/>
            </a:pPr>
            <a:r>
              <a:rPr lang="en-US" sz="1400"/>
              <a:t>Komandanın və ya ayrı-ayrı üzvlərin </a:t>
            </a:r>
            <a:r>
              <a:rPr lang="en-US" sz="1400" b="1"/>
              <a:t>iş qrafiki</a:t>
            </a:r>
            <a:r>
              <a:rPr lang="en-US" sz="1400"/>
              <a:t>, hansı gün nə edilib.</a:t>
            </a:r>
            <a:endParaRPr lang="az-Latn-AZ" sz="1400"/>
          </a:p>
          <a:p>
            <a:pPr marL="742950" lvl="1" indent="-285750">
              <a:buFont typeface="Arial" panose="020B0604020202020204" pitchFamily="34" charset="0"/>
              <a:buChar char="•"/>
            </a:pPr>
            <a:endParaRPr lang="en-US" sz="1400"/>
          </a:p>
          <a:p>
            <a:pPr>
              <a:buFont typeface="+mj-lt"/>
              <a:buAutoNum type="arabicPeriod"/>
            </a:pPr>
            <a:r>
              <a:rPr lang="en-US" sz="1400" b="1"/>
              <a:t>Yeni tapılmış defektlərin statistikası (New defects statistics)</a:t>
            </a:r>
            <a:endParaRPr lang="en-US" sz="1400"/>
          </a:p>
          <a:p>
            <a:pPr marL="742950" lvl="1" indent="-285750">
              <a:buFont typeface="Arial" panose="020B0604020202020204" pitchFamily="34" charset="0"/>
              <a:buChar char="•"/>
            </a:pPr>
            <a:r>
              <a:rPr lang="en-US" sz="1400"/>
              <a:t>Yeni aşkar olunan problemlər (buglar) haqqında </a:t>
            </a:r>
            <a:r>
              <a:rPr lang="en-US" sz="1400" b="1"/>
              <a:t>cədvəl şəklində məlumat.</a:t>
            </a:r>
            <a:endParaRPr lang="az-Latn-AZ" sz="1400" b="1"/>
          </a:p>
          <a:p>
            <a:pPr marL="742950" lvl="1" indent="-285750">
              <a:buFont typeface="Arial" panose="020B0604020202020204" pitchFamily="34" charset="0"/>
              <a:buChar char="•"/>
            </a:pPr>
            <a:endParaRPr lang="en-US" sz="1400"/>
          </a:p>
          <a:p>
            <a:pPr>
              <a:buFont typeface="+mj-lt"/>
              <a:buAutoNum type="arabicPeriod"/>
            </a:pPr>
            <a:r>
              <a:rPr lang="en-US" sz="1400" b="1"/>
              <a:t>Yeni defektlərin siyahısı (New defects list)</a:t>
            </a:r>
            <a:endParaRPr lang="en-US" sz="1400"/>
          </a:p>
          <a:p>
            <a:pPr marL="742950" lvl="1" indent="-285750">
              <a:buFont typeface="Arial" panose="020B0604020202020204" pitchFamily="34" charset="0"/>
              <a:buChar char="•"/>
            </a:pPr>
            <a:r>
              <a:rPr lang="en-US" sz="1400"/>
              <a:t>Həmin yeni tapılan defektlərin </a:t>
            </a:r>
            <a:r>
              <a:rPr lang="en-US" sz="1400" b="1"/>
              <a:t>adbaad siyahısı.</a:t>
            </a:r>
            <a:endParaRPr lang="az-Latn-AZ" sz="1400" b="1"/>
          </a:p>
          <a:p>
            <a:pPr marL="742950" lvl="1" indent="-285750">
              <a:buFont typeface="Arial" panose="020B0604020202020204" pitchFamily="34" charset="0"/>
              <a:buChar char="•"/>
            </a:pPr>
            <a:endParaRPr lang="en-US" sz="1400"/>
          </a:p>
          <a:p>
            <a:pPr>
              <a:buFont typeface="+mj-lt"/>
              <a:buAutoNum type="arabicPeriod"/>
            </a:pPr>
            <a:r>
              <a:rPr lang="en-US" sz="1400" b="1"/>
              <a:t>Ümumi defekt statistikası (Overall defects statistics)</a:t>
            </a:r>
            <a:endParaRPr lang="en-US" sz="1400"/>
          </a:p>
          <a:p>
            <a:pPr marL="742950" lvl="1" indent="-285750">
              <a:buFont typeface="Arial" panose="020B0604020202020204" pitchFamily="34" charset="0"/>
              <a:buChar char="•"/>
            </a:pPr>
            <a:r>
              <a:rPr lang="en-US" sz="1400"/>
              <a:t>Layihə boyunca tapılmış </a:t>
            </a:r>
            <a:r>
              <a:rPr lang="en-US" sz="1400" b="1"/>
              <a:t>bütün defektlər haqqında ümumi məlumat</a:t>
            </a:r>
            <a:r>
              <a:rPr lang="en-US" sz="1400"/>
              <a:t>, cədvəl şəklində.</a:t>
            </a:r>
            <a:endParaRPr lang="az-Latn-AZ" sz="1400"/>
          </a:p>
          <a:p>
            <a:pPr marL="742950" lvl="1" indent="-285750">
              <a:buFont typeface="Arial" panose="020B0604020202020204" pitchFamily="34" charset="0"/>
              <a:buChar char="•"/>
            </a:pPr>
            <a:endParaRPr lang="en-US" sz="1400"/>
          </a:p>
          <a:p>
            <a:pPr>
              <a:buFont typeface="+mj-lt"/>
              <a:buAutoNum type="arabicPeriod"/>
            </a:pPr>
            <a:r>
              <a:rPr lang="en-US" sz="1400" b="1"/>
              <a:t>Tövsiyələr (Recommendations)</a:t>
            </a:r>
            <a:endParaRPr lang="en-US" sz="1400"/>
          </a:p>
          <a:p>
            <a:pPr marL="742950" lvl="1" indent="-285750">
              <a:buFont typeface="Arial" panose="020B0604020202020204" pitchFamily="34" charset="0"/>
              <a:buChar char="•"/>
            </a:pPr>
            <a:r>
              <a:rPr lang="en-US" sz="1400"/>
              <a:t>Komandanın </a:t>
            </a:r>
            <a:r>
              <a:rPr lang="en-US" sz="1400" b="1"/>
              <a:t>növbəti addımlar</a:t>
            </a:r>
            <a:r>
              <a:rPr lang="en-US" sz="1400"/>
              <a:t> üçün verdiyi məsləhətlər və ya görülməli işlərin siyahısı.</a:t>
            </a:r>
            <a:endParaRPr lang="az-Latn-AZ" sz="1400"/>
          </a:p>
          <a:p>
            <a:pPr marL="742950" lvl="1" indent="-285750">
              <a:buFont typeface="Arial" panose="020B0604020202020204" pitchFamily="34" charset="0"/>
              <a:buChar char="•"/>
            </a:pPr>
            <a:endParaRPr lang="en-US" sz="1400"/>
          </a:p>
          <a:p>
            <a:pPr>
              <a:buFont typeface="+mj-lt"/>
              <a:buAutoNum type="arabicPeriod"/>
            </a:pPr>
            <a:r>
              <a:rPr lang="en-US" sz="1400" b="1"/>
              <a:t>Əlavələr (Appendixes)</a:t>
            </a:r>
            <a:endParaRPr lang="en-US" sz="1400"/>
          </a:p>
          <a:p>
            <a:pPr marL="742950" lvl="1" indent="-285750">
              <a:buFont typeface="Arial" panose="020B0604020202020204" pitchFamily="34" charset="0"/>
              <a:buChar char="•"/>
            </a:pPr>
            <a:r>
              <a:rPr lang="en-US" sz="1400" b="1"/>
              <a:t>Qrafiklər, diaqramlar</a:t>
            </a:r>
            <a:r>
              <a:rPr lang="en-US" sz="1400"/>
              <a:t>, real test nəticələri – yəni sənədlər və vizual sübutlar.</a:t>
            </a:r>
          </a:p>
        </p:txBody>
      </p:sp>
    </p:spTree>
    <p:extLst>
      <p:ext uri="{BB962C8B-B14F-4D97-AF65-F5344CB8AC3E}">
        <p14:creationId xmlns:p14="http://schemas.microsoft.com/office/powerpoint/2010/main" val="16079236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4DA36F-21B5-73A6-344C-26EEAD6CCCB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12398B2-9E94-2FDF-3A98-A48D60624375}"/>
              </a:ext>
            </a:extLst>
          </p:cNvPr>
          <p:cNvSpPr txBox="1"/>
          <p:nvPr/>
        </p:nvSpPr>
        <p:spPr>
          <a:xfrm>
            <a:off x="107004" y="158874"/>
            <a:ext cx="11984477" cy="6524863"/>
          </a:xfrm>
          <a:prstGeom prst="rect">
            <a:avLst/>
          </a:prstGeom>
          <a:noFill/>
        </p:spPr>
        <p:txBody>
          <a:bodyPr wrap="square">
            <a:spAutoFit/>
          </a:bodyPr>
          <a:lstStyle/>
          <a:p>
            <a:pPr>
              <a:buNone/>
            </a:pPr>
            <a:r>
              <a:rPr lang="en-US" sz="1100" b="1"/>
              <a:t>📌 Traceability Matrix (İzləmə Matrisi / Trassirlik Matrisi) nədir?</a:t>
            </a:r>
            <a:endParaRPr lang="az-Latn-AZ" sz="1100" b="1"/>
          </a:p>
          <a:p>
            <a:pPr>
              <a:buNone/>
            </a:pPr>
            <a:endParaRPr lang="en-US" sz="1100" b="1"/>
          </a:p>
          <a:p>
            <a:pPr>
              <a:buNone/>
            </a:pPr>
            <a:r>
              <a:rPr lang="en-US" sz="1100" b="1"/>
              <a:t>İzləmə matrisi (RTM - Requirements Traceability Matrix)</a:t>
            </a:r>
            <a:r>
              <a:rPr lang="en-US" sz="1100"/>
              <a:t> – iki şey (məsələn, </a:t>
            </a:r>
            <a:r>
              <a:rPr lang="en-US" sz="1100" b="1"/>
              <a:t>tələblər</a:t>
            </a:r>
            <a:r>
              <a:rPr lang="en-US" sz="1100"/>
              <a:t> və </a:t>
            </a:r>
            <a:r>
              <a:rPr lang="en-US" sz="1100" b="1"/>
              <a:t>test ssenariləri</a:t>
            </a:r>
            <a:r>
              <a:rPr lang="en-US" sz="1100"/>
              <a:t>) arasındakı </a:t>
            </a:r>
            <a:r>
              <a:rPr lang="en-US" sz="1100" b="1"/>
              <a:t>əlaqəni</a:t>
            </a:r>
            <a:r>
              <a:rPr lang="en-US" sz="1100"/>
              <a:t> göstərən </a:t>
            </a:r>
            <a:r>
              <a:rPr lang="en-US" sz="1100" b="1"/>
              <a:t>ikicəhrəli (iki tərəfli) bir cədvəldir</a:t>
            </a:r>
            <a:r>
              <a:rPr lang="en-US" sz="1100"/>
              <a:t>.</a:t>
            </a:r>
            <a:endParaRPr lang="az-Latn-AZ" sz="1100"/>
          </a:p>
          <a:p>
            <a:pPr>
              <a:buNone/>
            </a:pPr>
            <a:endParaRPr lang="en-US" sz="1100"/>
          </a:p>
          <a:p>
            <a:pPr>
              <a:buNone/>
            </a:pPr>
            <a:r>
              <a:rPr lang="en-US" sz="1100"/>
              <a:t>Bu cədvəl bizə imkan verir ki:</a:t>
            </a:r>
          </a:p>
          <a:p>
            <a:pPr marL="285750" indent="-285750">
              <a:buFont typeface="Arial" panose="020B0604020202020204" pitchFamily="34" charset="0"/>
              <a:buChar char="•"/>
            </a:pPr>
            <a:r>
              <a:rPr lang="en-US" sz="1100" b="1"/>
              <a:t>Tələbdən test ssenarisinə doğru izləmə aparaq</a:t>
            </a:r>
            <a:r>
              <a:rPr lang="en-US" sz="1100"/>
              <a:t> (bu tələb üçün hansı testlər var?)</a:t>
            </a:r>
          </a:p>
          <a:p>
            <a:pPr marL="285750" indent="-285750">
              <a:buFont typeface="Arial" panose="020B0604020202020204" pitchFamily="34" charset="0"/>
              <a:buChar char="•"/>
            </a:pPr>
            <a:r>
              <a:rPr lang="en-US" sz="1100" b="1"/>
              <a:t>Test ssenarisindən tələblərə doğru da izləmə aparaq</a:t>
            </a:r>
            <a:r>
              <a:rPr lang="en-US" sz="1100"/>
              <a:t> (bu test hansı tələbi yoxlayır?)</a:t>
            </a:r>
            <a:endParaRPr lang="az-Latn-AZ" sz="1100"/>
          </a:p>
          <a:p>
            <a:pPr>
              <a:buFont typeface="Arial" panose="020B0604020202020204" pitchFamily="34" charset="0"/>
              <a:buChar char="•"/>
            </a:pPr>
            <a:endParaRPr lang="en-US" sz="1100"/>
          </a:p>
          <a:p>
            <a:r>
              <a:rPr lang="en-US" sz="1100"/>
              <a:t>Bu, sistemdəki </a:t>
            </a:r>
            <a:r>
              <a:rPr lang="en-US" sz="1100" b="1"/>
              <a:t>əhatəliliyi</a:t>
            </a:r>
            <a:r>
              <a:rPr lang="en-US" sz="1100"/>
              <a:t> yoxlamaq üçündür:</a:t>
            </a:r>
            <a:br>
              <a:rPr lang="en-US" sz="1100"/>
            </a:br>
            <a:r>
              <a:rPr lang="en-US" sz="1100"/>
              <a:t>➡️ Hər tələb doğrudan da test olunubmu?</a:t>
            </a:r>
            <a:br>
              <a:rPr lang="en-US" sz="1100"/>
            </a:br>
            <a:r>
              <a:rPr lang="en-US" sz="1100"/>
              <a:t>➡️ Hər test hansı tələbi yoxlayır?</a:t>
            </a:r>
            <a:endParaRPr lang="az-Latn-AZ" sz="1100"/>
          </a:p>
          <a:p>
            <a:endParaRPr lang="az-Latn-AZ" sz="1100"/>
          </a:p>
          <a:p>
            <a:endParaRPr lang="az-Latn-AZ" sz="1100"/>
          </a:p>
          <a:p>
            <a:pPr>
              <a:buNone/>
            </a:pPr>
            <a:r>
              <a:rPr lang="en-US" sz="1100" b="1"/>
              <a:t>🧾 Niyə vacibdir?</a:t>
            </a:r>
          </a:p>
          <a:p>
            <a:pPr marL="285750" indent="-285750">
              <a:buFont typeface="Arial" panose="020B0604020202020204" pitchFamily="34" charset="0"/>
              <a:buChar char="•"/>
            </a:pPr>
            <a:r>
              <a:rPr lang="en-US" sz="1100"/>
              <a:t>Heç bir tələb </a:t>
            </a:r>
            <a:r>
              <a:rPr lang="en-US" sz="1100" b="1"/>
              <a:t>test olunmadan</a:t>
            </a:r>
            <a:r>
              <a:rPr lang="en-US" sz="1100"/>
              <a:t> qalmasın deyə.</a:t>
            </a:r>
          </a:p>
          <a:p>
            <a:pPr marL="285750" indent="-285750">
              <a:buFont typeface="Arial" panose="020B0604020202020204" pitchFamily="34" charset="0"/>
              <a:buChar char="•"/>
            </a:pPr>
            <a:r>
              <a:rPr lang="en-US" sz="1100"/>
              <a:t>Əgər hansısa tələbdə dəyişiklik olsa, </a:t>
            </a:r>
            <a:r>
              <a:rPr lang="en-US" sz="1100" b="1"/>
              <a:t>onu test edən ssenarilər</a:t>
            </a:r>
            <a:r>
              <a:rPr lang="en-US" sz="1100"/>
              <a:t> dərhal tapılsın.</a:t>
            </a:r>
          </a:p>
          <a:p>
            <a:pPr marL="285750" indent="-285750">
              <a:buFont typeface="Arial" panose="020B0604020202020204" pitchFamily="34" charset="0"/>
              <a:buChar char="•"/>
            </a:pPr>
            <a:r>
              <a:rPr lang="en-US" sz="1100"/>
              <a:t>Sistemə ediləcək dəyişikliklərin </a:t>
            </a:r>
            <a:r>
              <a:rPr lang="en-US" sz="1100" b="1"/>
              <a:t>haralara təsir edəcəyini</a:t>
            </a:r>
            <a:r>
              <a:rPr lang="en-US" sz="1100"/>
              <a:t> anlamaq üçün.</a:t>
            </a:r>
          </a:p>
          <a:p>
            <a:endParaRPr lang="az-Latn-AZ" sz="1100"/>
          </a:p>
          <a:p>
            <a:endParaRPr lang="az-Latn-AZ" sz="1100"/>
          </a:p>
          <a:p>
            <a:r>
              <a:rPr lang="pt-BR" sz="1100"/>
              <a:t>📊 </a:t>
            </a:r>
            <a:r>
              <a:rPr lang="pt-BR" sz="1100" b="1"/>
              <a:t>Matrisa Necə Görsənir? (Sadə Nümunə)</a:t>
            </a:r>
            <a:endParaRPr lang="az-Latn-AZ" sz="1100" b="1"/>
          </a:p>
          <a:p>
            <a:endParaRPr lang="az-Latn-AZ" sz="1100" b="1"/>
          </a:p>
          <a:p>
            <a:endParaRPr lang="az-Latn-AZ" sz="1100" b="1"/>
          </a:p>
          <a:p>
            <a:endParaRPr lang="az-Latn-AZ" sz="1100" b="1"/>
          </a:p>
          <a:p>
            <a:endParaRPr lang="az-Latn-AZ" sz="1100" b="1"/>
          </a:p>
          <a:p>
            <a:endParaRPr lang="az-Latn-AZ" sz="1100" b="1"/>
          </a:p>
          <a:p>
            <a:endParaRPr lang="az-Latn-AZ" sz="1100" b="1"/>
          </a:p>
          <a:p>
            <a:endParaRPr lang="az-Latn-AZ" sz="1100" b="1"/>
          </a:p>
          <a:p>
            <a:pPr>
              <a:buNone/>
            </a:pPr>
            <a:r>
              <a:rPr lang="en-US" sz="1100"/>
              <a:t>Burada:</a:t>
            </a:r>
          </a:p>
          <a:p>
            <a:pPr>
              <a:buFont typeface="Arial" panose="020B0604020202020204" pitchFamily="34" charset="0"/>
              <a:buChar char="•"/>
            </a:pPr>
            <a:r>
              <a:rPr lang="en-US" sz="1100" b="1"/>
              <a:t>TC</a:t>
            </a:r>
            <a:r>
              <a:rPr lang="en-US" sz="1100"/>
              <a:t> — Test Case, yəni test ssenarisi</a:t>
            </a:r>
          </a:p>
          <a:p>
            <a:pPr>
              <a:buFont typeface="Arial" panose="020B0604020202020204" pitchFamily="34" charset="0"/>
              <a:buChar char="•"/>
            </a:pPr>
            <a:r>
              <a:rPr lang="en-US" sz="1100" b="1"/>
              <a:t>"+" işarəsi</a:t>
            </a:r>
            <a:r>
              <a:rPr lang="en-US" sz="1100"/>
              <a:t> – bu test həmin tələbi yoxlayır deməkdir</a:t>
            </a:r>
            <a:endParaRPr lang="az-Latn-AZ" sz="1100"/>
          </a:p>
          <a:p>
            <a:pPr>
              <a:buFont typeface="Arial" panose="020B0604020202020204" pitchFamily="34" charset="0"/>
              <a:buChar char="•"/>
            </a:pPr>
            <a:endParaRPr lang="en-US" sz="1100"/>
          </a:p>
          <a:p>
            <a:pPr>
              <a:buNone/>
            </a:pPr>
            <a:r>
              <a:rPr lang="en-US" sz="1100" b="1"/>
              <a:t>Məsələn:</a:t>
            </a:r>
          </a:p>
          <a:p>
            <a:pPr>
              <a:buFont typeface="Arial" panose="020B0604020202020204" pitchFamily="34" charset="0"/>
              <a:buChar char="•"/>
            </a:pPr>
            <a:r>
              <a:rPr lang="en-US" sz="1100" b="1"/>
              <a:t>TC 2</a:t>
            </a:r>
            <a:r>
              <a:rPr lang="en-US" sz="1100"/>
              <a:t>, </a:t>
            </a:r>
            <a:r>
              <a:rPr lang="en-US" sz="1100" b="1"/>
              <a:t>Tələb 1 və Tələb 3</a:t>
            </a:r>
            <a:r>
              <a:rPr lang="en-US" sz="1100"/>
              <a:t>-ü yoxlayır</a:t>
            </a:r>
          </a:p>
          <a:p>
            <a:pPr>
              <a:buFont typeface="Arial" panose="020B0604020202020204" pitchFamily="34" charset="0"/>
              <a:buChar char="•"/>
            </a:pPr>
            <a:r>
              <a:rPr lang="en-US" sz="1100" b="1"/>
              <a:t>Tələb 4</a:t>
            </a:r>
            <a:r>
              <a:rPr lang="en-US" sz="1100"/>
              <a:t> isə yalnız </a:t>
            </a:r>
            <a:r>
              <a:rPr lang="en-US" sz="1100" b="1"/>
              <a:t>TC 4</a:t>
            </a:r>
            <a:r>
              <a:rPr lang="en-US" sz="1100"/>
              <a:t> tərəfindən test olunur</a:t>
            </a:r>
            <a:endParaRPr lang="az-Latn-AZ" sz="1100"/>
          </a:p>
          <a:p>
            <a:pPr>
              <a:buFont typeface="Arial" panose="020B0604020202020204" pitchFamily="34" charset="0"/>
              <a:buChar char="•"/>
            </a:pPr>
            <a:endParaRPr lang="en-US" sz="1100"/>
          </a:p>
          <a:p>
            <a:pPr>
              <a:buNone/>
            </a:pPr>
            <a:r>
              <a:rPr lang="en-US" sz="1100" b="1"/>
              <a:t>🧠 Nəticə:</a:t>
            </a:r>
          </a:p>
          <a:p>
            <a:r>
              <a:rPr lang="en-US" sz="1100"/>
              <a:t>İzləmə matrisi sənə </a:t>
            </a:r>
            <a:r>
              <a:rPr lang="en-US" sz="1100" b="1"/>
              <a:t>nəyi test etdiyini və nəyi hələ yoxlamadığını</a:t>
            </a:r>
            <a:r>
              <a:rPr lang="en-US" sz="1100"/>
              <a:t> çox aydın şəkildə göstərir.</a:t>
            </a:r>
            <a:br>
              <a:rPr lang="en-US" sz="1100"/>
            </a:br>
            <a:r>
              <a:rPr lang="en-US" sz="1100"/>
              <a:t>Əgər hansısa tələbin qarşısında </a:t>
            </a:r>
            <a:r>
              <a:rPr lang="en-US" sz="1100" b="1"/>
              <a:t>heç bir "+" yoxdursa</a:t>
            </a:r>
            <a:r>
              <a:rPr lang="en-US" sz="1100"/>
              <a:t>, deməli onu test etməmisən.</a:t>
            </a:r>
          </a:p>
        </p:txBody>
      </p:sp>
      <p:pic>
        <p:nvPicPr>
          <p:cNvPr id="4" name="Picture 3">
            <a:extLst>
              <a:ext uri="{FF2B5EF4-FFF2-40B4-BE49-F238E27FC236}">
                <a16:creationId xmlns:a16="http://schemas.microsoft.com/office/drawing/2014/main" id="{0CE307D9-6531-F901-935A-A93BE5193C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69989" y="3638938"/>
            <a:ext cx="4344108" cy="1026789"/>
          </a:xfrm>
          <a:prstGeom prst="rect">
            <a:avLst/>
          </a:prstGeom>
        </p:spPr>
      </p:pic>
    </p:spTree>
    <p:extLst>
      <p:ext uri="{BB962C8B-B14F-4D97-AF65-F5344CB8AC3E}">
        <p14:creationId xmlns:p14="http://schemas.microsoft.com/office/powerpoint/2010/main" val="19619525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C88632-A28A-FD41-07EE-C6B490B588B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26FFB6E-2B1C-BA30-29F6-B4BE6C41F7F6}"/>
              </a:ext>
            </a:extLst>
          </p:cNvPr>
          <p:cNvSpPr txBox="1"/>
          <p:nvPr/>
        </p:nvSpPr>
        <p:spPr>
          <a:xfrm>
            <a:off x="107004" y="158874"/>
            <a:ext cx="11984477" cy="6247864"/>
          </a:xfrm>
          <a:prstGeom prst="rect">
            <a:avLst/>
          </a:prstGeom>
          <a:noFill/>
        </p:spPr>
        <p:txBody>
          <a:bodyPr wrap="square">
            <a:spAutoFit/>
          </a:bodyPr>
          <a:lstStyle/>
          <a:p>
            <a:pPr>
              <a:buNone/>
            </a:pPr>
            <a:r>
              <a:rPr lang="en-US" sz="1600" b="1"/>
              <a:t>📌 Test üçün əmək və vaxt sərfiyyatının qiymətləndirilməsi nədir?</a:t>
            </a:r>
          </a:p>
          <a:p>
            <a:r>
              <a:rPr lang="en-US" sz="1600"/>
              <a:t>Test zamanı </a:t>
            </a:r>
            <a:r>
              <a:rPr lang="en-US" sz="1600" b="1"/>
              <a:t>nə qədər vaxt</a:t>
            </a:r>
            <a:r>
              <a:rPr lang="en-US" sz="1600"/>
              <a:t>, </a:t>
            </a:r>
            <a:r>
              <a:rPr lang="en-US" sz="1600" b="1"/>
              <a:t>nə qədər insan</a:t>
            </a:r>
            <a:r>
              <a:rPr lang="en-US" sz="1600"/>
              <a:t>, və </a:t>
            </a:r>
            <a:r>
              <a:rPr lang="en-US" sz="1600" b="1"/>
              <a:t>neçə iş saatı</a:t>
            </a:r>
            <a:r>
              <a:rPr lang="en-US" sz="1600"/>
              <a:t> lazım olacaq – bunları </a:t>
            </a:r>
            <a:r>
              <a:rPr lang="en-US" sz="1600" b="1"/>
              <a:t>təxmini hesablamaya</a:t>
            </a:r>
            <a:r>
              <a:rPr lang="en-US" sz="1600"/>
              <a:t> “test estimation” deyilir. Bu, planlama üçün vacibdir.</a:t>
            </a:r>
            <a:endParaRPr lang="az-Latn-AZ" sz="1600"/>
          </a:p>
          <a:p>
            <a:endParaRPr lang="az-Latn-AZ" sz="1600"/>
          </a:p>
          <a:p>
            <a:endParaRPr lang="az-Latn-AZ" sz="1600"/>
          </a:p>
          <a:p>
            <a:endParaRPr lang="az-Latn-AZ" sz="1600"/>
          </a:p>
          <a:p>
            <a:pPr>
              <a:buNone/>
            </a:pPr>
            <a:r>
              <a:rPr lang="en-US" sz="1600" b="1"/>
              <a:t>🛠️ Ən məşhur 6 qiymətləndirmə üsulu:</a:t>
            </a:r>
          </a:p>
          <a:p>
            <a:pPr>
              <a:buNone/>
            </a:pPr>
            <a:r>
              <a:rPr lang="en-US" sz="1600" b="1"/>
              <a:t>1. 🫣 "Pəncərədən baxıb demək" (təxmini, təcrübəyə əsaslanan təxmin)</a:t>
            </a:r>
          </a:p>
          <a:p>
            <a:r>
              <a:rPr lang="en-US" sz="1600"/>
              <a:t>Sadəcə olaraq </a:t>
            </a:r>
            <a:r>
              <a:rPr lang="en-US" sz="1600" b="1"/>
              <a:t>təcrübəyə</a:t>
            </a:r>
            <a:r>
              <a:rPr lang="en-US" sz="1600"/>
              <a:t> və </a:t>
            </a:r>
            <a:r>
              <a:rPr lang="en-US" sz="1600" b="1"/>
              <a:t>intuisiya</a:t>
            </a:r>
            <a:r>
              <a:rPr lang="en-US" sz="1600"/>
              <a:t>ya əsasən təxmin edirsən ki, bu iş təxmini neçə gün/saata başa gələcək.</a:t>
            </a:r>
          </a:p>
          <a:p>
            <a:endParaRPr lang="az-Latn-AZ" sz="1600"/>
          </a:p>
          <a:p>
            <a:endParaRPr lang="az-Latn-AZ" sz="1600"/>
          </a:p>
          <a:p>
            <a:endParaRPr lang="az-Latn-AZ" sz="1600"/>
          </a:p>
          <a:p>
            <a:pPr>
              <a:buNone/>
            </a:pPr>
            <a:r>
              <a:rPr lang="en-US" sz="1600" b="1"/>
              <a:t>2. 👨‍💻 "İnkişafla müqayisə etmək"</a:t>
            </a:r>
          </a:p>
          <a:p>
            <a:pPr>
              <a:buNone/>
            </a:pPr>
            <a:r>
              <a:rPr lang="en-US" sz="1600"/>
              <a:t>Məsələn, komandada:</a:t>
            </a:r>
          </a:p>
          <a:p>
            <a:pPr marL="285750" indent="-285750">
              <a:buFont typeface="Arial" panose="020B0604020202020204" pitchFamily="34" charset="0"/>
              <a:buChar char="•"/>
            </a:pPr>
            <a:r>
              <a:rPr lang="en-US" sz="1600"/>
              <a:t>3 proqramçı varsa</a:t>
            </a:r>
          </a:p>
          <a:p>
            <a:pPr marL="285750" indent="-285750">
              <a:buFont typeface="Arial" panose="020B0604020202020204" pitchFamily="34" charset="0"/>
              <a:buChar char="•"/>
            </a:pPr>
            <a:r>
              <a:rPr lang="en-US" sz="1600"/>
              <a:t>1 testçi varsa</a:t>
            </a:r>
            <a:r>
              <a:rPr lang="az-Latn-AZ" sz="1600"/>
              <a:t> </a:t>
            </a:r>
            <a:r>
              <a:rPr lang="en-US" sz="1600"/>
              <a:t>— deməli, </a:t>
            </a:r>
            <a:r>
              <a:rPr lang="en-US" sz="1600" b="1"/>
              <a:t>testə kod yazmağa nisbətən 2-3 dəfə az vaxt gedəcək</a:t>
            </a:r>
            <a:r>
              <a:rPr lang="en-US" sz="1600"/>
              <a:t>.</a:t>
            </a:r>
          </a:p>
          <a:p>
            <a:endParaRPr lang="az-Latn-AZ" sz="1600"/>
          </a:p>
          <a:p>
            <a:endParaRPr lang="az-Latn-AZ" sz="1600"/>
          </a:p>
          <a:p>
            <a:endParaRPr lang="az-Latn-AZ" sz="1600"/>
          </a:p>
          <a:p>
            <a:pPr>
              <a:buNone/>
            </a:pPr>
            <a:r>
              <a:rPr lang="en-US" sz="1600" b="1"/>
              <a:t>3. 📊 SDLC üzrə faiz bölgüsü</a:t>
            </a:r>
          </a:p>
          <a:p>
            <a:pPr>
              <a:buNone/>
            </a:pPr>
            <a:r>
              <a:rPr lang="en-US" sz="1600"/>
              <a:t>SDLC – proqram təminatı həyat dövrüdür (planlama, analiz, kodlaşdırma, test, çıxarış və s.).</a:t>
            </a:r>
            <a:br>
              <a:rPr lang="en-US" sz="1600"/>
            </a:br>
            <a:r>
              <a:rPr lang="en-US" sz="1600"/>
              <a:t>Bu üsulda hər mərhələyə </a:t>
            </a:r>
            <a:r>
              <a:rPr lang="en-US" sz="1600" b="1"/>
              <a:t>faizlə vaxt ayrılır</a:t>
            </a:r>
            <a:r>
              <a:rPr lang="en-US" sz="1600"/>
              <a:t>, məsələn:</a:t>
            </a:r>
          </a:p>
          <a:p>
            <a:pPr marL="285750" indent="-285750">
              <a:buFont typeface="Arial" panose="020B0604020202020204" pitchFamily="34" charset="0"/>
              <a:buChar char="•"/>
            </a:pPr>
            <a:r>
              <a:rPr lang="en-US" sz="1600"/>
              <a:t>Planlama – 10%</a:t>
            </a:r>
          </a:p>
          <a:p>
            <a:pPr marL="285750" indent="-285750">
              <a:buFont typeface="Arial" panose="020B0604020202020204" pitchFamily="34" charset="0"/>
              <a:buChar char="•"/>
            </a:pPr>
            <a:r>
              <a:rPr lang="en-US" sz="1600"/>
              <a:t>Kodlaşdırma – 40%</a:t>
            </a:r>
          </a:p>
          <a:p>
            <a:pPr marL="285750" indent="-285750">
              <a:buFont typeface="Arial" panose="020B0604020202020204" pitchFamily="34" charset="0"/>
              <a:buChar char="•"/>
            </a:pPr>
            <a:r>
              <a:rPr lang="en-US" sz="1600"/>
              <a:t>Test – 30% və s.</a:t>
            </a:r>
          </a:p>
        </p:txBody>
      </p:sp>
    </p:spTree>
    <p:extLst>
      <p:ext uri="{BB962C8B-B14F-4D97-AF65-F5344CB8AC3E}">
        <p14:creationId xmlns:p14="http://schemas.microsoft.com/office/powerpoint/2010/main" val="13743383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076FB9-407A-D44E-70C7-53AB20EB312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62C7D9F-5069-9DA9-15E7-02AA67A2BD1F}"/>
              </a:ext>
            </a:extLst>
          </p:cNvPr>
          <p:cNvSpPr txBox="1"/>
          <p:nvPr/>
        </p:nvSpPr>
        <p:spPr>
          <a:xfrm>
            <a:off x="107004" y="158874"/>
            <a:ext cx="11984477" cy="5262979"/>
          </a:xfrm>
          <a:prstGeom prst="rect">
            <a:avLst/>
          </a:prstGeom>
          <a:noFill/>
        </p:spPr>
        <p:txBody>
          <a:bodyPr wrap="square">
            <a:spAutoFit/>
          </a:bodyPr>
          <a:lstStyle/>
          <a:p>
            <a:pPr>
              <a:buNone/>
            </a:pPr>
            <a:r>
              <a:rPr lang="en-US" sz="1600" b="1"/>
              <a:t>4. 📁 Əvvəlki layihələrə baxmaq</a:t>
            </a:r>
          </a:p>
          <a:p>
            <a:r>
              <a:rPr lang="en-US" sz="1600"/>
              <a:t>Əvvəllər etdiyin oxşar layihəyə baxırsan və orada nə qədər vaxt getmişdirsə, buna da eyni və ya yaxın vaxt ayrılır.</a:t>
            </a:r>
            <a:endParaRPr lang="az-Latn-AZ" sz="1600"/>
          </a:p>
          <a:p>
            <a:endParaRPr lang="az-Latn-AZ" sz="1600"/>
          </a:p>
          <a:p>
            <a:endParaRPr lang="az-Latn-AZ" sz="1600"/>
          </a:p>
          <a:p>
            <a:endParaRPr lang="az-Latn-AZ" sz="1600"/>
          </a:p>
          <a:p>
            <a:endParaRPr lang="az-Latn-AZ" sz="1600"/>
          </a:p>
          <a:p>
            <a:pPr>
              <a:buNone/>
            </a:pPr>
            <a:r>
              <a:rPr lang="en-US" sz="1600" b="1"/>
              <a:t>5. 🧩 Böyük işi xırdalamaq (struktur dekompozisiyası)</a:t>
            </a:r>
          </a:p>
          <a:p>
            <a:r>
              <a:rPr lang="en-US" sz="1600"/>
              <a:t>Böyük bir tapşırığı </a:t>
            </a:r>
            <a:r>
              <a:rPr lang="en-US" sz="1600" b="1"/>
              <a:t>kiçik hissələrə bölüb</a:t>
            </a:r>
            <a:r>
              <a:rPr lang="en-US" sz="1600"/>
              <a:t> hər hissənin vaxtını ayrıca qiymətləndirirsən. Sonra </a:t>
            </a:r>
            <a:r>
              <a:rPr lang="en-US" sz="1600" b="1"/>
              <a:t>hamısını toplayırsan</a:t>
            </a:r>
            <a:r>
              <a:rPr lang="en-US" sz="1600"/>
              <a:t>.</a:t>
            </a:r>
          </a:p>
          <a:p>
            <a:endParaRPr lang="az-Latn-AZ" sz="1600"/>
          </a:p>
          <a:p>
            <a:endParaRPr lang="az-Latn-AZ" sz="1600"/>
          </a:p>
          <a:p>
            <a:endParaRPr lang="az-Latn-AZ" sz="1600"/>
          </a:p>
          <a:p>
            <a:endParaRPr lang="az-Latn-AZ" sz="1600"/>
          </a:p>
          <a:p>
            <a:pPr>
              <a:buNone/>
            </a:pPr>
            <a:r>
              <a:rPr lang="en-US" sz="1600" b="1"/>
              <a:t>6. 🔺 Üç nöqtəli qiymətləndirmə</a:t>
            </a:r>
          </a:p>
          <a:p>
            <a:pPr>
              <a:buNone/>
            </a:pPr>
            <a:r>
              <a:rPr lang="en-US" sz="1600"/>
              <a:t>Bu daha riyazi üsuldur. Burada 3 ehtimalı nəzərə alırsan:</a:t>
            </a:r>
          </a:p>
          <a:p>
            <a:pPr>
              <a:buFont typeface="Arial" panose="020B0604020202020204" pitchFamily="34" charset="0"/>
              <a:buChar char="•"/>
            </a:pPr>
            <a:r>
              <a:rPr lang="en-US" sz="1600"/>
              <a:t>O – Optimist qiymət (işlər çox yaxşı getsə)</a:t>
            </a:r>
          </a:p>
          <a:p>
            <a:pPr>
              <a:buFont typeface="Arial" panose="020B0604020202020204" pitchFamily="34" charset="0"/>
              <a:buChar char="•"/>
            </a:pPr>
            <a:r>
              <a:rPr lang="en-US" sz="1600"/>
              <a:t>M – Ən çox ehtimal olunan (orta səviyyə)</a:t>
            </a:r>
          </a:p>
          <a:p>
            <a:pPr>
              <a:buFont typeface="Arial" panose="020B0604020202020204" pitchFamily="34" charset="0"/>
              <a:buChar char="•"/>
            </a:pPr>
            <a:r>
              <a:rPr lang="en-US" sz="1600"/>
              <a:t>E – Pessimist qiymət (hər şey pis getsə)</a:t>
            </a:r>
          </a:p>
          <a:p>
            <a:endParaRPr lang="az-Latn-AZ" sz="1600"/>
          </a:p>
          <a:p>
            <a:r>
              <a:rPr lang="en-US" sz="1600"/>
              <a:t>Formula:</a:t>
            </a:r>
            <a:r>
              <a:rPr lang="az-Latn-AZ" sz="1600"/>
              <a:t> (O + (4 * M) + E) / 6</a:t>
            </a:r>
          </a:p>
          <a:p>
            <a:r>
              <a:rPr lang="en-US" sz="1600"/>
              <a:t>Standart </a:t>
            </a:r>
            <a:r>
              <a:rPr lang="az-Latn-AZ" sz="1600"/>
              <a:t>kənarlaşma</a:t>
            </a:r>
            <a:r>
              <a:rPr lang="en-US" sz="1600"/>
              <a:t> da belə hesablanır:</a:t>
            </a:r>
            <a:r>
              <a:rPr lang="az-Latn-AZ" sz="1600"/>
              <a:t> </a:t>
            </a:r>
            <a:r>
              <a:rPr lang="en-US" sz="1600"/>
              <a:t>(E - O) / 6</a:t>
            </a:r>
          </a:p>
          <a:p>
            <a:endParaRPr lang="en-US" sz="1600"/>
          </a:p>
        </p:txBody>
      </p:sp>
    </p:spTree>
    <p:extLst>
      <p:ext uri="{BB962C8B-B14F-4D97-AF65-F5344CB8AC3E}">
        <p14:creationId xmlns:p14="http://schemas.microsoft.com/office/powerpoint/2010/main" val="3905233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61C90E-2E88-B383-9B90-098F2830626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3BCA61A-2B0C-3A5F-A774-1D9D241B0B52}"/>
              </a:ext>
            </a:extLst>
          </p:cNvPr>
          <p:cNvSpPr txBox="1"/>
          <p:nvPr/>
        </p:nvSpPr>
        <p:spPr>
          <a:xfrm>
            <a:off x="107004" y="158874"/>
            <a:ext cx="11984477" cy="3539430"/>
          </a:xfrm>
          <a:prstGeom prst="rect">
            <a:avLst/>
          </a:prstGeom>
          <a:noFill/>
        </p:spPr>
        <p:txBody>
          <a:bodyPr wrap="square">
            <a:spAutoFit/>
          </a:bodyPr>
          <a:lstStyle/>
          <a:p>
            <a:pPr>
              <a:buNone/>
            </a:pPr>
            <a:r>
              <a:rPr lang="en-US" sz="1600" b="1"/>
              <a:t>💡 Sadə nümunə</a:t>
            </a:r>
            <a:endParaRPr lang="az-Latn-AZ" sz="1600" b="1"/>
          </a:p>
          <a:p>
            <a:pPr>
              <a:buNone/>
            </a:pPr>
            <a:endParaRPr lang="en-US" sz="1600" b="1"/>
          </a:p>
          <a:p>
            <a:pPr>
              <a:buNone/>
            </a:pPr>
            <a:r>
              <a:rPr lang="en-US" sz="1600"/>
              <a:t>Tutaq ki, sənin komandanda:</a:t>
            </a:r>
          </a:p>
          <a:p>
            <a:pPr marL="285750" indent="-285750">
              <a:buFont typeface="Arial" panose="020B0604020202020204" pitchFamily="34" charset="0"/>
              <a:buChar char="•"/>
            </a:pPr>
            <a:r>
              <a:rPr lang="en-US" sz="1600" b="1"/>
              <a:t>3 nəfər testçi var</a:t>
            </a:r>
            <a:endParaRPr lang="en-US" sz="1600"/>
          </a:p>
          <a:p>
            <a:pPr marL="285750" indent="-285750">
              <a:buFont typeface="Arial" panose="020B0604020202020204" pitchFamily="34" charset="0"/>
              <a:buChar char="•"/>
            </a:pPr>
            <a:r>
              <a:rPr lang="en-US" sz="1600" b="1"/>
              <a:t>30 test ssenarisi</a:t>
            </a:r>
            <a:r>
              <a:rPr lang="en-US" sz="1600"/>
              <a:t> var (regression test)</a:t>
            </a:r>
          </a:p>
          <a:p>
            <a:pPr marL="285750" indent="-285750">
              <a:buFont typeface="Arial" panose="020B0604020202020204" pitchFamily="34" charset="0"/>
              <a:buChar char="•"/>
            </a:pPr>
            <a:r>
              <a:rPr lang="en-US" sz="1600"/>
              <a:t>Hər ssenarini keçmək üçün </a:t>
            </a:r>
            <a:r>
              <a:rPr lang="en-US" sz="1600" b="1"/>
              <a:t>10 dəqiqə</a:t>
            </a:r>
            <a:r>
              <a:rPr lang="en-US" sz="1600"/>
              <a:t> lazımdır</a:t>
            </a:r>
          </a:p>
          <a:p>
            <a:pPr marL="285750" indent="-285750">
              <a:buFont typeface="Arial" panose="020B0604020202020204" pitchFamily="34" charset="0"/>
              <a:buChar char="•"/>
            </a:pPr>
            <a:r>
              <a:rPr lang="en-US" sz="1600"/>
              <a:t>Adətən testlərin </a:t>
            </a:r>
            <a:r>
              <a:rPr lang="en-US" sz="1600" b="1"/>
              <a:t>20%-ində bug tapılır</a:t>
            </a:r>
            <a:r>
              <a:rPr lang="en-US" sz="1600"/>
              <a:t>, yəni sonra </a:t>
            </a:r>
            <a:r>
              <a:rPr lang="en-US" sz="1600" b="1"/>
              <a:t>təkrar test (retest)</a:t>
            </a:r>
            <a:r>
              <a:rPr lang="en-US" sz="1600"/>
              <a:t> olunur</a:t>
            </a:r>
            <a:endParaRPr lang="az-Latn-AZ" sz="1600"/>
          </a:p>
          <a:p>
            <a:pPr>
              <a:buFont typeface="Arial" panose="020B0604020202020204" pitchFamily="34" charset="0"/>
              <a:buChar char="•"/>
            </a:pPr>
            <a:endParaRPr lang="az-Latn-AZ" sz="1600"/>
          </a:p>
          <a:p>
            <a:pPr>
              <a:buFont typeface="Arial" panose="020B0604020202020204" pitchFamily="34" charset="0"/>
              <a:buChar char="•"/>
            </a:pPr>
            <a:endParaRPr lang="az-Latn-AZ" sz="1600"/>
          </a:p>
          <a:p>
            <a:r>
              <a:rPr lang="en-US" sz="1600"/>
              <a:t>Addım 1. Ümumi test vaxtı:</a:t>
            </a:r>
            <a:r>
              <a:rPr lang="az-Latn-AZ" sz="1600"/>
              <a:t> </a:t>
            </a:r>
            <a:r>
              <a:rPr lang="en-US" sz="1600"/>
              <a:t>				</a:t>
            </a:r>
            <a:r>
              <a:rPr lang="az-Latn-AZ" sz="1600"/>
              <a:t>(30 ssenari * 10 dəq) / 3 testçi = 100 dəqiqə</a:t>
            </a:r>
          </a:p>
          <a:p>
            <a:r>
              <a:rPr lang="en-US" sz="1600"/>
              <a:t>Addım 2. Retest üçün əlavə vaxt:				100 dəq * 20% = 20 dəqiqə</a:t>
            </a:r>
          </a:p>
          <a:p>
            <a:r>
              <a:rPr lang="en-US" sz="1600"/>
              <a:t>Addım 3. Ümumi vaxt:</a:t>
            </a:r>
            <a:r>
              <a:rPr lang="az-Latn-AZ" sz="1600"/>
              <a:t> </a:t>
            </a:r>
            <a:r>
              <a:rPr lang="en-US" sz="1600"/>
              <a:t>				</a:t>
            </a:r>
            <a:r>
              <a:rPr lang="az-Latn-AZ" sz="1600"/>
              <a:t>100 + 20 = 120 dəqiqə</a:t>
            </a:r>
          </a:p>
          <a:p>
            <a:r>
              <a:rPr lang="en-US" sz="1600"/>
              <a:t>Addım 4. Riskləri nəzərə alırıq (xəstəlik, texniki problem və s.): 	10% əlavə vaxt: 120 * 10% = 12 dəq → Yekun: 132 dəqiqə</a:t>
            </a:r>
          </a:p>
          <a:p>
            <a:endParaRPr lang="en-US" sz="1600"/>
          </a:p>
        </p:txBody>
      </p:sp>
    </p:spTree>
    <p:extLst>
      <p:ext uri="{BB962C8B-B14F-4D97-AF65-F5344CB8AC3E}">
        <p14:creationId xmlns:p14="http://schemas.microsoft.com/office/powerpoint/2010/main" val="9153997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7BC5DC-B723-A899-248B-64E3494779E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9516EBE-522B-8EE0-634E-6C79B202DEBA}"/>
              </a:ext>
            </a:extLst>
          </p:cNvPr>
          <p:cNvSpPr txBox="1"/>
          <p:nvPr/>
        </p:nvSpPr>
        <p:spPr>
          <a:xfrm>
            <a:off x="107004" y="158874"/>
            <a:ext cx="11984477" cy="3539430"/>
          </a:xfrm>
          <a:prstGeom prst="rect">
            <a:avLst/>
          </a:prstGeom>
          <a:noFill/>
        </p:spPr>
        <p:txBody>
          <a:bodyPr wrap="square">
            <a:spAutoFit/>
          </a:bodyPr>
          <a:lstStyle/>
          <a:p>
            <a:pPr>
              <a:buNone/>
            </a:pPr>
            <a:r>
              <a:rPr lang="en-US" sz="1600" b="1"/>
              <a:t>🧠 Üç nöqtəli qiymətləndirmə ilə hesablasaq:</a:t>
            </a:r>
          </a:p>
          <a:p>
            <a:pPr>
              <a:buFont typeface="Arial" panose="020B0604020202020204" pitchFamily="34" charset="0"/>
              <a:buChar char="•"/>
            </a:pPr>
            <a:r>
              <a:rPr lang="en-US" sz="1600"/>
              <a:t>Optimist (O) = 100 dəq</a:t>
            </a:r>
          </a:p>
          <a:p>
            <a:pPr>
              <a:buFont typeface="Arial" panose="020B0604020202020204" pitchFamily="34" charset="0"/>
              <a:buChar char="•"/>
            </a:pPr>
            <a:r>
              <a:rPr lang="en-US" sz="1600"/>
              <a:t>Ən çox ehtimal olunan (M) = 120 dəq</a:t>
            </a:r>
          </a:p>
          <a:p>
            <a:pPr>
              <a:buFont typeface="Arial" panose="020B0604020202020204" pitchFamily="34" charset="0"/>
              <a:buChar char="•"/>
            </a:pPr>
            <a:r>
              <a:rPr lang="en-US" sz="1600"/>
              <a:t>Pessimist (E) = 132 dəq</a:t>
            </a:r>
          </a:p>
          <a:p>
            <a:pPr>
              <a:buFont typeface="Arial" panose="020B0604020202020204" pitchFamily="34" charset="0"/>
              <a:buChar char="•"/>
            </a:pPr>
            <a:endParaRPr lang="en-US" sz="1600"/>
          </a:p>
          <a:p>
            <a:pPr>
              <a:buFont typeface="Arial" panose="020B0604020202020204" pitchFamily="34" charset="0"/>
              <a:buChar char="•"/>
            </a:pPr>
            <a:endParaRPr lang="en-US" sz="1600"/>
          </a:p>
          <a:p>
            <a:r>
              <a:rPr lang="en-US" sz="1600"/>
              <a:t>Formula: </a:t>
            </a:r>
            <a:r>
              <a:rPr lang="az-Latn-AZ" sz="1600"/>
              <a:t>				</a:t>
            </a:r>
            <a:r>
              <a:rPr lang="fr-FR" sz="1600"/>
              <a:t>(100 + 4*120 + 132) / 6 = 118.7 dəqiqə</a:t>
            </a:r>
          </a:p>
          <a:p>
            <a:r>
              <a:rPr lang="en-US" sz="1600"/>
              <a:t>Standart </a:t>
            </a:r>
            <a:r>
              <a:rPr lang="az-Latn-AZ" sz="1600"/>
              <a:t>kənarlaşma</a:t>
            </a:r>
            <a:r>
              <a:rPr lang="en-US" sz="1600"/>
              <a:t>:</a:t>
            </a:r>
            <a:r>
              <a:rPr lang="az-Latn-AZ" sz="1600"/>
              <a:t> 			</a:t>
            </a:r>
            <a:r>
              <a:rPr lang="fr-FR" sz="1600"/>
              <a:t>(132 - 100) / 6 = 5.3 dəqiqə</a:t>
            </a:r>
          </a:p>
          <a:p>
            <a:r>
              <a:rPr lang="en-US" sz="1600"/>
              <a:t>Yekun qiymətləndirmə:</a:t>
            </a:r>
            <a:r>
              <a:rPr lang="az-Latn-AZ" sz="1600"/>
              <a:t>		</a:t>
            </a:r>
            <a:r>
              <a:rPr lang="en-US" sz="1600"/>
              <a:t>118.7 ± 5.3 dəqiqə</a:t>
            </a:r>
          </a:p>
          <a:p>
            <a:endParaRPr lang="az-Latn-AZ" sz="1600"/>
          </a:p>
          <a:p>
            <a:endParaRPr lang="az-Latn-AZ" sz="1600"/>
          </a:p>
          <a:p>
            <a:pPr>
              <a:buNone/>
            </a:pPr>
            <a:r>
              <a:rPr lang="en-US" sz="1600" b="1"/>
              <a:t>🧾 Sadə dildə nəticə:</a:t>
            </a:r>
          </a:p>
          <a:p>
            <a:r>
              <a:rPr lang="en-US" sz="1600"/>
              <a:t>Test üçün </a:t>
            </a:r>
            <a:r>
              <a:rPr lang="en-US" sz="1600" b="1"/>
              <a:t>təxminən 2 saat</a:t>
            </a:r>
            <a:r>
              <a:rPr lang="en-US" sz="1600"/>
              <a:t> vaxt gedəcək, amma </a:t>
            </a:r>
            <a:r>
              <a:rPr lang="en-US" sz="1600" b="1"/>
              <a:t>5-6 dəqiqə çox və ya az ola bilər</a:t>
            </a:r>
            <a:r>
              <a:rPr lang="en-US" sz="1600"/>
              <a:t> – vəziyyətə görə dəyişir.</a:t>
            </a:r>
          </a:p>
          <a:p>
            <a:endParaRPr lang="en-US" sz="1600"/>
          </a:p>
        </p:txBody>
      </p:sp>
    </p:spTree>
    <p:extLst>
      <p:ext uri="{BB962C8B-B14F-4D97-AF65-F5344CB8AC3E}">
        <p14:creationId xmlns:p14="http://schemas.microsoft.com/office/powerpoint/2010/main" val="35086303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901C61-AB69-3426-828E-EAB8F27DBD9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2B8D7E3-CC74-ABE9-1140-5C2D0D6A2AB4}"/>
              </a:ext>
            </a:extLst>
          </p:cNvPr>
          <p:cNvSpPr txBox="1"/>
          <p:nvPr/>
        </p:nvSpPr>
        <p:spPr>
          <a:xfrm>
            <a:off x="107004" y="158874"/>
            <a:ext cx="11984477" cy="1077218"/>
          </a:xfrm>
          <a:prstGeom prst="rect">
            <a:avLst/>
          </a:prstGeom>
          <a:noFill/>
        </p:spPr>
        <p:txBody>
          <a:bodyPr wrap="square">
            <a:spAutoFit/>
          </a:bodyPr>
          <a:lstStyle/>
          <a:p>
            <a:pPr algn="l"/>
            <a:r>
              <a:rPr lang="en-US" sz="1600"/>
              <a:t>Aşağıda sənə </a:t>
            </a:r>
            <a:r>
              <a:rPr lang="en-US" sz="1600" b="1"/>
              <a:t>real həyatda istifadə oluna biləcək Check-list əsaslı test</a:t>
            </a:r>
            <a:r>
              <a:rPr lang="en-US" sz="1600"/>
              <a:t> cədvəlinin sadə bir </a:t>
            </a:r>
            <a:r>
              <a:rPr lang="en-US" sz="1600" b="1"/>
              <a:t>Excel formatında</a:t>
            </a:r>
            <a:r>
              <a:rPr lang="en-US" sz="1600"/>
              <a:t> quruluşunu təqdim edirəm. Bu cədvəl, məsələn, veb saytın giriş (login) funksionallığının test edilməsinə əsaslanır:</a:t>
            </a:r>
            <a:endParaRPr lang="az-Latn-AZ" sz="1600"/>
          </a:p>
          <a:p>
            <a:pPr algn="l"/>
            <a:endParaRPr lang="az-Latn-AZ" sz="1600"/>
          </a:p>
          <a:p>
            <a:pPr algn="l"/>
            <a:r>
              <a:rPr lang="en-US" sz="1600"/>
              <a:t>✅ Check-list Test Cədvəli (Login Sistemi üçün)</a:t>
            </a:r>
          </a:p>
        </p:txBody>
      </p:sp>
      <p:pic>
        <p:nvPicPr>
          <p:cNvPr id="4" name="Picture 3">
            <a:extLst>
              <a:ext uri="{FF2B5EF4-FFF2-40B4-BE49-F238E27FC236}">
                <a16:creationId xmlns:a16="http://schemas.microsoft.com/office/drawing/2014/main" id="{DAF85135-DDD5-3A7F-1731-3612C4A553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59108" y="1605296"/>
            <a:ext cx="7916380" cy="4953691"/>
          </a:xfrm>
          <a:prstGeom prst="rect">
            <a:avLst/>
          </a:prstGeom>
        </p:spPr>
      </p:pic>
    </p:spTree>
    <p:extLst>
      <p:ext uri="{BB962C8B-B14F-4D97-AF65-F5344CB8AC3E}">
        <p14:creationId xmlns:p14="http://schemas.microsoft.com/office/powerpoint/2010/main" val="40463475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6D6346-64E2-AA81-45E4-9086444159D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D887D07-7129-F648-75A4-EB88B7AEA115}"/>
              </a:ext>
            </a:extLst>
          </p:cNvPr>
          <p:cNvSpPr txBox="1"/>
          <p:nvPr/>
        </p:nvSpPr>
        <p:spPr>
          <a:xfrm>
            <a:off x="107004" y="158874"/>
            <a:ext cx="11984477" cy="6555641"/>
          </a:xfrm>
          <a:prstGeom prst="rect">
            <a:avLst/>
          </a:prstGeom>
          <a:noFill/>
        </p:spPr>
        <p:txBody>
          <a:bodyPr wrap="square">
            <a:spAutoFit/>
          </a:bodyPr>
          <a:lstStyle/>
          <a:p>
            <a:pPr algn="l"/>
            <a:r>
              <a:rPr lang="en-US" sz="1400"/>
              <a:t>Burada test zamanı </a:t>
            </a:r>
            <a:r>
              <a:rPr lang="en-US" sz="1400" b="1"/>
              <a:t>real həyatda nələrə diqqət etmək lazım olduğu</a:t>
            </a:r>
            <a:r>
              <a:rPr lang="en-US" sz="1400"/>
              <a:t> və </a:t>
            </a:r>
            <a:r>
              <a:rPr lang="en-US" sz="1400" b="1"/>
              <a:t>əmək sərfiyyatını (estimasiyanı) necə daha düzgün etmək olar</a:t>
            </a:r>
            <a:r>
              <a:rPr lang="en-US" sz="1400"/>
              <a:t> – bu barədə </a:t>
            </a:r>
            <a:r>
              <a:rPr lang="en-US" sz="1400" b="1"/>
              <a:t>məsləhətlər</a:t>
            </a:r>
            <a:r>
              <a:rPr lang="en-US" sz="1400"/>
              <a:t> verilir.</a:t>
            </a:r>
            <a:endParaRPr lang="az-Latn-AZ" sz="1400"/>
          </a:p>
          <a:p>
            <a:pPr algn="l"/>
            <a:endParaRPr lang="az-Latn-AZ" sz="1400" i="0">
              <a:solidFill>
                <a:srgbClr val="303141"/>
              </a:solidFill>
              <a:effectLst/>
              <a:latin typeface="Udemy Sans"/>
            </a:endParaRPr>
          </a:p>
          <a:p>
            <a:pPr algn="l"/>
            <a:endParaRPr lang="az-Latn-AZ" sz="1400">
              <a:solidFill>
                <a:srgbClr val="303141"/>
              </a:solidFill>
              <a:latin typeface="Udemy Sans"/>
            </a:endParaRPr>
          </a:p>
          <a:p>
            <a:pPr>
              <a:buNone/>
            </a:pPr>
            <a:r>
              <a:rPr lang="en-US" sz="1400" b="1"/>
              <a:t>✅ Real həyat və məsləhətlər</a:t>
            </a:r>
          </a:p>
          <a:p>
            <a:pPr>
              <a:buNone/>
            </a:pPr>
            <a:r>
              <a:rPr lang="en-US" sz="1400" b="1"/>
              <a:t>1. 🕒 Testə nə qədər vaxt sərf etdiyini qeyd et</a:t>
            </a:r>
          </a:p>
          <a:p>
            <a:pPr>
              <a:buNone/>
            </a:pPr>
            <a:r>
              <a:rPr lang="en-US" sz="1400"/>
              <a:t>Hər dəfə test edəndə </a:t>
            </a:r>
            <a:r>
              <a:rPr lang="en-US" sz="1400" b="1"/>
              <a:t>dəqiq olaraq neçə saat vaxt getdiyini yaz</a:t>
            </a:r>
            <a:r>
              <a:rPr lang="en-US" sz="1400"/>
              <a:t>, bunu:</a:t>
            </a:r>
          </a:p>
          <a:p>
            <a:pPr marL="285750" indent="-285750">
              <a:buFont typeface="Arial" panose="020B0604020202020204" pitchFamily="34" charset="0"/>
              <a:buChar char="•"/>
            </a:pPr>
            <a:r>
              <a:rPr lang="en-US" sz="1400"/>
              <a:t>ya TMS (Test Management System) adlı sistemlərdə yazırsan (məsələn, TestRail və s.)</a:t>
            </a:r>
          </a:p>
          <a:p>
            <a:pPr marL="285750" indent="-285750">
              <a:buFont typeface="Arial" panose="020B0604020202020204" pitchFamily="34" charset="0"/>
              <a:buChar char="•"/>
            </a:pPr>
            <a:r>
              <a:rPr lang="en-US" sz="1400"/>
              <a:t>ya da özün üçün </a:t>
            </a:r>
            <a:r>
              <a:rPr lang="en-US" sz="1400" b="1"/>
              <a:t>ayrıca Excel cədvəli</a:t>
            </a:r>
            <a:r>
              <a:rPr lang="en-US" sz="1400"/>
              <a:t> açıb oraya yazırsan</a:t>
            </a:r>
          </a:p>
          <a:p>
            <a:pPr algn="l"/>
            <a:endParaRPr lang="az-Latn-AZ" sz="1400" i="0">
              <a:solidFill>
                <a:srgbClr val="303141"/>
              </a:solidFill>
              <a:effectLst/>
              <a:latin typeface="Udemy Sans"/>
            </a:endParaRPr>
          </a:p>
          <a:p>
            <a:pPr algn="l"/>
            <a:endParaRPr lang="az-Latn-AZ" sz="1400">
              <a:solidFill>
                <a:srgbClr val="303141"/>
              </a:solidFill>
              <a:latin typeface="Udemy Sans"/>
            </a:endParaRPr>
          </a:p>
          <a:p>
            <a:pPr algn="l"/>
            <a:endParaRPr lang="az-Latn-AZ" sz="1400" i="0">
              <a:solidFill>
                <a:srgbClr val="303141"/>
              </a:solidFill>
              <a:effectLst/>
              <a:latin typeface="Udemy Sans"/>
            </a:endParaRPr>
          </a:p>
          <a:p>
            <a:pPr>
              <a:buNone/>
            </a:pPr>
            <a:r>
              <a:rPr lang="en-US" sz="1400" b="1"/>
              <a:t>2. ⏳ Yalnız testin özü yox, hazırlıq da vaxta daxildir</a:t>
            </a:r>
          </a:p>
          <a:p>
            <a:pPr>
              <a:buNone/>
            </a:pPr>
            <a:r>
              <a:rPr lang="en-US" sz="1400"/>
              <a:t>Təkcə test ssenarilərini klikləmək yox, həm də:</a:t>
            </a:r>
          </a:p>
          <a:p>
            <a:pPr marL="285750" indent="-285750">
              <a:buFont typeface="Arial" panose="020B0604020202020204" pitchFamily="34" charset="0"/>
              <a:buChar char="•"/>
            </a:pPr>
            <a:r>
              <a:rPr lang="en-US" sz="1400" b="1"/>
              <a:t>Test ssenarilərini hazırlamaq</a:t>
            </a:r>
            <a:endParaRPr lang="en-US" sz="1400"/>
          </a:p>
          <a:p>
            <a:pPr marL="285750" indent="-285750">
              <a:buFont typeface="Arial" panose="020B0604020202020204" pitchFamily="34" charset="0"/>
              <a:buChar char="•"/>
            </a:pPr>
            <a:r>
              <a:rPr lang="en-US" sz="1400" b="1"/>
              <a:t>Tələbləri oxuyub-anlamaq</a:t>
            </a:r>
            <a:endParaRPr lang="en-US" sz="1400"/>
          </a:p>
          <a:p>
            <a:pPr marL="285750" indent="-285750">
              <a:buFont typeface="Arial" panose="020B0604020202020204" pitchFamily="34" charset="0"/>
              <a:buChar char="•"/>
            </a:pPr>
            <a:r>
              <a:rPr lang="en-US" sz="1400" b="1"/>
              <a:t>Sənədləşdirmək</a:t>
            </a:r>
            <a:endParaRPr lang="en-US" sz="1400"/>
          </a:p>
          <a:p>
            <a:pPr marL="285750" indent="-285750">
              <a:buFont typeface="Arial" panose="020B0604020202020204" pitchFamily="34" charset="0"/>
              <a:buChar char="•"/>
            </a:pPr>
            <a:r>
              <a:rPr lang="en-US" sz="1400" b="1"/>
              <a:t>Komanda ilə yazışmaq, danışmaq</a:t>
            </a:r>
            <a:br>
              <a:rPr lang="en-US" sz="1400"/>
            </a:br>
            <a:r>
              <a:rPr lang="en-US" sz="1400"/>
              <a:t>bunların </a:t>
            </a:r>
            <a:r>
              <a:rPr lang="en-US" sz="1400" b="1"/>
              <a:t>hamısı testə sərf olunan vaxt</a:t>
            </a:r>
            <a:r>
              <a:rPr lang="en-US" sz="1400"/>
              <a:t> sayılır. Bunları da nəzərə al!</a:t>
            </a:r>
          </a:p>
          <a:p>
            <a:pPr algn="l"/>
            <a:endParaRPr lang="az-Latn-AZ" sz="1400" i="0">
              <a:solidFill>
                <a:srgbClr val="303141"/>
              </a:solidFill>
              <a:effectLst/>
              <a:latin typeface="Udemy Sans"/>
            </a:endParaRPr>
          </a:p>
          <a:p>
            <a:pPr algn="l"/>
            <a:endParaRPr lang="az-Latn-AZ" sz="1400" i="0">
              <a:solidFill>
                <a:srgbClr val="303141"/>
              </a:solidFill>
              <a:effectLst/>
              <a:latin typeface="Udemy Sans"/>
            </a:endParaRPr>
          </a:p>
          <a:p>
            <a:pPr algn="l"/>
            <a:endParaRPr lang="az-Latn-AZ" sz="1400">
              <a:solidFill>
                <a:srgbClr val="303141"/>
              </a:solidFill>
              <a:latin typeface="Udemy Sans"/>
            </a:endParaRPr>
          </a:p>
          <a:p>
            <a:pPr>
              <a:buNone/>
            </a:pPr>
            <a:r>
              <a:rPr lang="en-US" sz="1400" b="1"/>
              <a:t>3. 👥 Yalnız proqramçılar işləmir – bütün komanda işləyir</a:t>
            </a:r>
          </a:p>
          <a:p>
            <a:pPr>
              <a:buNone/>
            </a:pPr>
            <a:r>
              <a:rPr lang="en-US" sz="1400"/>
              <a:t>Layihədə təkcə developer yox, həm də:</a:t>
            </a:r>
          </a:p>
          <a:p>
            <a:pPr marL="171450" indent="-171450">
              <a:buFont typeface="Arial" panose="020B0604020202020204" pitchFamily="34" charset="0"/>
              <a:buChar char="•"/>
            </a:pPr>
            <a:r>
              <a:rPr lang="en-US" sz="1400"/>
              <a:t>testçi,</a:t>
            </a:r>
          </a:p>
          <a:p>
            <a:pPr marL="171450" indent="-171450">
              <a:buFont typeface="Arial" panose="020B0604020202020204" pitchFamily="34" charset="0"/>
              <a:buChar char="•"/>
            </a:pPr>
            <a:r>
              <a:rPr lang="en-US" sz="1400"/>
              <a:t>analitik,</a:t>
            </a:r>
          </a:p>
          <a:p>
            <a:pPr marL="171450" indent="-171450">
              <a:buFont typeface="Arial" panose="020B0604020202020204" pitchFamily="34" charset="0"/>
              <a:buChar char="•"/>
            </a:pPr>
            <a:r>
              <a:rPr lang="en-US" sz="1400"/>
              <a:t>dizayner,</a:t>
            </a:r>
          </a:p>
          <a:p>
            <a:pPr marL="171450" indent="-171450">
              <a:buFont typeface="Arial" panose="020B0604020202020204" pitchFamily="34" charset="0"/>
              <a:buChar char="•"/>
            </a:pPr>
            <a:r>
              <a:rPr lang="en-US" sz="1400"/>
              <a:t>menecer və s.</a:t>
            </a:r>
            <a:br>
              <a:rPr lang="en-US" sz="1400"/>
            </a:br>
            <a:r>
              <a:rPr lang="en-US" sz="1400"/>
              <a:t>hamısı işləyir. </a:t>
            </a:r>
            <a:r>
              <a:rPr lang="en-US" sz="1400" b="1"/>
              <a:t>Layihəyə sərf olunan ümumi vaxt</a:t>
            </a:r>
            <a:r>
              <a:rPr lang="en-US" sz="1400"/>
              <a:t> </a:t>
            </a:r>
            <a:r>
              <a:rPr lang="en-US" sz="1400" b="1"/>
              <a:t>hamının birlikdə çəkdiyi əziyyətdir</a:t>
            </a:r>
            <a:r>
              <a:rPr lang="en-US" sz="1400"/>
              <a:t>, bunu rəhbərliyə </a:t>
            </a:r>
            <a:r>
              <a:rPr lang="en-US" sz="1400" b="1"/>
              <a:t>xatırlatmaqdan çəkinmə!</a:t>
            </a:r>
            <a:endParaRPr lang="en-US" sz="1400"/>
          </a:p>
          <a:p>
            <a:pPr algn="l"/>
            <a:endParaRPr lang="az-Latn-AZ" sz="1400" i="0">
              <a:solidFill>
                <a:srgbClr val="303141"/>
              </a:solidFill>
              <a:effectLst/>
              <a:latin typeface="Udemy Sans"/>
            </a:endParaRPr>
          </a:p>
        </p:txBody>
      </p:sp>
    </p:spTree>
    <p:extLst>
      <p:ext uri="{BB962C8B-B14F-4D97-AF65-F5344CB8AC3E}">
        <p14:creationId xmlns:p14="http://schemas.microsoft.com/office/powerpoint/2010/main" val="19449006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E35691-DF87-BB31-A372-7241982324E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319C739-9F8B-F807-1876-19D39B7F4210}"/>
              </a:ext>
            </a:extLst>
          </p:cNvPr>
          <p:cNvSpPr txBox="1"/>
          <p:nvPr/>
        </p:nvSpPr>
        <p:spPr>
          <a:xfrm>
            <a:off x="107004" y="158874"/>
            <a:ext cx="11984477" cy="5509200"/>
          </a:xfrm>
          <a:prstGeom prst="rect">
            <a:avLst/>
          </a:prstGeom>
          <a:noFill/>
        </p:spPr>
        <p:txBody>
          <a:bodyPr wrap="square">
            <a:spAutoFit/>
          </a:bodyPr>
          <a:lstStyle/>
          <a:p>
            <a:pPr>
              <a:buNone/>
            </a:pPr>
            <a:r>
              <a:rPr lang="en-US" sz="1600" b="1"/>
              <a:t>4. ⚠️ Riskləri və təkrar testləri nəzərə al</a:t>
            </a:r>
          </a:p>
          <a:p>
            <a:pPr marL="285750" indent="-285750">
              <a:buFont typeface="Arial" panose="020B0604020202020204" pitchFamily="34" charset="0"/>
              <a:buChar char="•"/>
            </a:pPr>
            <a:r>
              <a:rPr lang="en-US" sz="1600"/>
              <a:t>Sistem çökə bilər</a:t>
            </a:r>
          </a:p>
          <a:p>
            <a:pPr marL="285750" indent="-285750">
              <a:buFont typeface="Arial" panose="020B0604020202020204" pitchFamily="34" charset="0"/>
              <a:buChar char="•"/>
            </a:pPr>
            <a:r>
              <a:rPr lang="en-US" sz="1600"/>
              <a:t>Komanda üzvü xəstələnə bilər</a:t>
            </a:r>
          </a:p>
          <a:p>
            <a:pPr marL="285750" indent="-285750">
              <a:buFont typeface="Arial" panose="020B0604020202020204" pitchFamily="34" charset="0"/>
              <a:buChar char="•"/>
            </a:pPr>
            <a:r>
              <a:rPr lang="en-US" sz="1600"/>
              <a:t>Bug çox çıxar, retest çox olar</a:t>
            </a:r>
            <a:endParaRPr lang="az-Latn-AZ" sz="1600"/>
          </a:p>
          <a:p>
            <a:pPr marL="285750" indent="-285750">
              <a:buFont typeface="Arial" panose="020B0604020202020204" pitchFamily="34" charset="0"/>
              <a:buChar char="•"/>
            </a:pPr>
            <a:endParaRPr lang="en-US" sz="1600"/>
          </a:p>
          <a:p>
            <a:r>
              <a:rPr lang="en-US" sz="1600"/>
              <a:t>Ona görə </a:t>
            </a:r>
            <a:r>
              <a:rPr lang="en-US" sz="1600" b="1"/>
              <a:t>təkrar testlər üçün də əlavə vaxt</a:t>
            </a:r>
            <a:r>
              <a:rPr lang="en-US" sz="1600"/>
              <a:t> nəzərə almalısan.</a:t>
            </a:r>
            <a:endParaRPr lang="az-Latn-AZ" sz="1600"/>
          </a:p>
          <a:p>
            <a:endParaRPr lang="az-Latn-AZ" sz="1600"/>
          </a:p>
          <a:p>
            <a:endParaRPr lang="az-Latn-AZ" sz="1600"/>
          </a:p>
          <a:p>
            <a:endParaRPr lang="az-Latn-AZ" sz="1600"/>
          </a:p>
          <a:p>
            <a:pPr>
              <a:buNone/>
            </a:pPr>
            <a:r>
              <a:rPr lang="en-US" sz="1600" b="1"/>
              <a:t>5. 🔁 Əmək sərfiyyatını vaxtaşırı yenilə</a:t>
            </a:r>
          </a:p>
          <a:p>
            <a:pPr>
              <a:buNone/>
            </a:pPr>
            <a:r>
              <a:rPr lang="en-US" sz="1600"/>
              <a:t>Layihə davam etdikcə:</a:t>
            </a:r>
          </a:p>
          <a:p>
            <a:pPr marL="285750" indent="-285750">
              <a:buFont typeface="Arial" panose="020B0604020202020204" pitchFamily="34" charset="0"/>
              <a:buChar char="•"/>
            </a:pPr>
            <a:r>
              <a:rPr lang="en-US" sz="1600"/>
              <a:t>tapşırıqlar dəyişir,</a:t>
            </a:r>
          </a:p>
          <a:p>
            <a:pPr marL="285750" indent="-285750">
              <a:buFont typeface="Arial" panose="020B0604020202020204" pitchFamily="34" charset="0"/>
              <a:buChar char="•"/>
            </a:pPr>
            <a:r>
              <a:rPr lang="en-US" sz="1600"/>
              <a:t>vaxt uzanır/azalır</a:t>
            </a:r>
          </a:p>
          <a:p>
            <a:r>
              <a:rPr lang="en-US" sz="1600"/>
              <a:t>Buna görə </a:t>
            </a:r>
            <a:r>
              <a:rPr lang="en-US" sz="1600" b="1"/>
              <a:t>əvvəllər etdiyin təxminləri</a:t>
            </a:r>
            <a:r>
              <a:rPr lang="en-US" sz="1600"/>
              <a:t> mütləq </a:t>
            </a:r>
            <a:r>
              <a:rPr lang="en-US" sz="1600" b="1"/>
              <a:t>vaxt-vaxt gözdən keçirib düzəlt</a:t>
            </a:r>
            <a:r>
              <a:rPr lang="en-US" sz="1600"/>
              <a:t>.</a:t>
            </a:r>
          </a:p>
          <a:p>
            <a:endParaRPr lang="az-Latn-AZ" sz="1600"/>
          </a:p>
          <a:p>
            <a:endParaRPr lang="az-Latn-AZ" sz="1600"/>
          </a:p>
          <a:p>
            <a:endParaRPr lang="az-Latn-AZ" sz="1600"/>
          </a:p>
          <a:p>
            <a:pPr>
              <a:buNone/>
            </a:pPr>
            <a:r>
              <a:rPr lang="en-US" sz="1600" b="1"/>
              <a:t>6. 🎯 Layihə təzədirsə, yalnız "təxmini təxmin" olur</a:t>
            </a:r>
          </a:p>
          <a:p>
            <a:pPr>
              <a:buNone/>
            </a:pPr>
            <a:r>
              <a:rPr lang="en-US" sz="1600"/>
              <a:t>Əgər layihə yenidirsə, sən:</a:t>
            </a:r>
          </a:p>
          <a:p>
            <a:pPr marL="285750" indent="-285750">
              <a:buFont typeface="Arial" panose="020B0604020202020204" pitchFamily="34" charset="0"/>
              <a:buChar char="•"/>
            </a:pPr>
            <a:r>
              <a:rPr lang="en-US" sz="1600"/>
              <a:t>nə qədər bug çıxacağını bilmirsən,</a:t>
            </a:r>
          </a:p>
          <a:p>
            <a:pPr marL="285750" indent="-285750">
              <a:buFont typeface="Arial" panose="020B0604020202020204" pitchFamily="34" charset="0"/>
              <a:buChar char="•"/>
            </a:pPr>
            <a:r>
              <a:rPr lang="en-US" sz="1600"/>
              <a:t>nə qədər vaxt lazım olduğunu daqiqliklə deyə bilmirsən</a:t>
            </a:r>
          </a:p>
          <a:p>
            <a:r>
              <a:rPr lang="en-US" sz="1600"/>
              <a:t>Onda yeganə üsul: “təcrübə ilə təxmin” etməkdir – yəni “pəncərədən baxıb demək” (rusca: </a:t>
            </a:r>
            <a:r>
              <a:rPr lang="ru-RU" sz="1600"/>
              <a:t>пальцем в небо).</a:t>
            </a:r>
            <a:endParaRPr lang="en-US" sz="1600"/>
          </a:p>
        </p:txBody>
      </p:sp>
    </p:spTree>
    <p:extLst>
      <p:ext uri="{BB962C8B-B14F-4D97-AF65-F5344CB8AC3E}">
        <p14:creationId xmlns:p14="http://schemas.microsoft.com/office/powerpoint/2010/main" val="3426789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49A6B8-017C-3784-47E1-F515499BF83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EF65D83-720B-E080-93D8-4910D5541039}"/>
              </a:ext>
            </a:extLst>
          </p:cNvPr>
          <p:cNvSpPr txBox="1"/>
          <p:nvPr/>
        </p:nvSpPr>
        <p:spPr>
          <a:xfrm>
            <a:off x="107004" y="158874"/>
            <a:ext cx="11984477" cy="1815882"/>
          </a:xfrm>
          <a:prstGeom prst="rect">
            <a:avLst/>
          </a:prstGeom>
          <a:noFill/>
        </p:spPr>
        <p:txBody>
          <a:bodyPr wrap="square">
            <a:spAutoFit/>
          </a:bodyPr>
          <a:lstStyle/>
          <a:p>
            <a:pPr>
              <a:buNone/>
            </a:pPr>
            <a:r>
              <a:rPr lang="en-US" sz="1600" b="1"/>
              <a:t>🎓 Nəticə:</a:t>
            </a:r>
          </a:p>
          <a:p>
            <a:pPr>
              <a:buNone/>
            </a:pPr>
            <a:r>
              <a:rPr lang="en-US" sz="1600"/>
              <a:t>Sadə dildə desək, bu məsləhətlər onu deyir ki:</a:t>
            </a:r>
          </a:p>
          <a:p>
            <a:pPr marL="285750" indent="-285750">
              <a:buFont typeface="Arial" panose="020B0604020202020204" pitchFamily="34" charset="0"/>
              <a:buChar char="•"/>
            </a:pPr>
            <a:r>
              <a:rPr lang="en-US" sz="1600" b="1"/>
              <a:t>Nə qədər vaxt sərf etdiyini həmişə qeyd et</a:t>
            </a:r>
            <a:endParaRPr lang="en-US" sz="1600"/>
          </a:p>
          <a:p>
            <a:pPr marL="285750" indent="-285750">
              <a:buFont typeface="Arial" panose="020B0604020202020204" pitchFamily="34" charset="0"/>
              <a:buChar char="•"/>
            </a:pPr>
            <a:r>
              <a:rPr lang="en-US" sz="1600" b="1"/>
              <a:t>Təkcə testin özü yox, onun hazırlanması da vaxta daxildir</a:t>
            </a:r>
            <a:endParaRPr lang="en-US" sz="1600"/>
          </a:p>
          <a:p>
            <a:pPr marL="285750" indent="-285750">
              <a:buFont typeface="Arial" panose="020B0604020202020204" pitchFamily="34" charset="0"/>
              <a:buChar char="•"/>
            </a:pPr>
            <a:r>
              <a:rPr lang="en-US" sz="1600" b="1"/>
              <a:t>Vaxt təxminlərini real vaxtlara əsaslanaraq et və dəyişdikcə yenilə</a:t>
            </a:r>
            <a:endParaRPr lang="en-US" sz="1600"/>
          </a:p>
          <a:p>
            <a:pPr marL="285750" indent="-285750">
              <a:buFont typeface="Arial" panose="020B0604020202020204" pitchFamily="34" charset="0"/>
              <a:buChar char="•"/>
            </a:pPr>
            <a:r>
              <a:rPr lang="en-US" sz="1600" b="1"/>
              <a:t>Hamının işi qiymətləndirməyə daxildir, sadəcə developerin yox</a:t>
            </a:r>
            <a:endParaRPr lang="en-US" sz="1600"/>
          </a:p>
          <a:p>
            <a:pPr marL="285750" indent="-285750">
              <a:buFont typeface="Arial" panose="020B0604020202020204" pitchFamily="34" charset="0"/>
              <a:buChar char="•"/>
            </a:pPr>
            <a:r>
              <a:rPr lang="en-US" sz="1600" b="1"/>
              <a:t>Layihə yenidirsə, təxminlər səhv ola bilər – bu normaldır</a:t>
            </a:r>
            <a:endParaRPr lang="en-US" sz="1600"/>
          </a:p>
        </p:txBody>
      </p:sp>
    </p:spTree>
    <p:extLst>
      <p:ext uri="{BB962C8B-B14F-4D97-AF65-F5344CB8AC3E}">
        <p14:creationId xmlns:p14="http://schemas.microsoft.com/office/powerpoint/2010/main" val="40006561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DFBB33-9066-3B4E-5F85-9526B2C2E68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DF24794-B492-F00E-B873-CA7DBF90977E}"/>
              </a:ext>
            </a:extLst>
          </p:cNvPr>
          <p:cNvSpPr txBox="1"/>
          <p:nvPr/>
        </p:nvSpPr>
        <p:spPr>
          <a:xfrm>
            <a:off x="107004" y="158874"/>
            <a:ext cx="11984477" cy="6494085"/>
          </a:xfrm>
          <a:prstGeom prst="rect">
            <a:avLst/>
          </a:prstGeom>
          <a:noFill/>
        </p:spPr>
        <p:txBody>
          <a:bodyPr wrap="square">
            <a:spAutoFit/>
          </a:bodyPr>
          <a:lstStyle/>
          <a:p>
            <a:pPr>
              <a:buNone/>
            </a:pPr>
            <a:r>
              <a:rPr lang="en-US" sz="1600">
                <a:hlinkClick r:id="rId3"/>
              </a:rPr>
              <a:t>https://testmatick.com/</a:t>
            </a:r>
            <a:r>
              <a:rPr lang="en-US" sz="1600"/>
              <a:t> — bu sayt </a:t>
            </a:r>
            <a:r>
              <a:rPr lang="en-US" sz="1600" b="1"/>
              <a:t>peşəkar proqram təminatı test xidmətləri</a:t>
            </a:r>
            <a:r>
              <a:rPr lang="en-US" sz="1600"/>
              <a:t> təklif edən bir </a:t>
            </a:r>
            <a:r>
              <a:rPr lang="en-US" sz="1600" b="1"/>
              <a:t>outsourcing (xarici xidmət) test şirkətinə</a:t>
            </a:r>
            <a:r>
              <a:rPr lang="en-US" sz="1600"/>
              <a:t> məxsusdur.</a:t>
            </a:r>
          </a:p>
          <a:p>
            <a:pPr>
              <a:buNone/>
            </a:pPr>
            <a:r>
              <a:rPr lang="en-US" sz="1600" b="1"/>
              <a:t>Sadə dildə desək, bu sayt nə üçündür?</a:t>
            </a:r>
          </a:p>
          <a:p>
            <a:r>
              <a:rPr lang="en-US" sz="1600"/>
              <a:t>Bu sayt vasitəsilə şirkətlər öz proqram təminatlarını yoxlatdırmaq (test etdirmək) üçün bu şirkətlə əlaqə saxlaya bilərlər. Əgər bir şirkətin özündə test komandası yoxdursa və ya əlavə dəstəyə ehtiyac varsa, </a:t>
            </a:r>
            <a:r>
              <a:rPr lang="en-US" sz="1600" b="1"/>
              <a:t>TestMatick</a:t>
            </a:r>
            <a:r>
              <a:rPr lang="en-US" sz="1600"/>
              <a:t>-dən xidmət ala bilər.</a:t>
            </a:r>
            <a:endParaRPr lang="az-Latn-AZ" sz="1600"/>
          </a:p>
          <a:p>
            <a:endParaRPr lang="az-Latn-AZ" sz="1600"/>
          </a:p>
          <a:p>
            <a:endParaRPr lang="az-Latn-AZ" sz="1600"/>
          </a:p>
          <a:p>
            <a:pPr>
              <a:buNone/>
            </a:pPr>
            <a:r>
              <a:rPr lang="en-US" sz="1600" b="1"/>
              <a:t>Saytın əsas məqsədi və funksiyaları:</a:t>
            </a:r>
          </a:p>
          <a:p>
            <a:r>
              <a:rPr lang="en-US" sz="1600"/>
              <a:t>✅ </a:t>
            </a:r>
            <a:r>
              <a:rPr lang="en-US" sz="1600" b="1"/>
              <a:t>Manual və Avtomatlaşdırılmış Test Xidmətləri</a:t>
            </a:r>
            <a:r>
              <a:rPr lang="en-US" sz="1600"/>
              <a:t> – proqramları əl ilə və ya avtomatik alətlərlə test edirlər</a:t>
            </a:r>
            <a:br>
              <a:rPr lang="en-US" sz="1600"/>
            </a:br>
            <a:r>
              <a:rPr lang="en-US" sz="1600"/>
              <a:t>✅ </a:t>
            </a:r>
            <a:r>
              <a:rPr lang="en-US" sz="1600" b="1"/>
              <a:t>Performans Testləri</a:t>
            </a:r>
            <a:r>
              <a:rPr lang="en-US" sz="1600"/>
              <a:t> – sistemin sürətini və dözümlülüyünü yoxlayırlar</a:t>
            </a:r>
            <a:br>
              <a:rPr lang="en-US" sz="1600"/>
            </a:br>
            <a:r>
              <a:rPr lang="en-US" sz="1600"/>
              <a:t>✅ </a:t>
            </a:r>
            <a:r>
              <a:rPr lang="en-US" sz="1600" b="1"/>
              <a:t>Mobil və Veb Testlər</a:t>
            </a:r>
            <a:r>
              <a:rPr lang="en-US" sz="1600"/>
              <a:t> – mobil tətbiqlər və saytların işləməsini yoxlayırlar</a:t>
            </a:r>
            <a:br>
              <a:rPr lang="en-US" sz="1600"/>
            </a:br>
            <a:r>
              <a:rPr lang="en-US" sz="1600"/>
              <a:t>✅ </a:t>
            </a:r>
            <a:r>
              <a:rPr lang="en-US" sz="1600" b="1"/>
              <a:t>UX/UI Testləri</a:t>
            </a:r>
            <a:r>
              <a:rPr lang="en-US" sz="1600"/>
              <a:t> – istifadəçi təcrübəsinin və interfeysin rahatlığını qiymətləndirirlər</a:t>
            </a:r>
            <a:br>
              <a:rPr lang="en-US" sz="1600"/>
            </a:br>
            <a:r>
              <a:rPr lang="en-US" sz="1600"/>
              <a:t>✅ </a:t>
            </a:r>
            <a:r>
              <a:rPr lang="en-US" sz="1600" b="1"/>
              <a:t>QA Consulting (Məsləhət Xidməti)</a:t>
            </a:r>
            <a:r>
              <a:rPr lang="en-US" sz="1600"/>
              <a:t> – şirkətlərə keyfiyyətə nəzarət sistemini qurmaqda kömək edirlər</a:t>
            </a:r>
            <a:br>
              <a:rPr lang="en-US" sz="1600"/>
            </a:br>
            <a:r>
              <a:rPr lang="en-US" sz="1600"/>
              <a:t>✅ </a:t>
            </a:r>
            <a:r>
              <a:rPr lang="en-US" sz="1600" b="1"/>
              <a:t>Regression, Compatibility, Security testləri</a:t>
            </a:r>
            <a:r>
              <a:rPr lang="en-US" sz="1600"/>
              <a:t> – sistemin sabitliyi, uyğunluğu və təhlükəsizliyi üçün testlər</a:t>
            </a:r>
          </a:p>
          <a:p>
            <a:endParaRPr lang="az-Latn-AZ" sz="1600"/>
          </a:p>
          <a:p>
            <a:endParaRPr lang="az-Latn-AZ" sz="1600"/>
          </a:p>
          <a:p>
            <a:endParaRPr lang="az-Latn-AZ" sz="1600"/>
          </a:p>
          <a:p>
            <a:pPr>
              <a:buNone/>
            </a:pPr>
            <a:r>
              <a:rPr lang="en-US" sz="1600" b="1"/>
              <a:t>Kimlər üçündür?</a:t>
            </a:r>
          </a:p>
          <a:p>
            <a:pPr>
              <a:buFont typeface="Arial" panose="020B0604020202020204" pitchFamily="34" charset="0"/>
              <a:buChar char="•"/>
            </a:pPr>
            <a:r>
              <a:rPr lang="en-US" sz="1600"/>
              <a:t>Startaplar</a:t>
            </a:r>
          </a:p>
          <a:p>
            <a:pPr>
              <a:buFont typeface="Arial" panose="020B0604020202020204" pitchFamily="34" charset="0"/>
              <a:buChar char="•"/>
            </a:pPr>
            <a:r>
              <a:rPr lang="en-US" sz="1600"/>
              <a:t>Böyük proqram təminatı şirkətləri</a:t>
            </a:r>
          </a:p>
          <a:p>
            <a:pPr>
              <a:buFont typeface="Arial" panose="020B0604020202020204" pitchFamily="34" charset="0"/>
              <a:buChar char="•"/>
            </a:pPr>
            <a:r>
              <a:rPr lang="en-US" sz="1600"/>
              <a:t>Tətbiq və vebsayt hazırlayan komandalar</a:t>
            </a:r>
          </a:p>
          <a:p>
            <a:pPr>
              <a:buFont typeface="Arial" panose="020B0604020202020204" pitchFamily="34" charset="0"/>
              <a:buChar char="•"/>
            </a:pPr>
            <a:r>
              <a:rPr lang="en-US" sz="1600"/>
              <a:t>Öz məhsulunu buraxmazdan əvvəl yoxlatdırmaq istəyən hər kəs</a:t>
            </a:r>
          </a:p>
          <a:p>
            <a:endParaRPr lang="az-Latn-AZ" sz="1600"/>
          </a:p>
          <a:p>
            <a:endParaRPr lang="az-Latn-AZ" sz="1600"/>
          </a:p>
          <a:p>
            <a:r>
              <a:rPr lang="en-US" sz="1600"/>
              <a:t>Əgər sən proqram testini öyrənirsənsə, bu cür saytları izləmək sənə həm </a:t>
            </a:r>
            <a:r>
              <a:rPr lang="en-US" sz="1600" b="1"/>
              <a:t>terminləri</a:t>
            </a:r>
            <a:r>
              <a:rPr lang="en-US" sz="1600"/>
              <a:t>, həm də </a:t>
            </a:r>
            <a:r>
              <a:rPr lang="en-US" sz="1600" b="1"/>
              <a:t>real həyatda testin necə həyata keçirildiyini</a:t>
            </a:r>
            <a:r>
              <a:rPr lang="en-US" sz="1600"/>
              <a:t> anlamaqda çox kömək edə bilər.</a:t>
            </a:r>
          </a:p>
        </p:txBody>
      </p:sp>
    </p:spTree>
    <p:extLst>
      <p:ext uri="{BB962C8B-B14F-4D97-AF65-F5344CB8AC3E}">
        <p14:creationId xmlns:p14="http://schemas.microsoft.com/office/powerpoint/2010/main" val="29982050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908200-861C-3F6B-B251-EA65D28293E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908B669-8FB4-117C-D05D-A1BAC900A3ED}"/>
              </a:ext>
            </a:extLst>
          </p:cNvPr>
          <p:cNvSpPr txBox="1"/>
          <p:nvPr/>
        </p:nvSpPr>
        <p:spPr>
          <a:xfrm>
            <a:off x="107004" y="158874"/>
            <a:ext cx="11984477" cy="338554"/>
          </a:xfrm>
          <a:prstGeom prst="rect">
            <a:avLst/>
          </a:prstGeom>
          <a:noFill/>
        </p:spPr>
        <p:txBody>
          <a:bodyPr wrap="square">
            <a:spAutoFit/>
          </a:bodyPr>
          <a:lstStyle/>
          <a:p>
            <a:pPr algn="l"/>
            <a:r>
              <a:rPr lang="az-Latn-AZ" sz="1600">
                <a:solidFill>
                  <a:srgbClr val="303141"/>
                </a:solidFill>
                <a:latin typeface="Udemy Sans"/>
              </a:rPr>
              <a:t>.</a:t>
            </a:r>
            <a:endParaRPr lang="az-Latn-AZ" sz="1600" i="0">
              <a:solidFill>
                <a:srgbClr val="303141"/>
              </a:solidFill>
              <a:effectLst/>
              <a:latin typeface="Udemy Sans"/>
            </a:endParaRPr>
          </a:p>
        </p:txBody>
      </p:sp>
    </p:spTree>
    <p:extLst>
      <p:ext uri="{BB962C8B-B14F-4D97-AF65-F5344CB8AC3E}">
        <p14:creationId xmlns:p14="http://schemas.microsoft.com/office/powerpoint/2010/main" val="5691378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9312CE-7476-E707-4EB7-E90B6943D36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2508F49-EBC9-7BDD-B294-1573A05F8225}"/>
              </a:ext>
            </a:extLst>
          </p:cNvPr>
          <p:cNvSpPr txBox="1"/>
          <p:nvPr/>
        </p:nvSpPr>
        <p:spPr>
          <a:xfrm>
            <a:off x="107004" y="158874"/>
            <a:ext cx="11984477" cy="338554"/>
          </a:xfrm>
          <a:prstGeom prst="rect">
            <a:avLst/>
          </a:prstGeom>
          <a:noFill/>
        </p:spPr>
        <p:txBody>
          <a:bodyPr wrap="square">
            <a:spAutoFit/>
          </a:bodyPr>
          <a:lstStyle/>
          <a:p>
            <a:pPr algn="l"/>
            <a:r>
              <a:rPr lang="az-Latn-AZ" sz="1600">
                <a:solidFill>
                  <a:srgbClr val="303141"/>
                </a:solidFill>
                <a:latin typeface="Udemy Sans"/>
              </a:rPr>
              <a:t>.</a:t>
            </a:r>
            <a:endParaRPr lang="az-Latn-AZ" sz="1600" i="0">
              <a:solidFill>
                <a:srgbClr val="303141"/>
              </a:solidFill>
              <a:effectLst/>
              <a:latin typeface="Udemy Sans"/>
            </a:endParaRPr>
          </a:p>
        </p:txBody>
      </p:sp>
    </p:spTree>
    <p:extLst>
      <p:ext uri="{BB962C8B-B14F-4D97-AF65-F5344CB8AC3E}">
        <p14:creationId xmlns:p14="http://schemas.microsoft.com/office/powerpoint/2010/main" val="14517468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43A697-5396-D947-8188-DB381289F8F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D25A052-C649-203F-AB5B-2F16E4B3CB8E}"/>
              </a:ext>
            </a:extLst>
          </p:cNvPr>
          <p:cNvSpPr txBox="1"/>
          <p:nvPr/>
        </p:nvSpPr>
        <p:spPr>
          <a:xfrm>
            <a:off x="107004" y="158874"/>
            <a:ext cx="11984477" cy="3493264"/>
          </a:xfrm>
          <a:prstGeom prst="rect">
            <a:avLst/>
          </a:prstGeom>
          <a:noFill/>
        </p:spPr>
        <p:txBody>
          <a:bodyPr wrap="square">
            <a:spAutoFit/>
          </a:bodyPr>
          <a:lstStyle/>
          <a:p>
            <a:pPr algn="l"/>
            <a:r>
              <a:rPr lang="en-US" sz="1300"/>
              <a:t>✅ </a:t>
            </a:r>
            <a:r>
              <a:rPr lang="en-US" sz="1300" b="1"/>
              <a:t>Tövsiyələr (Chek-list ilə işləyərkən):</a:t>
            </a:r>
          </a:p>
          <a:p>
            <a:pPr algn="l"/>
            <a:endParaRPr lang="en-US" sz="1300" b="1" i="0">
              <a:solidFill>
                <a:srgbClr val="303141"/>
              </a:solidFill>
              <a:effectLst/>
              <a:latin typeface="Udemy Sans"/>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300" b="1" i="0" u="none" strike="noStrike" cap="none" normalizeH="0" baseline="0">
                <a:ln>
                  <a:noFill/>
                </a:ln>
                <a:solidFill>
                  <a:schemeClr val="tx1"/>
                </a:solidFill>
                <a:effectLst/>
                <a:latin typeface="Arial" panose="020B0604020202020204" pitchFamily="34" charset="0"/>
              </a:rPr>
              <a:t>Əgər bir check-list bir neçə dəfə istifadə olunacaqsa:</a:t>
            </a:r>
            <a:r>
              <a:rPr lang="en-US" altLang="en-US" sz="1300">
                <a:latin typeface="Arial" panose="020B0604020202020204" pitchFamily="34" charset="0"/>
              </a:rPr>
              <a:t> </a:t>
            </a:r>
            <a:r>
              <a:rPr kumimoji="0" lang="en-US" altLang="en-US" sz="1300" b="0" i="0" u="none" strike="noStrike" cap="none" normalizeH="0" baseline="0">
                <a:ln>
                  <a:noFill/>
                </a:ln>
                <a:solidFill>
                  <a:schemeClr val="tx1"/>
                </a:solidFill>
                <a:effectLst/>
                <a:latin typeface="Arial" panose="020B0604020202020204" pitchFamily="34" charset="0"/>
              </a:rPr>
              <a:t>Yəni proqramı bir neçə dəfə yoxlayacaqsansa (məsələn, versiya 1.0, sonra versiya 1.1 və s.), </a:t>
            </a:r>
            <a:r>
              <a:rPr kumimoji="0" lang="en-US" altLang="en-US" sz="1300" b="1" i="0" u="none" strike="noStrike" cap="none" normalizeH="0" baseline="0">
                <a:ln>
                  <a:noFill/>
                </a:ln>
                <a:solidFill>
                  <a:schemeClr val="tx1"/>
                </a:solidFill>
                <a:effectLst/>
                <a:latin typeface="Arial" panose="020B0604020202020204" pitchFamily="34" charset="0"/>
              </a:rPr>
              <a:t>hər iterasiya (təkrar test)</a:t>
            </a:r>
            <a:r>
              <a:rPr kumimoji="0" lang="en-US" altLang="en-US" sz="1300" b="0" i="0" u="none" strike="noStrike" cap="none" normalizeH="0" baseline="0">
                <a:ln>
                  <a:noFill/>
                </a:ln>
                <a:solidFill>
                  <a:schemeClr val="tx1"/>
                </a:solidFill>
                <a:effectLst/>
                <a:latin typeface="Arial" panose="020B0604020202020204" pitchFamily="34" charset="0"/>
              </a:rPr>
              <a:t> üçün </a:t>
            </a:r>
            <a:r>
              <a:rPr kumimoji="0" lang="en-US" altLang="en-US" sz="1300" b="1" i="0" u="none" strike="noStrike" cap="none" normalizeH="0" baseline="0">
                <a:ln>
                  <a:noFill/>
                </a:ln>
                <a:solidFill>
                  <a:schemeClr val="tx1"/>
                </a:solidFill>
                <a:effectLst/>
                <a:latin typeface="Arial" panose="020B0604020202020204" pitchFamily="34" charset="0"/>
              </a:rPr>
              <a:t>cədvəldə ayrıca bir vərəq (sheet)</a:t>
            </a:r>
            <a:r>
              <a:rPr kumimoji="0" lang="en-US" altLang="en-US" sz="1300" b="0" i="0" u="none" strike="noStrike" cap="none" normalizeH="0" baseline="0">
                <a:ln>
                  <a:noFill/>
                </a:ln>
                <a:solidFill>
                  <a:schemeClr val="tx1"/>
                </a:solidFill>
                <a:effectLst/>
                <a:latin typeface="Arial" panose="020B0604020202020204" pitchFamily="34" charset="0"/>
              </a:rPr>
              <a:t> yarat. Bu, test nəticələrini qarışdırmamağa kömək edəcək.</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az-Latn-AZ" altLang="en-US" sz="13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az-Latn-AZ" altLang="en-US" sz="130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300" b="0" i="0" u="none" strike="noStrike" cap="none" normalizeH="0" baseline="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300" b="1" i="0" u="none" strike="noStrike" cap="none" normalizeH="0" baseline="0">
                <a:ln>
                  <a:noFill/>
                </a:ln>
                <a:solidFill>
                  <a:schemeClr val="tx1"/>
                </a:solidFill>
                <a:effectLst/>
                <a:latin typeface="Arial" panose="020B0604020202020204" pitchFamily="34" charset="0"/>
              </a:rPr>
              <a:t>Əgər müxtəlif platformalarda test edirsənsə:</a:t>
            </a:r>
            <a:r>
              <a:rPr lang="en-US" altLang="en-US" sz="1300">
                <a:latin typeface="Arial" panose="020B0604020202020204" pitchFamily="34" charset="0"/>
              </a:rPr>
              <a:t> </a:t>
            </a:r>
            <a:r>
              <a:rPr kumimoji="0" lang="en-US" altLang="en-US" sz="1300" b="0" i="0" u="none" strike="noStrike" cap="none" normalizeH="0" baseline="0">
                <a:ln>
                  <a:noFill/>
                </a:ln>
                <a:solidFill>
                  <a:schemeClr val="tx1"/>
                </a:solidFill>
                <a:effectLst/>
                <a:latin typeface="Arial" panose="020B0604020202020204" pitchFamily="34" charset="0"/>
              </a:rPr>
              <a:t>Məsələn, Android, iOS, Windows, MacOS və s. — o zaman </a:t>
            </a:r>
            <a:r>
              <a:rPr kumimoji="0" lang="en-US" altLang="en-US" sz="1300" b="1" i="0" u="none" strike="noStrike" cap="none" normalizeH="0" baseline="0">
                <a:ln>
                  <a:noFill/>
                </a:ln>
                <a:solidFill>
                  <a:schemeClr val="tx1"/>
                </a:solidFill>
                <a:effectLst/>
                <a:latin typeface="Arial" panose="020B0604020202020204" pitchFamily="34" charset="0"/>
              </a:rPr>
              <a:t>cədvələ əlavə sütunlar əlavə etmək yaxşı olar</a:t>
            </a:r>
            <a:r>
              <a:rPr kumimoji="0" lang="en-US" altLang="en-US" sz="1300" b="0" i="0" u="none" strike="noStrike" cap="none" normalizeH="0" baseline="0">
                <a:ln>
                  <a:noFill/>
                </a:ln>
                <a:solidFill>
                  <a:schemeClr val="tx1"/>
                </a:solidFill>
                <a:effectLst/>
                <a:latin typeface="Arial" panose="020B0604020202020204" pitchFamily="34" charset="0"/>
              </a:rPr>
              <a:t>. Beləliklə, hansı yoxlamanın hansı platformada keçib-keçmədiyini aydın görə bilərsən.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az-Latn-AZ" altLang="en-US" sz="13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az-Latn-AZ" altLang="en-US" sz="130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300" b="0" i="0" u="none" strike="noStrike" cap="none" normalizeH="0" baseline="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300" b="1" i="0" u="none" strike="noStrike" cap="none" normalizeH="0" baseline="0">
                <a:ln>
                  <a:noFill/>
                </a:ln>
                <a:solidFill>
                  <a:schemeClr val="tx1"/>
                </a:solidFill>
                <a:effectLst/>
                <a:latin typeface="Arial" panose="020B0604020202020204" pitchFamily="34" charset="0"/>
              </a:rPr>
              <a:t>Testə hər zaman "pozitiv ssenarilərdən" başla:</a:t>
            </a:r>
            <a:r>
              <a:rPr lang="en-US" altLang="en-US" sz="1300">
                <a:latin typeface="Arial" panose="020B0604020202020204" pitchFamily="34" charset="0"/>
              </a:rPr>
              <a:t> </a:t>
            </a:r>
            <a:r>
              <a:rPr kumimoji="0" lang="en-US" altLang="en-US" sz="1300" b="0" i="0" u="none" strike="noStrike" cap="none" normalizeH="0" baseline="0">
                <a:ln>
                  <a:noFill/>
                </a:ln>
                <a:solidFill>
                  <a:schemeClr val="tx1"/>
                </a:solidFill>
                <a:effectLst/>
                <a:latin typeface="Arial" panose="020B0604020202020204" pitchFamily="34" charset="0"/>
              </a:rPr>
              <a:t>Əvvəlcə düzgün işləməli olan funksiyaları yoxla (məsələn, düzgün parol yazılanda giriş olmalıdır). </a:t>
            </a:r>
            <a:r>
              <a:rPr kumimoji="0" lang="en-US" altLang="en-US" sz="1300" b="1" i="0" u="none" strike="noStrike" cap="none" normalizeH="0" baseline="0">
                <a:ln>
                  <a:noFill/>
                </a:ln>
                <a:solidFill>
                  <a:schemeClr val="tx1"/>
                </a:solidFill>
                <a:effectLst/>
                <a:latin typeface="Arial" panose="020B0604020202020204" pitchFamily="34" charset="0"/>
              </a:rPr>
              <a:t>Nə vaxt ki, hər şeyin düzgün işlədiyinə əminsən, sonra "negativ ssenariləri" test et.</a:t>
            </a:r>
            <a:r>
              <a:rPr lang="en-US" altLang="en-US" sz="1300">
                <a:latin typeface="Arial" panose="020B0604020202020204" pitchFamily="34" charset="0"/>
              </a:rPr>
              <a:t> </a:t>
            </a:r>
            <a:r>
              <a:rPr kumimoji="0" lang="en-US" altLang="en-US" sz="1300" b="0" i="0" u="none" strike="noStrike" cap="none" normalizeH="0" baseline="0">
                <a:ln>
                  <a:noFill/>
                </a:ln>
                <a:solidFill>
                  <a:schemeClr val="tx1"/>
                </a:solidFill>
                <a:effectLst/>
                <a:latin typeface="Arial" panose="020B0604020202020204" pitchFamily="34" charset="0"/>
              </a:rPr>
              <a:t>(məsələn, səhv parol yazılanda xəbərdarlıq çıxmalıdır). Negativ testləri bir-biri ilə qarışdırma.</a:t>
            </a:r>
            <a:r>
              <a:rPr kumimoji="0" lang="az-Latn-AZ" altLang="en-US" sz="1300" b="0" i="0" u="none" strike="noStrike" cap="none" normalizeH="0" baseline="0">
                <a:ln>
                  <a:noFill/>
                </a:ln>
                <a:solidFill>
                  <a:schemeClr val="tx1"/>
                </a:solidFill>
                <a:effectLst/>
                <a:latin typeface="Arial" panose="020B0604020202020204" pitchFamily="34" charset="0"/>
              </a:rPr>
              <a:t> (Qovluqda buna aid bir nümunə vardır)</a:t>
            </a:r>
            <a:endParaRPr kumimoji="0" lang="en-US" altLang="en-US" sz="1300" b="0" i="0" u="none" strike="noStrike" cap="none" normalizeH="0" baseline="0">
              <a:ln>
                <a:noFill/>
              </a:ln>
              <a:solidFill>
                <a:schemeClr val="tx1"/>
              </a:solidFill>
              <a:effectLst/>
              <a:latin typeface="Arial" panose="020B0604020202020204" pitchFamily="34" charset="0"/>
            </a:endParaRPr>
          </a:p>
          <a:p>
            <a:pPr algn="l"/>
            <a:endParaRPr lang="en-US" sz="1300" i="0">
              <a:solidFill>
                <a:srgbClr val="303141"/>
              </a:solidFill>
              <a:effectLst/>
              <a:latin typeface="Udemy Sans"/>
            </a:endParaRPr>
          </a:p>
          <a:p>
            <a:pPr algn="l"/>
            <a:endParaRPr lang="en-US" sz="1300">
              <a:solidFill>
                <a:srgbClr val="303141"/>
              </a:solidFill>
              <a:latin typeface="Udemy Sans"/>
            </a:endParaRPr>
          </a:p>
        </p:txBody>
      </p:sp>
      <p:pic>
        <p:nvPicPr>
          <p:cNvPr id="4" name="Picture 3">
            <a:extLst>
              <a:ext uri="{FF2B5EF4-FFF2-40B4-BE49-F238E27FC236}">
                <a16:creationId xmlns:a16="http://schemas.microsoft.com/office/drawing/2014/main" id="{3CBE7105-B9CA-0248-2DA4-E1D0F91B0C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006082"/>
            <a:ext cx="12192000" cy="2781876"/>
          </a:xfrm>
          <a:prstGeom prst="rect">
            <a:avLst/>
          </a:prstGeom>
        </p:spPr>
      </p:pic>
    </p:spTree>
    <p:extLst>
      <p:ext uri="{BB962C8B-B14F-4D97-AF65-F5344CB8AC3E}">
        <p14:creationId xmlns:p14="http://schemas.microsoft.com/office/powerpoint/2010/main" val="2336804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F6F281-EBC3-EDA2-0DCA-5EE6184B17D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5ED19B8-369C-19E0-EE45-6202126E7C7F}"/>
              </a:ext>
            </a:extLst>
          </p:cNvPr>
          <p:cNvSpPr txBox="1"/>
          <p:nvPr/>
        </p:nvSpPr>
        <p:spPr>
          <a:xfrm>
            <a:off x="107004" y="158874"/>
            <a:ext cx="11984477" cy="6555641"/>
          </a:xfrm>
          <a:prstGeom prst="rect">
            <a:avLst/>
          </a:prstGeom>
          <a:noFill/>
        </p:spPr>
        <p:txBody>
          <a:bodyPr wrap="square">
            <a:spAutoFit/>
          </a:bodyPr>
          <a:lstStyle/>
          <a:p>
            <a:pPr algn="l"/>
            <a:r>
              <a:rPr lang="en-US" sz="1200"/>
              <a:t>💡 </a:t>
            </a:r>
            <a:r>
              <a:rPr lang="en-US" sz="1200" b="1"/>
              <a:t>Cheat-sheet (Çit-list) nədir?</a:t>
            </a:r>
            <a:r>
              <a:rPr lang="en-US" sz="1200" b="1">
                <a:solidFill>
                  <a:srgbClr val="303141"/>
                </a:solidFill>
                <a:latin typeface="Udemy Sans"/>
              </a:rPr>
              <a:t> </a:t>
            </a:r>
          </a:p>
          <a:p>
            <a:pPr algn="l"/>
            <a:r>
              <a:rPr lang="en-US" sz="1200"/>
              <a:t>Cheat-sheet — bu, testçinin və ya proqramçının tez-tez istifadə etdiyi </a:t>
            </a:r>
            <a:r>
              <a:rPr lang="en-US" sz="1200" b="1"/>
              <a:t>qısa və faydalı məlumatların siyahısıdır</a:t>
            </a:r>
            <a:r>
              <a:rPr lang="en-US" sz="1200"/>
              <a:t>. Yəni belə deyək: "əl altında olan köməkçi qeyd dəftəri".</a:t>
            </a:r>
          </a:p>
          <a:p>
            <a:pPr algn="l"/>
            <a:endParaRPr lang="en-US" sz="1200" b="1">
              <a:solidFill>
                <a:srgbClr val="303141"/>
              </a:solidFill>
              <a:latin typeface="Udemy Sans"/>
            </a:endParaRPr>
          </a:p>
          <a:p>
            <a:pPr>
              <a:buNone/>
            </a:pPr>
            <a:r>
              <a:rPr lang="en-US" sz="1200" b="1"/>
              <a:t>Məsələn:</a:t>
            </a:r>
          </a:p>
          <a:p>
            <a:pPr marL="342900" indent="-342900">
              <a:buFont typeface="+mj-lt"/>
              <a:buAutoNum type="arabicPeriod"/>
            </a:pPr>
            <a:r>
              <a:rPr lang="en-US" sz="1200" b="1"/>
              <a:t>Veb və mobil tətbiqlər üçün ümumi yoxlamalar siyahısı:</a:t>
            </a:r>
            <a:br>
              <a:rPr lang="en-US" sz="1200" b="1"/>
            </a:br>
            <a:r>
              <a:rPr lang="en-US" sz="1200" b="1"/>
              <a:t>- </a:t>
            </a:r>
            <a:r>
              <a:rPr lang="en-US" sz="1200"/>
              <a:t>Məsələn: "Linklər işləyirmi?", "Forma sahələri düzgün çıxırmı?", "Responsiv dizayn düzgündürmü?“</a:t>
            </a:r>
          </a:p>
          <a:p>
            <a:pPr marL="342900" indent="-342900">
              <a:buFont typeface="+mj-lt"/>
              <a:buAutoNum type="arabicPeriod"/>
            </a:pPr>
            <a:endParaRPr lang="en-US" sz="1200"/>
          </a:p>
          <a:p>
            <a:pPr marL="342900" indent="-342900" algn="l">
              <a:buFont typeface="+mj-lt"/>
              <a:buAutoNum type="arabicPeriod"/>
            </a:pPr>
            <a:r>
              <a:rPr lang="en-US" sz="1200" b="1"/>
              <a:t>Veb-formaları test etmək üçün yoxlamalar:</a:t>
            </a:r>
            <a:br>
              <a:rPr lang="en-US" sz="1200" b="1"/>
            </a:br>
            <a:r>
              <a:rPr lang="en-US" sz="1200"/>
              <a:t>- Boş buraxmaq, səhv məlumat daxil etmək, maksimum uzunluq və s.</a:t>
            </a:r>
            <a:br>
              <a:rPr lang="en-US" sz="1200"/>
            </a:br>
            <a:endParaRPr lang="en-US" sz="1200"/>
          </a:p>
          <a:p>
            <a:pPr marL="342900" indent="-342900" algn="l">
              <a:buFont typeface="+mj-lt"/>
              <a:buAutoNum type="arabicPeriod"/>
            </a:pPr>
            <a:r>
              <a:rPr lang="en-US" sz="1200" b="1"/>
              <a:t>Müəyyən test növü üçün siyahılar</a:t>
            </a:r>
            <a:r>
              <a:rPr lang="en-US" sz="1200"/>
              <a:t>:</a:t>
            </a:r>
            <a:br>
              <a:rPr lang="en-US" sz="1200"/>
            </a:br>
            <a:r>
              <a:rPr lang="en-US" sz="1200"/>
              <a:t>- </a:t>
            </a:r>
            <a:r>
              <a:rPr lang="en-US" sz="1200" b="1"/>
              <a:t>Usability (istifadə rahatlığı):</a:t>
            </a:r>
            <a:r>
              <a:rPr lang="en-US" sz="1200"/>
              <a:t> İstifadəçi rahat tapa bilir</a:t>
            </a:r>
            <a:r>
              <a:rPr lang="az-Latn-AZ" sz="1200"/>
              <a:t>mi</a:t>
            </a:r>
            <a:r>
              <a:rPr lang="en-US" sz="1200"/>
              <a:t> hər şeyi?</a:t>
            </a:r>
            <a:br>
              <a:rPr lang="en-US" sz="1200"/>
            </a:br>
            <a:r>
              <a:rPr lang="en-US" sz="1200"/>
              <a:t>- </a:t>
            </a:r>
            <a:r>
              <a:rPr lang="en-US" sz="1200" b="1"/>
              <a:t>Lokallaşdırma:</a:t>
            </a:r>
            <a:r>
              <a:rPr lang="en-US" sz="1200"/>
              <a:t> Dil tərcümələri düzgündürmü? Rəqəmlər, tarixlər ölkəyə uyğun gəlirmi?</a:t>
            </a:r>
            <a:endParaRPr lang="en-US" sz="1200" b="1">
              <a:solidFill>
                <a:srgbClr val="303141"/>
              </a:solidFill>
              <a:latin typeface="Udemy Sans"/>
            </a:endParaRPr>
          </a:p>
          <a:p>
            <a:pPr algn="l"/>
            <a:endParaRPr lang="az-Latn-AZ" sz="1200" b="1">
              <a:solidFill>
                <a:srgbClr val="303141"/>
              </a:solidFill>
              <a:latin typeface="Udemy Sans"/>
            </a:endParaRPr>
          </a:p>
          <a:p>
            <a:pPr algn="l"/>
            <a:endParaRPr lang="en-US" sz="1200" b="1">
              <a:solidFill>
                <a:srgbClr val="303141"/>
              </a:solidFill>
              <a:latin typeface="Udemy Sans"/>
            </a:endParaRPr>
          </a:p>
          <a:p>
            <a:pPr algn="l"/>
            <a:endParaRPr lang="az-Latn-AZ" sz="1200">
              <a:solidFill>
                <a:srgbClr val="303141"/>
              </a:solidFill>
              <a:latin typeface="Udemy San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Arial" panose="020B0604020202020204" pitchFamily="34" charset="0"/>
              </a:rPr>
              <a:t>🧠 Proqramçılar üçün də cheat-sheet-lər: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1"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200" b="1" i="0" u="none" strike="noStrike" cap="none" normalizeH="0" baseline="0">
                <a:ln>
                  <a:noFill/>
                </a:ln>
                <a:solidFill>
                  <a:schemeClr val="tx1"/>
                </a:solidFill>
                <a:effectLst/>
                <a:latin typeface="Arial" panose="020B0604020202020204" pitchFamily="34" charset="0"/>
              </a:rPr>
              <a:t>Git üçün ən məşhur komandalar:</a:t>
            </a:r>
            <a:endParaRPr kumimoji="0" lang="en-US" altLang="en-US" sz="1200" b="0" i="0" u="none" strike="noStrike" cap="none" normalizeH="0" baseline="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chemeClr val="tx1"/>
                </a:solidFill>
                <a:effectLst/>
                <a:latin typeface="Arial Unicode MS"/>
              </a:rPr>
              <a:t>git status</a:t>
            </a:r>
            <a:r>
              <a:rPr kumimoji="0" lang="en-US" altLang="en-US" sz="1200" b="0" i="0" u="none" strike="noStrike" cap="none" normalizeH="0" baseline="0">
                <a:ln>
                  <a:noFill/>
                </a:ln>
                <a:solidFill>
                  <a:schemeClr val="tx1"/>
                </a:solidFill>
                <a:effectLst/>
              </a:rPr>
              <a:t>, </a:t>
            </a:r>
            <a:r>
              <a:rPr kumimoji="0" lang="en-US" altLang="en-US" sz="1200" b="0" i="0" u="none" strike="noStrike" cap="none" normalizeH="0" baseline="0">
                <a:ln>
                  <a:noFill/>
                </a:ln>
                <a:solidFill>
                  <a:schemeClr val="tx1"/>
                </a:solidFill>
                <a:effectLst/>
                <a:latin typeface="Arial Unicode MS"/>
              </a:rPr>
              <a:t>git commit</a:t>
            </a:r>
            <a:r>
              <a:rPr kumimoji="0" lang="en-US" altLang="en-US" sz="1200" b="0" i="0" u="none" strike="noStrike" cap="none" normalizeH="0" baseline="0">
                <a:ln>
                  <a:noFill/>
                </a:ln>
                <a:solidFill>
                  <a:schemeClr val="tx1"/>
                </a:solidFill>
                <a:effectLst/>
              </a:rPr>
              <a:t>, </a:t>
            </a:r>
            <a:r>
              <a:rPr kumimoji="0" lang="en-US" altLang="en-US" sz="1200" b="0" i="0" u="none" strike="noStrike" cap="none" normalizeH="0" baseline="0">
                <a:ln>
                  <a:noFill/>
                </a:ln>
                <a:solidFill>
                  <a:schemeClr val="tx1"/>
                </a:solidFill>
                <a:effectLst/>
                <a:latin typeface="Arial Unicode MS"/>
              </a:rPr>
              <a:t>git push</a:t>
            </a:r>
            <a:r>
              <a:rPr kumimoji="0" lang="en-US" altLang="en-US" sz="1200" b="0" i="0" u="none" strike="noStrike" cap="none" normalizeH="0" baseline="0">
                <a:ln>
                  <a:noFill/>
                </a:ln>
                <a:solidFill>
                  <a:schemeClr val="tx1"/>
                </a:solidFill>
                <a:effectLst/>
              </a:rPr>
              <a:t> və s.</a:t>
            </a:r>
            <a:r>
              <a:rPr kumimoji="0" lang="en-US" altLang="en-US" sz="1200" b="0" i="0" u="none" strike="noStrike" cap="none" normalizeH="0" baseline="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200" b="1" i="0" u="none" strike="noStrike" cap="none" normalizeH="0" baseline="0">
                <a:ln>
                  <a:noFill/>
                </a:ln>
                <a:solidFill>
                  <a:schemeClr val="tx1"/>
                </a:solidFill>
                <a:effectLst/>
                <a:latin typeface="Arial" panose="020B0604020202020204" pitchFamily="34" charset="0"/>
              </a:rPr>
              <a:t>Bash (terminal) üçün komandalar:</a:t>
            </a:r>
            <a:endParaRPr kumimoji="0" lang="en-US" altLang="en-US" sz="1200" b="0" i="0" u="none" strike="noStrike" cap="none" normalizeH="0" baseline="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chemeClr val="tx1"/>
                </a:solidFill>
                <a:effectLst/>
                <a:latin typeface="Arial Unicode MS"/>
              </a:rPr>
              <a:t>ls</a:t>
            </a:r>
            <a:r>
              <a:rPr kumimoji="0" lang="en-US" altLang="en-US" sz="1200" b="0" i="0" u="none" strike="noStrike" cap="none" normalizeH="0" baseline="0">
                <a:ln>
                  <a:noFill/>
                </a:ln>
                <a:solidFill>
                  <a:schemeClr val="tx1"/>
                </a:solidFill>
                <a:effectLst/>
              </a:rPr>
              <a:t>, </a:t>
            </a:r>
            <a:r>
              <a:rPr kumimoji="0" lang="en-US" altLang="en-US" sz="1200" b="0" i="0" u="none" strike="noStrike" cap="none" normalizeH="0" baseline="0">
                <a:ln>
                  <a:noFill/>
                </a:ln>
                <a:solidFill>
                  <a:schemeClr val="tx1"/>
                </a:solidFill>
                <a:effectLst/>
                <a:latin typeface="Arial Unicode MS"/>
              </a:rPr>
              <a:t>cd</a:t>
            </a:r>
            <a:r>
              <a:rPr kumimoji="0" lang="en-US" altLang="en-US" sz="1200" b="0" i="0" u="none" strike="noStrike" cap="none" normalizeH="0" baseline="0">
                <a:ln>
                  <a:noFill/>
                </a:ln>
                <a:solidFill>
                  <a:schemeClr val="tx1"/>
                </a:solidFill>
                <a:effectLst/>
              </a:rPr>
              <a:t>, </a:t>
            </a:r>
            <a:r>
              <a:rPr kumimoji="0" lang="en-US" altLang="en-US" sz="1200" b="0" i="0" u="none" strike="noStrike" cap="none" normalizeH="0" baseline="0">
                <a:ln>
                  <a:noFill/>
                </a:ln>
                <a:solidFill>
                  <a:schemeClr val="tx1"/>
                </a:solidFill>
                <a:effectLst/>
                <a:latin typeface="Arial Unicode MS"/>
              </a:rPr>
              <a:t>mkdir</a:t>
            </a:r>
            <a:r>
              <a:rPr kumimoji="0" lang="en-US" altLang="en-US" sz="1200" b="0" i="0" u="none" strike="noStrike" cap="none" normalizeH="0" baseline="0">
                <a:ln>
                  <a:noFill/>
                </a:ln>
                <a:solidFill>
                  <a:schemeClr val="tx1"/>
                </a:solidFill>
                <a:effectLst/>
              </a:rPr>
              <a:t>, </a:t>
            </a:r>
            <a:r>
              <a:rPr kumimoji="0" lang="en-US" altLang="en-US" sz="1200" b="0" i="0" u="none" strike="noStrike" cap="none" normalizeH="0" baseline="0">
                <a:ln>
                  <a:noFill/>
                </a:ln>
                <a:solidFill>
                  <a:schemeClr val="tx1"/>
                </a:solidFill>
                <a:effectLst/>
                <a:latin typeface="Arial Unicode MS"/>
              </a:rPr>
              <a:t>rm</a:t>
            </a:r>
            <a:r>
              <a:rPr kumimoji="0" lang="en-US" altLang="en-US" sz="1200" b="0" i="0" u="none" strike="noStrike" cap="none" normalizeH="0" baseline="0">
                <a:ln>
                  <a:noFill/>
                </a:ln>
                <a:solidFill>
                  <a:schemeClr val="tx1"/>
                </a:solidFill>
                <a:effectLst/>
              </a:rPr>
              <a:t> və s.</a:t>
            </a:r>
            <a:r>
              <a:rPr kumimoji="0" lang="en-US" altLang="en-US" sz="1200" b="0" i="0" u="none" strike="noStrike" cap="none" normalizeH="0" baseline="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200" b="1" i="0" u="none" strike="noStrike" cap="none" normalizeH="0" baseline="0">
                <a:ln>
                  <a:noFill/>
                </a:ln>
                <a:solidFill>
                  <a:schemeClr val="tx1"/>
                </a:solidFill>
                <a:effectLst/>
                <a:latin typeface="Arial" panose="020B0604020202020204" pitchFamily="34" charset="0"/>
              </a:rPr>
              <a:t>SQL üçün əsas əmrlər:</a:t>
            </a:r>
            <a:endParaRPr kumimoji="0" lang="en-US" altLang="en-US" sz="1200" b="0" i="0" u="none" strike="noStrike" cap="none" normalizeH="0" baseline="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chemeClr val="tx1"/>
                </a:solidFill>
                <a:effectLst/>
                <a:latin typeface="Arial Unicode MS"/>
              </a:rPr>
              <a:t>SELECT</a:t>
            </a:r>
            <a:r>
              <a:rPr kumimoji="0" lang="en-US" altLang="en-US" sz="1200" b="0" i="0" u="none" strike="noStrike" cap="none" normalizeH="0" baseline="0">
                <a:ln>
                  <a:noFill/>
                </a:ln>
                <a:solidFill>
                  <a:schemeClr val="tx1"/>
                </a:solidFill>
                <a:effectLst/>
              </a:rPr>
              <a:t>, </a:t>
            </a:r>
            <a:r>
              <a:rPr kumimoji="0" lang="en-US" altLang="en-US" sz="1200" b="0" i="0" u="none" strike="noStrike" cap="none" normalizeH="0" baseline="0">
                <a:ln>
                  <a:noFill/>
                </a:ln>
                <a:solidFill>
                  <a:schemeClr val="tx1"/>
                </a:solidFill>
                <a:effectLst/>
                <a:latin typeface="Arial Unicode MS"/>
              </a:rPr>
              <a:t>INSERT</a:t>
            </a:r>
            <a:r>
              <a:rPr kumimoji="0" lang="en-US" altLang="en-US" sz="1200" b="0" i="0" u="none" strike="noStrike" cap="none" normalizeH="0" baseline="0">
                <a:ln>
                  <a:noFill/>
                </a:ln>
                <a:solidFill>
                  <a:schemeClr val="tx1"/>
                </a:solidFill>
                <a:effectLst/>
              </a:rPr>
              <a:t>, </a:t>
            </a:r>
            <a:r>
              <a:rPr kumimoji="0" lang="en-US" altLang="en-US" sz="1200" b="0" i="0" u="none" strike="noStrike" cap="none" normalizeH="0" baseline="0">
                <a:ln>
                  <a:noFill/>
                </a:ln>
                <a:solidFill>
                  <a:schemeClr val="tx1"/>
                </a:solidFill>
                <a:effectLst/>
                <a:latin typeface="Arial Unicode MS"/>
              </a:rPr>
              <a:t>UPDATE</a:t>
            </a:r>
            <a:r>
              <a:rPr kumimoji="0" lang="en-US" altLang="en-US" sz="1200" b="0" i="0" u="none" strike="noStrike" cap="none" normalizeH="0" baseline="0">
                <a:ln>
                  <a:noFill/>
                </a:ln>
                <a:solidFill>
                  <a:schemeClr val="tx1"/>
                </a:solidFill>
                <a:effectLst/>
              </a:rPr>
              <a:t>, </a:t>
            </a:r>
            <a:r>
              <a:rPr kumimoji="0" lang="en-US" altLang="en-US" sz="1200" b="0" i="0" u="none" strike="noStrike" cap="none" normalizeH="0" baseline="0">
                <a:ln>
                  <a:noFill/>
                </a:ln>
                <a:solidFill>
                  <a:schemeClr val="tx1"/>
                </a:solidFill>
                <a:effectLst/>
                <a:latin typeface="Arial Unicode MS"/>
              </a:rPr>
              <a:t>DELETE</a:t>
            </a:r>
            <a:r>
              <a:rPr kumimoji="0" lang="en-US" altLang="en-US" sz="1200" b="0" i="0" u="none" strike="noStrike" cap="none" normalizeH="0" baseline="0">
                <a:ln>
                  <a:noFill/>
                </a:ln>
                <a:solidFill>
                  <a:schemeClr val="tx1"/>
                </a:solidFill>
                <a:effectLst/>
              </a:rPr>
              <a:t> və s.</a:t>
            </a:r>
            <a:endParaRPr kumimoji="0" lang="en-US" altLang="en-US" sz="12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20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a:ln>
                <a:noFill/>
              </a:ln>
              <a:solidFill>
                <a:schemeClr val="tx1"/>
              </a:solidFill>
              <a:effectLst/>
              <a:latin typeface="Arial" panose="020B0604020202020204" pitchFamily="34" charset="0"/>
            </a:endParaRPr>
          </a:p>
          <a:p>
            <a:pPr>
              <a:buNone/>
            </a:pPr>
            <a:r>
              <a:rPr lang="en-US" sz="1200" b="1"/>
              <a:t>💬 Qısa desək:</a:t>
            </a:r>
          </a:p>
          <a:p>
            <a:r>
              <a:rPr lang="en-US" sz="1200"/>
              <a:t>Chek-list 	— test üçün planlaşdırılmış yoxlama siyahısıdır.</a:t>
            </a:r>
            <a:br>
              <a:rPr lang="en-US" sz="1200"/>
            </a:br>
            <a:r>
              <a:rPr lang="en-US" sz="1200"/>
              <a:t>Cheat-sheet — test və ya proqramlaşdırma zamanı tez-tez lazım olan qısa vəsaitdir.</a:t>
            </a:r>
            <a:endParaRPr lang="az-Latn-AZ" sz="1200"/>
          </a:p>
          <a:p>
            <a:endParaRPr lang="az-Latn-AZ" sz="1200"/>
          </a:p>
          <a:p>
            <a:endParaRPr lang="az-Latn-AZ" sz="1200"/>
          </a:p>
          <a:p>
            <a:r>
              <a:rPr lang="en-US" sz="1200" b="1"/>
              <a:t>Cheat-sheet</a:t>
            </a:r>
            <a:r>
              <a:rPr lang="az-Latn-AZ" sz="1200" b="1"/>
              <a:t>-ə aid bir nümunə qovluqda html formatında vardır. Ora bax...</a:t>
            </a:r>
            <a:endParaRPr lang="en-US" sz="1200"/>
          </a:p>
        </p:txBody>
      </p:sp>
    </p:spTree>
    <p:extLst>
      <p:ext uri="{BB962C8B-B14F-4D97-AF65-F5344CB8AC3E}">
        <p14:creationId xmlns:p14="http://schemas.microsoft.com/office/powerpoint/2010/main" val="4120193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67D1DA-7438-69AE-7180-7D40B6802CC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F76B476-1C25-21E4-50C5-F900DB740BE2}"/>
              </a:ext>
            </a:extLst>
          </p:cNvPr>
          <p:cNvSpPr txBox="1"/>
          <p:nvPr/>
        </p:nvSpPr>
        <p:spPr>
          <a:xfrm>
            <a:off x="107004" y="158874"/>
            <a:ext cx="11984477" cy="5262979"/>
          </a:xfrm>
          <a:prstGeom prst="rect">
            <a:avLst/>
          </a:prstGeom>
          <a:noFill/>
        </p:spPr>
        <p:txBody>
          <a:bodyPr wrap="square">
            <a:spAutoFit/>
          </a:bodyPr>
          <a:lstStyle/>
          <a:p>
            <a:pPr>
              <a:buNone/>
            </a:pPr>
            <a:r>
              <a:rPr lang="en-US" sz="1200" b="1"/>
              <a:t>✅ Test-case (test halı, test ssenarisi) nədir?</a:t>
            </a:r>
            <a:endParaRPr lang="ru-RU" sz="1200" b="1"/>
          </a:p>
          <a:p>
            <a:pPr>
              <a:buNone/>
            </a:pPr>
            <a:endParaRPr lang="en-US" sz="1200" b="1"/>
          </a:p>
          <a:p>
            <a:pPr>
              <a:buNone/>
            </a:pPr>
            <a:r>
              <a:rPr lang="en-US" sz="1200" b="1"/>
              <a:t>Test-case</a:t>
            </a:r>
            <a:r>
              <a:rPr lang="en-US" sz="1200"/>
              <a:t> — proqramda hansısa funksiyanı yoxlamaq üçün </a:t>
            </a:r>
            <a:r>
              <a:rPr lang="en-US" sz="1200" b="1"/>
              <a:t>hazırlanmış bir plan və ya addımlar toplusudur.</a:t>
            </a:r>
            <a:br>
              <a:rPr lang="en-US" sz="1200"/>
            </a:br>
            <a:r>
              <a:rPr lang="en-US" sz="1200"/>
              <a:t>Bu plan aşağıdakı məlumatları əhatə edir:</a:t>
            </a:r>
            <a:endParaRPr lang="ru-RU" sz="1200"/>
          </a:p>
          <a:p>
            <a:pPr>
              <a:buNone/>
            </a:pPr>
            <a:endParaRPr lang="en-US" sz="1200"/>
          </a:p>
          <a:p>
            <a:pPr indent="233363">
              <a:buFont typeface="Arial" panose="020B0604020202020204" pitchFamily="34" charset="0"/>
              <a:buChar char="•"/>
            </a:pPr>
            <a:r>
              <a:rPr lang="en-US" sz="1200" b="1"/>
              <a:t>Əvvəlcədən tələb olunan şərtlər</a:t>
            </a:r>
            <a:r>
              <a:rPr lang="en-US" sz="1200"/>
              <a:t> (məsələn, istifadəçi əvvəlcədən sistemə daxil olmalıdır)</a:t>
            </a:r>
          </a:p>
          <a:p>
            <a:pPr indent="233363">
              <a:buFont typeface="Arial" panose="020B0604020202020204" pitchFamily="34" charset="0"/>
              <a:buChar char="•"/>
            </a:pPr>
            <a:r>
              <a:rPr lang="en-US" sz="1200" b="1"/>
              <a:t>Daxil ediləcək məlumatlar</a:t>
            </a:r>
            <a:r>
              <a:rPr lang="en-US" sz="1200"/>
              <a:t> (input, məsələn: istifadəçi adı və parol)</a:t>
            </a:r>
          </a:p>
          <a:p>
            <a:pPr indent="233363">
              <a:buFont typeface="Arial" panose="020B0604020202020204" pitchFamily="34" charset="0"/>
              <a:buChar char="•"/>
            </a:pPr>
            <a:r>
              <a:rPr lang="en-US" sz="1200" b="1"/>
              <a:t>Atılacaq addımlar</a:t>
            </a:r>
            <a:r>
              <a:rPr lang="en-US" sz="1200"/>
              <a:t> (məsələn: “Daxil ol” düyməsinə bas)</a:t>
            </a:r>
          </a:p>
          <a:p>
            <a:pPr indent="233363">
              <a:buFont typeface="Arial" panose="020B0604020202020204" pitchFamily="34" charset="0"/>
              <a:buChar char="•"/>
            </a:pPr>
            <a:r>
              <a:rPr lang="en-US" sz="1200" b="1"/>
              <a:t>Nəticədə nə gözlənilir?</a:t>
            </a:r>
            <a:r>
              <a:rPr lang="en-US" sz="1200"/>
              <a:t> (məsələn: ana səhifəyə keçid)</a:t>
            </a:r>
          </a:p>
          <a:p>
            <a:pPr indent="233363">
              <a:buFont typeface="Arial" panose="020B0604020202020204" pitchFamily="34" charset="0"/>
              <a:buChar char="•"/>
            </a:pPr>
            <a:r>
              <a:rPr lang="en-US" sz="1200" b="1"/>
              <a:t>Testdən sonra vəziyyət necə qalmalıdır?</a:t>
            </a:r>
            <a:r>
              <a:rPr lang="en-US" sz="1200"/>
              <a:t> (məsələn: istifadəçi hələ də sistemdə qalmalıdır)</a:t>
            </a:r>
            <a:endParaRPr lang="ru-RU" sz="1200"/>
          </a:p>
          <a:p>
            <a:pPr indent="233363">
              <a:buFont typeface="Arial" panose="020B0604020202020204" pitchFamily="34" charset="0"/>
              <a:buChar char="•"/>
            </a:pPr>
            <a:endParaRPr lang="ru-RU" sz="1200"/>
          </a:p>
          <a:p>
            <a:endParaRPr lang="ru-RU" sz="1200"/>
          </a:p>
          <a:p>
            <a:pPr indent="233363">
              <a:buFont typeface="Arial" panose="020B0604020202020204" pitchFamily="34" charset="0"/>
              <a:buChar char="•"/>
            </a:pPr>
            <a:endParaRPr lang="ru-RU" sz="1200"/>
          </a:p>
          <a:p>
            <a:pPr indent="233363">
              <a:buFont typeface="Arial" panose="020B0604020202020204" pitchFamily="34" charset="0"/>
              <a:buChar char="•"/>
            </a:pPr>
            <a:endParaRPr lang="ru-RU" sz="1200"/>
          </a:p>
          <a:p>
            <a:pPr>
              <a:buNone/>
            </a:pPr>
            <a:r>
              <a:rPr lang="en-US" sz="1200" b="1"/>
              <a:t>🧩 Test Ssenarisi (Test Scenario) nədir?</a:t>
            </a:r>
          </a:p>
          <a:p>
            <a:pPr>
              <a:buNone/>
            </a:pPr>
            <a:r>
              <a:rPr lang="en-US" sz="1200"/>
              <a:t>Bu daha </a:t>
            </a:r>
            <a:r>
              <a:rPr lang="en-US" sz="1200" b="1"/>
              <a:t>geniş baxışdır.</a:t>
            </a:r>
            <a:br>
              <a:rPr lang="en-US" sz="1200"/>
            </a:br>
            <a:r>
              <a:rPr lang="en-US" sz="1200"/>
              <a:t>Test ssenarisi — </a:t>
            </a:r>
            <a:r>
              <a:rPr lang="en-US" sz="1200" b="1"/>
              <a:t>real həyatda bir istifadəçinin hansısa işi necə görəcəyini təsvir edən bir hekayə kimi düşün.</a:t>
            </a:r>
            <a:br>
              <a:rPr lang="en-US" sz="1200"/>
            </a:br>
            <a:r>
              <a:rPr lang="en-US" sz="1200"/>
              <a:t>Yəni: “İstifadəçi məhsulu səbətə atır, sifarişi rəsmiləşdirir, ödəniş edir”.</a:t>
            </a:r>
            <a:endParaRPr lang="ru-RU" sz="1200"/>
          </a:p>
          <a:p>
            <a:pPr>
              <a:buNone/>
            </a:pPr>
            <a:endParaRPr lang="en-US" sz="1200"/>
          </a:p>
          <a:p>
            <a:pPr>
              <a:buNone/>
            </a:pPr>
            <a:r>
              <a:rPr lang="en-US" sz="1200" b="1"/>
              <a:t>Qısaca fərq belədir:</a:t>
            </a:r>
            <a:endParaRPr lang="en-US" sz="1200"/>
          </a:p>
          <a:p>
            <a:pPr>
              <a:buFont typeface="Arial" panose="020B0604020202020204" pitchFamily="34" charset="0"/>
              <a:buChar char="•"/>
            </a:pPr>
            <a:r>
              <a:rPr lang="en-US" sz="1200" b="1"/>
              <a:t>Test-case</a:t>
            </a:r>
            <a:r>
              <a:rPr lang="en-US" sz="1200"/>
              <a:t>: Konkret addım-addım yoxlama</a:t>
            </a:r>
          </a:p>
          <a:p>
            <a:pPr>
              <a:buFont typeface="Arial" panose="020B0604020202020204" pitchFamily="34" charset="0"/>
              <a:buChar char="•"/>
            </a:pPr>
            <a:r>
              <a:rPr lang="en-US" sz="1200" b="1"/>
              <a:t>Test scenario</a:t>
            </a:r>
            <a:r>
              <a:rPr lang="en-US" sz="1200"/>
              <a:t>: İstifadəçinin davranışına əsaslanan ümumi ssenari</a:t>
            </a:r>
          </a:p>
          <a:p>
            <a:endParaRPr lang="en-US" sz="1200"/>
          </a:p>
          <a:p>
            <a:endParaRPr lang="en-US" sz="1200"/>
          </a:p>
          <a:p>
            <a:endParaRPr lang="en-US" sz="1200"/>
          </a:p>
          <a:p>
            <a:endParaRPr lang="en-US" sz="1200"/>
          </a:p>
          <a:p>
            <a:r>
              <a:rPr lang="en-US" sz="1200" b="1"/>
              <a:t>Test Scenario</a:t>
            </a:r>
            <a:r>
              <a:rPr lang="en-US" sz="1200"/>
              <a:t> üçün HTML üzərində </a:t>
            </a:r>
            <a:r>
              <a:rPr lang="en-US" sz="1200" b="1"/>
              <a:t>real və vizual</a:t>
            </a:r>
            <a:r>
              <a:rPr lang="en-US" sz="1200"/>
              <a:t> bir nümunə hazırlamışam. Bu nümunə istifadəçi davranışına əsaslanır və sadə, aydın şəkildə təqdim olunur — sanki bir hekayə danışılır. Bu, test case-lərdən daha ümumidir və real istifadəyə fokuslanır. Amma </a:t>
            </a:r>
            <a:r>
              <a:rPr lang="en-US" sz="1200" b="1"/>
              <a:t>input dəyərlər və texniki detallar yoxdur</a:t>
            </a:r>
            <a:r>
              <a:rPr lang="en-US" sz="1200"/>
              <a:t> (bunlar test-case-lərdə yazılır). Qovluqa bax. </a:t>
            </a:r>
          </a:p>
        </p:txBody>
      </p:sp>
    </p:spTree>
    <p:extLst>
      <p:ext uri="{BB962C8B-B14F-4D97-AF65-F5344CB8AC3E}">
        <p14:creationId xmlns:p14="http://schemas.microsoft.com/office/powerpoint/2010/main" val="881033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E42752-8FCE-2B49-0D42-903752E9230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F426B28-B39B-2A20-0CDF-7014BFA1A243}"/>
              </a:ext>
            </a:extLst>
          </p:cNvPr>
          <p:cNvSpPr txBox="1"/>
          <p:nvPr/>
        </p:nvSpPr>
        <p:spPr>
          <a:xfrm>
            <a:off x="107004" y="158874"/>
            <a:ext cx="11984477" cy="4801314"/>
          </a:xfrm>
          <a:prstGeom prst="rect">
            <a:avLst/>
          </a:prstGeom>
          <a:noFill/>
        </p:spPr>
        <p:txBody>
          <a:bodyPr wrap="square">
            <a:spAutoFit/>
          </a:bodyPr>
          <a:lstStyle/>
          <a:p>
            <a:pPr>
              <a:buNone/>
            </a:pPr>
            <a:r>
              <a:rPr lang="en-US" b="1"/>
              <a:t>🧠 Test-case növləri:</a:t>
            </a:r>
            <a:endParaRPr lang="ru-RU" b="1"/>
          </a:p>
          <a:p>
            <a:pPr>
              <a:buNone/>
            </a:pPr>
            <a:endParaRPr lang="en-US" b="1"/>
          </a:p>
          <a:p>
            <a:pPr>
              <a:buFont typeface="+mj-lt"/>
              <a:buAutoNum type="arabicPeriod"/>
            </a:pPr>
            <a:r>
              <a:rPr lang="en-US" b="1"/>
              <a:t>High-level test case (Yüksək səviyyəli test):</a:t>
            </a:r>
          </a:p>
          <a:p>
            <a:pPr marL="742950" lvl="1" indent="-285750">
              <a:buFont typeface="Wingdings" panose="05000000000000000000" pitchFamily="2" charset="2"/>
              <a:buChar char="q"/>
            </a:pPr>
            <a:r>
              <a:rPr lang="en-US" b="1"/>
              <a:t>Ümumi şəkildə yazılır, konkret detallar olmur.</a:t>
            </a:r>
            <a:endParaRPr lang="en-US"/>
          </a:p>
          <a:p>
            <a:pPr marL="742950" lvl="1" indent="-285750">
              <a:buFont typeface="Wingdings" panose="05000000000000000000" pitchFamily="2" charset="2"/>
              <a:buChar char="q"/>
            </a:pPr>
            <a:r>
              <a:rPr lang="en-US"/>
              <a:t>Məsələn: “Sistemdə qeydiyyatdan keçmək”</a:t>
            </a:r>
            <a:endParaRPr lang="ru-RU"/>
          </a:p>
          <a:p>
            <a:pPr marL="742950" lvl="1" indent="-285750">
              <a:buFont typeface="+mj-lt"/>
              <a:buAutoNum type="arabicPeriod"/>
            </a:pPr>
            <a:endParaRPr lang="ru-RU"/>
          </a:p>
          <a:p>
            <a:pPr marL="742950" lvl="1" indent="-285750">
              <a:buFont typeface="+mj-lt"/>
              <a:buAutoNum type="arabicPeriod"/>
            </a:pPr>
            <a:endParaRPr lang="en-US"/>
          </a:p>
          <a:p>
            <a:pPr>
              <a:buFont typeface="+mj-lt"/>
              <a:buAutoNum type="arabicPeriod"/>
            </a:pPr>
            <a:r>
              <a:rPr lang="en-US" b="1"/>
              <a:t>Low-level test case (Aşağı səviyyəli test):</a:t>
            </a:r>
          </a:p>
          <a:p>
            <a:pPr marL="742950" lvl="1" indent="-285750">
              <a:buFont typeface="Wingdings" panose="05000000000000000000" pitchFamily="2" charset="2"/>
              <a:buChar char="q"/>
            </a:pPr>
            <a:r>
              <a:rPr lang="en-US" b="1"/>
              <a:t>Ətraflı şəkildə yazılır, konkret addımlar və dəyərlər göstərilir.</a:t>
            </a:r>
            <a:endParaRPr lang="en-US"/>
          </a:p>
          <a:p>
            <a:pPr marL="742950" lvl="1" indent="-285750">
              <a:buFont typeface="Wingdings" panose="05000000000000000000" pitchFamily="2" charset="2"/>
              <a:buChar char="q"/>
            </a:pPr>
            <a:r>
              <a:rPr lang="en-US"/>
              <a:t>Məsələn: </a:t>
            </a:r>
          </a:p>
          <a:p>
            <a:pPr marL="1200150" lvl="2" indent="-285750">
              <a:buFont typeface="Arial" panose="020B0604020202020204" pitchFamily="34" charset="0"/>
              <a:buChar char="•"/>
            </a:pPr>
            <a:r>
              <a:rPr lang="en-US"/>
              <a:t>Aç “Qeydiyyat” səhifəsini</a:t>
            </a:r>
          </a:p>
          <a:p>
            <a:pPr marL="1200150" lvl="2" indent="-285750">
              <a:buFont typeface="Arial" panose="020B0604020202020204" pitchFamily="34" charset="0"/>
              <a:buChar char="•"/>
            </a:pPr>
            <a:r>
              <a:rPr lang="en-US"/>
              <a:t>Ad sahəsinə “Rauf” yaz</a:t>
            </a:r>
          </a:p>
          <a:p>
            <a:pPr marL="1200150" lvl="2" indent="-285750">
              <a:buFont typeface="Arial" panose="020B0604020202020204" pitchFamily="34" charset="0"/>
              <a:buChar char="•"/>
            </a:pPr>
            <a:r>
              <a:rPr lang="en-US"/>
              <a:t>E-mail sahəsinə “rauf@mail.com” yaz</a:t>
            </a:r>
          </a:p>
          <a:p>
            <a:pPr marL="1200150" lvl="2" indent="-285750">
              <a:buFont typeface="Arial" panose="020B0604020202020204" pitchFamily="34" charset="0"/>
              <a:buChar char="•"/>
            </a:pPr>
            <a:r>
              <a:rPr lang="en-US"/>
              <a:t>“Qeydiyyat” düyməsinə bas</a:t>
            </a:r>
          </a:p>
          <a:p>
            <a:pPr marL="1200150" lvl="2" indent="-285750">
              <a:buFont typeface="Arial" panose="020B0604020202020204" pitchFamily="34" charset="0"/>
              <a:buChar char="•"/>
            </a:pPr>
            <a:r>
              <a:rPr lang="en-US"/>
              <a:t>Gözlənilən nəticə: “Uğurla qeydiyyatdan keçdiniz” mesajı görünsün</a:t>
            </a:r>
            <a:br>
              <a:rPr lang="en-US"/>
            </a:br>
            <a:br>
              <a:rPr lang="en-US"/>
            </a:br>
            <a:endParaRPr lang="en-US"/>
          </a:p>
        </p:txBody>
      </p:sp>
      <p:sp>
        <p:nvSpPr>
          <p:cNvPr id="4" name="TextBox 3">
            <a:extLst>
              <a:ext uri="{FF2B5EF4-FFF2-40B4-BE49-F238E27FC236}">
                <a16:creationId xmlns:a16="http://schemas.microsoft.com/office/drawing/2014/main" id="{56CB3935-6AE4-A561-2738-37CFBAD72AAB}"/>
              </a:ext>
            </a:extLst>
          </p:cNvPr>
          <p:cNvSpPr txBox="1"/>
          <p:nvPr/>
        </p:nvSpPr>
        <p:spPr>
          <a:xfrm>
            <a:off x="301690" y="5541125"/>
            <a:ext cx="11588619" cy="369332"/>
          </a:xfrm>
          <a:prstGeom prst="rect">
            <a:avLst/>
          </a:prstGeom>
          <a:noFill/>
        </p:spPr>
        <p:txBody>
          <a:bodyPr wrap="square">
            <a:spAutoFit/>
          </a:bodyPr>
          <a:lstStyle/>
          <a:p>
            <a:pPr marL="55563" lvl="2"/>
            <a:r>
              <a:rPr lang="en-US" sz="1800" b="1"/>
              <a:t>Test-case</a:t>
            </a:r>
            <a:r>
              <a:rPr lang="az-Latn-AZ" sz="1800" b="1"/>
              <a:t> (həm </a:t>
            </a:r>
            <a:r>
              <a:rPr lang="en-US" sz="1800" b="1"/>
              <a:t>low h</a:t>
            </a:r>
            <a:r>
              <a:rPr lang="az-Latn-AZ" sz="1800" b="1"/>
              <a:t>əm </a:t>
            </a:r>
            <a:r>
              <a:rPr lang="en-US" sz="1800" b="1"/>
              <a:t>high</a:t>
            </a:r>
            <a:r>
              <a:rPr lang="az-Latn-AZ" sz="1800" b="1"/>
              <a:t>)</a:t>
            </a:r>
            <a:r>
              <a:rPr lang="en-US" sz="1800" b="1"/>
              <a:t> </a:t>
            </a:r>
            <a:r>
              <a:rPr lang="az-Latn-AZ" sz="1800" b="1"/>
              <a:t>-ə aid bir nümunə qovluqda html formatında vardır. Ora bax...</a:t>
            </a:r>
            <a:endParaRPr lang="en-US" sz="1800"/>
          </a:p>
        </p:txBody>
      </p:sp>
    </p:spTree>
    <p:extLst>
      <p:ext uri="{BB962C8B-B14F-4D97-AF65-F5344CB8AC3E}">
        <p14:creationId xmlns:p14="http://schemas.microsoft.com/office/powerpoint/2010/main" val="180730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4D2C52-679B-46C9-80FC-397D2F53680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D9330CD-FFCC-D106-8797-08B5D92B3957}"/>
              </a:ext>
            </a:extLst>
          </p:cNvPr>
          <p:cNvSpPr txBox="1"/>
          <p:nvPr/>
        </p:nvSpPr>
        <p:spPr>
          <a:xfrm>
            <a:off x="107004" y="158874"/>
            <a:ext cx="11984477" cy="6555641"/>
          </a:xfrm>
          <a:prstGeom prst="rect">
            <a:avLst/>
          </a:prstGeom>
          <a:noFill/>
        </p:spPr>
        <p:txBody>
          <a:bodyPr wrap="square">
            <a:spAutoFit/>
          </a:bodyPr>
          <a:lstStyle/>
          <a:p>
            <a:pPr algn="l"/>
            <a:r>
              <a:rPr lang="en-US" sz="1000"/>
              <a:t>📌 </a:t>
            </a:r>
            <a:r>
              <a:rPr lang="en-US" sz="1000" b="1"/>
              <a:t>Test-case-in əsas hissələri (atributları):</a:t>
            </a:r>
            <a:endParaRPr lang="ru-RU" sz="1000" b="1"/>
          </a:p>
          <a:p>
            <a:pPr algn="l"/>
            <a:endParaRPr lang="ru-RU" sz="1000" b="1" i="0">
              <a:solidFill>
                <a:srgbClr val="303141"/>
              </a:solidFill>
              <a:effectLst/>
              <a:latin typeface="Udemy Sans"/>
            </a:endParaRPr>
          </a:p>
          <a:p>
            <a:pPr algn="l"/>
            <a:r>
              <a:rPr lang="ru-RU" sz="1000">
                <a:solidFill>
                  <a:srgbClr val="303141"/>
                </a:solidFill>
                <a:latin typeface="Udemy Sans"/>
              </a:rPr>
              <a:t>1) </a:t>
            </a:r>
            <a:r>
              <a:rPr lang="en-US" sz="1000"/>
              <a:t>ID</a:t>
            </a:r>
            <a:r>
              <a:rPr lang="ru-RU" sz="1000" b="1">
                <a:solidFill>
                  <a:srgbClr val="303141"/>
                </a:solidFill>
                <a:latin typeface="Udemy Sans"/>
              </a:rPr>
              <a:t> - </a:t>
            </a:r>
            <a:r>
              <a:rPr lang="en-US" sz="1000"/>
              <a:t>Test-case-in unikal nömrəsi (sistem özü verir)</a:t>
            </a:r>
            <a:endParaRPr lang="ru-RU" sz="1000" b="1">
              <a:solidFill>
                <a:srgbClr val="303141"/>
              </a:solidFill>
              <a:latin typeface="Udemy Sans"/>
            </a:endParaRPr>
          </a:p>
          <a:p>
            <a:pPr algn="l"/>
            <a:endParaRPr lang="ru-RU" sz="1000" i="0">
              <a:solidFill>
                <a:srgbClr val="303141"/>
              </a:solidFill>
              <a:effectLst/>
              <a:latin typeface="Udemy Sans"/>
            </a:endParaRPr>
          </a:p>
          <a:p>
            <a:pPr>
              <a:buNone/>
            </a:pPr>
            <a:r>
              <a:rPr lang="ru-RU" sz="1000">
                <a:solidFill>
                  <a:srgbClr val="303141"/>
                </a:solidFill>
                <a:latin typeface="Udemy Sans"/>
              </a:rPr>
              <a:t>2) </a:t>
            </a:r>
            <a:r>
              <a:rPr lang="en-US" sz="1000"/>
              <a:t>Prioritet</a:t>
            </a:r>
            <a:r>
              <a:rPr lang="ru-RU" sz="1000">
                <a:solidFill>
                  <a:srgbClr val="303141"/>
                </a:solidFill>
                <a:latin typeface="Udemy Sans"/>
              </a:rPr>
              <a:t> - </a:t>
            </a:r>
            <a:r>
              <a:rPr lang="en-US" sz="1000"/>
              <a:t>Bu yoxlamanın nə qədər vacib və təcili olduğu</a:t>
            </a:r>
            <a:br>
              <a:rPr lang="ru-RU" sz="1000">
                <a:solidFill>
                  <a:srgbClr val="303141"/>
                </a:solidFill>
                <a:latin typeface="Udemy Sans"/>
              </a:rPr>
            </a:br>
            <a:br>
              <a:rPr lang="ru-RU" sz="1000">
                <a:solidFill>
                  <a:srgbClr val="303141"/>
                </a:solidFill>
                <a:latin typeface="Udemy Sans"/>
              </a:rPr>
            </a:br>
            <a:r>
              <a:rPr lang="ru-RU" sz="1000">
                <a:solidFill>
                  <a:srgbClr val="303141"/>
                </a:solidFill>
                <a:latin typeface="Udemy Sans"/>
              </a:rPr>
              <a:t>3) </a:t>
            </a:r>
            <a:r>
              <a:rPr lang="en-US" sz="1000"/>
              <a:t>Tələb</a:t>
            </a:r>
            <a:r>
              <a:rPr lang="ru-RU" sz="1000">
                <a:solidFill>
                  <a:srgbClr val="303141"/>
                </a:solidFill>
                <a:latin typeface="Udemy Sans"/>
              </a:rPr>
              <a:t> - </a:t>
            </a:r>
            <a:r>
              <a:rPr lang="en-US" sz="1000"/>
              <a:t>Bu test hansı funksiyanı və ya şərti yoxlayır? (məsələn, qeydiyyat)</a:t>
            </a:r>
            <a:br>
              <a:rPr lang="ru-RU" sz="1000">
                <a:solidFill>
                  <a:srgbClr val="303141"/>
                </a:solidFill>
                <a:latin typeface="Udemy Sans"/>
              </a:rPr>
            </a:br>
            <a:br>
              <a:rPr lang="ru-RU" sz="1000">
                <a:solidFill>
                  <a:srgbClr val="303141"/>
                </a:solidFill>
                <a:latin typeface="Udemy Sans"/>
              </a:rPr>
            </a:br>
            <a:r>
              <a:rPr lang="ru-RU" sz="1000">
                <a:solidFill>
                  <a:srgbClr val="303141"/>
                </a:solidFill>
                <a:latin typeface="Udemy Sans"/>
              </a:rPr>
              <a:t>4) </a:t>
            </a:r>
            <a:r>
              <a:rPr lang="en-US" sz="1000"/>
              <a:t>Modul</a:t>
            </a:r>
            <a:r>
              <a:rPr lang="ru-RU" sz="1000">
                <a:solidFill>
                  <a:srgbClr val="303141"/>
                </a:solidFill>
                <a:latin typeface="Udemy Sans"/>
              </a:rPr>
              <a:t> - </a:t>
            </a:r>
            <a:r>
              <a:rPr lang="en-US" sz="1000"/>
              <a:t>Tətbiqin hansı hissəsini test edir? (məsələn, login, səbət, ödəniş)</a:t>
            </a:r>
            <a:br>
              <a:rPr lang="ru-RU" sz="1000">
                <a:solidFill>
                  <a:srgbClr val="303141"/>
                </a:solidFill>
                <a:latin typeface="Udemy Sans"/>
              </a:rPr>
            </a:br>
            <a:br>
              <a:rPr lang="ru-RU" sz="1000">
                <a:solidFill>
                  <a:srgbClr val="303141"/>
                </a:solidFill>
                <a:latin typeface="Udemy Sans"/>
              </a:rPr>
            </a:br>
            <a:r>
              <a:rPr lang="ru-RU" sz="1000">
                <a:solidFill>
                  <a:srgbClr val="303141"/>
                </a:solidFill>
                <a:latin typeface="Udemy Sans"/>
              </a:rPr>
              <a:t>5) </a:t>
            </a:r>
            <a:r>
              <a:rPr lang="en-US" sz="1000"/>
              <a:t>Başlıq (Title)</a:t>
            </a:r>
            <a:r>
              <a:rPr lang="ru-RU" sz="1000">
                <a:solidFill>
                  <a:srgbClr val="303141"/>
                </a:solidFill>
                <a:latin typeface="Udemy Sans"/>
              </a:rPr>
              <a:t> - </a:t>
            </a:r>
            <a:r>
              <a:rPr lang="en-US" sz="1000"/>
              <a:t>Testin adıdır, yoxlamanın əsas məqsədini bildirir. (məsələn: “Doğru e-mail ilə uğurlu giriş”)</a:t>
            </a:r>
            <a:br>
              <a:rPr lang="ru-RU" sz="1000">
                <a:solidFill>
                  <a:srgbClr val="303141"/>
                </a:solidFill>
                <a:latin typeface="Udemy Sans"/>
              </a:rPr>
            </a:br>
            <a:br>
              <a:rPr lang="ru-RU" sz="1000">
                <a:solidFill>
                  <a:srgbClr val="303141"/>
                </a:solidFill>
                <a:latin typeface="Udemy Sans"/>
              </a:rPr>
            </a:br>
            <a:r>
              <a:rPr lang="ru-RU" sz="1000">
                <a:solidFill>
                  <a:srgbClr val="303141"/>
                </a:solidFill>
                <a:latin typeface="Udemy Sans"/>
              </a:rPr>
              <a:t>6) </a:t>
            </a:r>
            <a:r>
              <a:rPr lang="en-US" sz="1000" b="1"/>
              <a:t>Test məlumatları və əvvəlcədən şərtlər (Test data, Preconditions):</a:t>
            </a:r>
          </a:p>
          <a:p>
            <a:pPr>
              <a:buFont typeface="Arial" panose="020B0604020202020204" pitchFamily="34" charset="0"/>
              <a:buChar char="•"/>
            </a:pPr>
            <a:r>
              <a:rPr lang="en-US" sz="1000" b="1"/>
              <a:t>Test məlumatları</a:t>
            </a:r>
            <a:r>
              <a:rPr lang="en-US" sz="1000"/>
              <a:t>: </a:t>
            </a:r>
            <a:r>
              <a:rPr lang="en-US" sz="1000" b="1"/>
              <a:t>Hansı məlumatlar</a:t>
            </a:r>
            <a:r>
              <a:rPr lang="en-US" sz="1000"/>
              <a:t> lazımdır? Məsələn, istifadəçi adı, parol və ya xüsusi fayllar. Həmçinin, test zamanı daxil ediləcək məlumatları (input data) göstərir.</a:t>
            </a:r>
          </a:p>
          <a:p>
            <a:pPr>
              <a:buFont typeface="Arial" panose="020B0604020202020204" pitchFamily="34" charset="0"/>
              <a:buChar char="•"/>
            </a:pPr>
            <a:r>
              <a:rPr lang="en-US" sz="1000" b="1"/>
              <a:t>Əvvəlcədən şərtlər</a:t>
            </a:r>
            <a:r>
              <a:rPr lang="en-US" sz="1000"/>
              <a:t>: Testə başlamazdan əvvəl </a:t>
            </a:r>
            <a:r>
              <a:rPr lang="en-US" sz="1000" b="1"/>
              <a:t>sistemin hansı vəziyyətdə olması</a:t>
            </a:r>
            <a:r>
              <a:rPr lang="en-US" sz="1000"/>
              <a:t> gərəkdir? Məsələn, istifadəçi qeydiyyatdan keçməlidir, və ya bazada müəyyən obyektlər yaradılmalıdır. Yəni, testdən əvvəl </a:t>
            </a:r>
            <a:r>
              <a:rPr lang="en-US" sz="1000" b="1"/>
              <a:t>hansı şərtlərin yerinə yetirilməsi</a:t>
            </a:r>
            <a:r>
              <a:rPr lang="en-US" sz="1000"/>
              <a:t> lazım olduğunu qeyd edir.</a:t>
            </a:r>
          </a:p>
          <a:p>
            <a:pPr algn="l"/>
            <a:endParaRPr lang="ru-RU" sz="1000" i="0">
              <a:solidFill>
                <a:srgbClr val="303141"/>
              </a:solidFill>
              <a:effectLst/>
              <a:latin typeface="Udemy Sans"/>
            </a:endParaRPr>
          </a:p>
          <a:p>
            <a:pPr>
              <a:buNone/>
            </a:pPr>
            <a:r>
              <a:rPr lang="ru-RU" sz="1000">
                <a:solidFill>
                  <a:srgbClr val="303141"/>
                </a:solidFill>
                <a:latin typeface="Udemy Sans"/>
              </a:rPr>
              <a:t>7) </a:t>
            </a:r>
            <a:r>
              <a:rPr lang="az-Latn-AZ" sz="1000" b="1">
                <a:solidFill>
                  <a:srgbClr val="303141"/>
                </a:solidFill>
                <a:latin typeface="Udemy Sans"/>
              </a:rPr>
              <a:t>Addımlar</a:t>
            </a:r>
            <a:r>
              <a:rPr lang="en-US" sz="1000" b="1"/>
              <a:t> (Steps):</a:t>
            </a:r>
          </a:p>
          <a:p>
            <a:pPr>
              <a:buFont typeface="Arial" panose="020B0604020202020204" pitchFamily="34" charset="0"/>
              <a:buChar char="•"/>
            </a:pPr>
            <a:r>
              <a:rPr lang="en-US" sz="1000"/>
              <a:t>Bu, testin icrası zamanı </a:t>
            </a:r>
            <a:r>
              <a:rPr lang="en-US" sz="1000" b="1"/>
              <a:t>hansı addımları atmaq</a:t>
            </a:r>
            <a:r>
              <a:rPr lang="en-US" sz="1000"/>
              <a:t> lazım olduğunu göstərir. Məsələn: </a:t>
            </a:r>
          </a:p>
          <a:p>
            <a:pPr marL="742950" lvl="1" indent="-285750">
              <a:buFont typeface="Arial" panose="020B0604020202020204" pitchFamily="34" charset="0"/>
              <a:buChar char="•"/>
            </a:pPr>
            <a:r>
              <a:rPr lang="en-US" sz="1000" b="1"/>
              <a:t>Səhifəni aç</a:t>
            </a:r>
            <a:r>
              <a:rPr lang="en-US" sz="1000"/>
              <a:t>.</a:t>
            </a:r>
          </a:p>
          <a:p>
            <a:pPr marL="742950" lvl="1" indent="-285750">
              <a:buFont typeface="Arial" panose="020B0604020202020204" pitchFamily="34" charset="0"/>
              <a:buChar char="•"/>
            </a:pPr>
            <a:r>
              <a:rPr lang="en-US" sz="1000" b="1"/>
              <a:t>İstifadəçi adı və şifrəni daxil et</a:t>
            </a:r>
            <a:r>
              <a:rPr lang="en-US" sz="1000"/>
              <a:t>.</a:t>
            </a:r>
          </a:p>
          <a:p>
            <a:pPr marL="742950" lvl="1" indent="-285750">
              <a:buFont typeface="Arial" panose="020B0604020202020204" pitchFamily="34" charset="0"/>
              <a:buChar char="•"/>
            </a:pPr>
            <a:r>
              <a:rPr lang="en-US" sz="1000" b="1"/>
              <a:t>Daxil ol düyməsini bas</a:t>
            </a:r>
            <a:r>
              <a:rPr lang="en-US" sz="1000"/>
              <a:t>.</a:t>
            </a:r>
          </a:p>
          <a:p>
            <a:pPr>
              <a:buFont typeface="Arial" panose="020B0604020202020204" pitchFamily="34" charset="0"/>
              <a:buChar char="•"/>
            </a:pPr>
            <a:r>
              <a:rPr lang="en-US" sz="1000"/>
              <a:t>Bu addımlar nəticəsində gözlənilən nəticə əldə olunacaq.</a:t>
            </a:r>
          </a:p>
          <a:p>
            <a:pPr algn="l"/>
            <a:endParaRPr lang="az-Latn-AZ" sz="1000" i="0">
              <a:solidFill>
                <a:srgbClr val="303141"/>
              </a:solidFill>
              <a:effectLst/>
              <a:latin typeface="Udemy Sans"/>
            </a:endParaRPr>
          </a:p>
          <a:p>
            <a:pPr>
              <a:buNone/>
            </a:pPr>
            <a:r>
              <a:rPr lang="az-Latn-AZ" sz="1000">
                <a:solidFill>
                  <a:srgbClr val="303141"/>
                </a:solidFill>
                <a:latin typeface="Udemy Sans"/>
              </a:rPr>
              <a:t>8) </a:t>
            </a:r>
            <a:r>
              <a:rPr lang="en-US" sz="1000" b="1"/>
              <a:t>Gözlənilən nəticələr (Expected results):</a:t>
            </a:r>
          </a:p>
          <a:p>
            <a:pPr>
              <a:buFont typeface="Arial" panose="020B0604020202020204" pitchFamily="34" charset="0"/>
              <a:buChar char="•"/>
            </a:pPr>
            <a:r>
              <a:rPr lang="en-US" sz="1000"/>
              <a:t>Hər bir </a:t>
            </a:r>
            <a:r>
              <a:rPr lang="en-US" sz="1000" b="1"/>
              <a:t>addımın sonunda</a:t>
            </a:r>
            <a:r>
              <a:rPr lang="en-US" sz="1000"/>
              <a:t> nə </a:t>
            </a:r>
            <a:r>
              <a:rPr lang="en-US" sz="1000" b="1"/>
              <a:t>görülməlidir</a:t>
            </a:r>
            <a:r>
              <a:rPr lang="en-US" sz="1000"/>
              <a:t>? Bu, testin </a:t>
            </a:r>
            <a:r>
              <a:rPr lang="en-US" sz="1000" b="1"/>
              <a:t>gözlənilən nəticələrini</a:t>
            </a:r>
            <a:r>
              <a:rPr lang="en-US" sz="1000"/>
              <a:t> göstərir.</a:t>
            </a:r>
            <a:br>
              <a:rPr lang="en-US" sz="1000"/>
            </a:br>
            <a:r>
              <a:rPr lang="en-US" sz="1000"/>
              <a:t>Məsələn:</a:t>
            </a:r>
          </a:p>
          <a:p>
            <a:pPr>
              <a:buFont typeface="Arial" panose="020B0604020202020204" pitchFamily="34" charset="0"/>
              <a:buChar char="•"/>
            </a:pPr>
            <a:r>
              <a:rPr lang="en-US" sz="1000"/>
              <a:t>Addım 1: Səhifə açılır</a:t>
            </a:r>
          </a:p>
          <a:p>
            <a:pPr>
              <a:buFont typeface="Arial" panose="020B0604020202020204" pitchFamily="34" charset="0"/>
              <a:buChar char="•"/>
            </a:pPr>
            <a:r>
              <a:rPr lang="en-US" sz="1000"/>
              <a:t>Addım 2: Daxil olma məlumatları doğru göstərilir</a:t>
            </a:r>
          </a:p>
          <a:p>
            <a:pPr>
              <a:buFont typeface="Arial" panose="020B0604020202020204" pitchFamily="34" charset="0"/>
              <a:buChar char="•"/>
            </a:pPr>
            <a:r>
              <a:rPr lang="en-US" sz="1000"/>
              <a:t>Addım 3: İstifadəçi əsas səhifəyə keçir.</a:t>
            </a:r>
          </a:p>
          <a:p>
            <a:pPr>
              <a:buFont typeface="Arial" panose="020B0604020202020204" pitchFamily="34" charset="0"/>
              <a:buChar char="•"/>
            </a:pPr>
            <a:r>
              <a:rPr lang="en-US" sz="1000"/>
              <a:t>Yəni hər bir addımın sonunda </a:t>
            </a:r>
            <a:r>
              <a:rPr lang="en-US" sz="1000" b="1"/>
              <a:t>gözlənilən nəticələr</a:t>
            </a:r>
            <a:r>
              <a:rPr lang="en-US" sz="1000"/>
              <a:t> tam aydın olmalıdır.</a:t>
            </a:r>
          </a:p>
          <a:p>
            <a:pPr algn="l"/>
            <a:endParaRPr lang="az-Latn-AZ" sz="1000">
              <a:solidFill>
                <a:srgbClr val="303141"/>
              </a:solidFill>
              <a:latin typeface="Udemy Sans"/>
            </a:endParaRPr>
          </a:p>
          <a:p>
            <a:pPr>
              <a:buNone/>
            </a:pPr>
            <a:r>
              <a:rPr lang="az-Latn-AZ" sz="1000" i="0">
                <a:solidFill>
                  <a:srgbClr val="303141"/>
                </a:solidFill>
                <a:effectLst/>
                <a:latin typeface="Udemy Sans"/>
              </a:rPr>
              <a:t>9) </a:t>
            </a:r>
            <a:r>
              <a:rPr lang="en-US" sz="1000" b="1"/>
              <a:t>Post-şərtlər (Postconditions):</a:t>
            </a:r>
          </a:p>
          <a:p>
            <a:pPr>
              <a:buFont typeface="Arial" panose="020B0604020202020204" pitchFamily="34" charset="0"/>
              <a:buChar char="•"/>
            </a:pPr>
            <a:r>
              <a:rPr lang="en-US" sz="1000"/>
              <a:t>Test bitdikdən sonra </a:t>
            </a:r>
            <a:r>
              <a:rPr lang="en-US" sz="1000" b="1"/>
              <a:t>sistemin əvvəlki vəziyyətinə qayıtması</a:t>
            </a:r>
            <a:r>
              <a:rPr lang="en-US" sz="1000"/>
              <a:t> lazımdır. Məsələn: </a:t>
            </a:r>
          </a:p>
          <a:p>
            <a:pPr marL="742950" lvl="1" indent="-285750">
              <a:buFont typeface="Arial" panose="020B0604020202020204" pitchFamily="34" charset="0"/>
              <a:buChar char="•"/>
            </a:pPr>
            <a:r>
              <a:rPr lang="en-US" sz="1000"/>
              <a:t>Testdən sonra </a:t>
            </a:r>
            <a:r>
              <a:rPr lang="en-US" sz="1000" b="1"/>
              <a:t>istifadəçi məlumatları silinməlidir</a:t>
            </a:r>
            <a:r>
              <a:rPr lang="en-US" sz="1000"/>
              <a:t>.</a:t>
            </a:r>
          </a:p>
          <a:p>
            <a:pPr marL="742950" lvl="1" indent="-285750">
              <a:buFont typeface="Arial" panose="020B0604020202020204" pitchFamily="34" charset="0"/>
              <a:buChar char="•"/>
            </a:pPr>
            <a:r>
              <a:rPr lang="en-US" sz="1000" b="1"/>
              <a:t>B</a:t>
            </a:r>
            <a:r>
              <a:rPr lang="en-US" sz="1000"/>
              <a:t>azadakı qeydlər və ya fayllar silinməlidir.</a:t>
            </a:r>
          </a:p>
          <a:p>
            <a:pPr marL="742950" lvl="1" indent="-285750">
              <a:buFont typeface="Arial" panose="020B0604020202020204" pitchFamily="34" charset="0"/>
              <a:buChar char="•"/>
            </a:pPr>
            <a:r>
              <a:rPr lang="en-US" sz="1000" b="1"/>
              <a:t>Virtual maşın</a:t>
            </a:r>
            <a:r>
              <a:rPr lang="en-US" sz="1000"/>
              <a:t> və ya </a:t>
            </a:r>
            <a:r>
              <a:rPr lang="en-US" sz="1000" b="1"/>
              <a:t>sistemlər söndürülməlidir</a:t>
            </a:r>
            <a:r>
              <a:rPr lang="en-US" sz="1000"/>
              <a:t>.</a:t>
            </a:r>
          </a:p>
          <a:p>
            <a:r>
              <a:rPr lang="en-US" sz="1000"/>
              <a:t>Yəni, testin sonunda </a:t>
            </a:r>
            <a:r>
              <a:rPr lang="en-US" sz="1000" b="1"/>
              <a:t>sistemin vəziyyəti əvvəlki vəziyyətinə gətirilir</a:t>
            </a:r>
            <a:r>
              <a:rPr lang="en-US" sz="1000"/>
              <a:t>.</a:t>
            </a:r>
          </a:p>
          <a:p>
            <a:pPr algn="l"/>
            <a:endParaRPr lang="az-Latn-AZ" sz="1000" i="0">
              <a:solidFill>
                <a:srgbClr val="303141"/>
              </a:solidFill>
              <a:effectLst/>
              <a:latin typeface="Udemy Sans"/>
            </a:endParaRPr>
          </a:p>
          <a:p>
            <a:pPr algn="l"/>
            <a:endParaRPr lang="az-Latn-AZ" sz="1000" i="0">
              <a:solidFill>
                <a:srgbClr val="303141"/>
              </a:solidFill>
              <a:effectLst/>
              <a:latin typeface="Udemy Sans"/>
            </a:endParaRPr>
          </a:p>
          <a:p>
            <a:pPr algn="l"/>
            <a:r>
              <a:rPr lang="en-US" sz="1000" b="1"/>
              <a:t>Qısaca olaraq</a:t>
            </a:r>
            <a:r>
              <a:rPr lang="en-US" sz="1000"/>
              <a:t>, test-case sənədində hər bir testin məqsədi, addımları, gözlənilən nəticələri və testin sonunda </a:t>
            </a:r>
            <a:r>
              <a:rPr lang="en-US" sz="1000" b="1"/>
              <a:t>sistemin necə təmizlənəcəyi</a:t>
            </a:r>
            <a:r>
              <a:rPr lang="en-US" sz="1000"/>
              <a:t> (postconditions) göstərilməlidir. </a:t>
            </a:r>
            <a:endParaRPr lang="az-Latn-AZ" sz="1000" i="0">
              <a:solidFill>
                <a:srgbClr val="303141"/>
              </a:solidFill>
              <a:effectLst/>
              <a:latin typeface="Udemy Sans"/>
            </a:endParaRPr>
          </a:p>
        </p:txBody>
      </p:sp>
    </p:spTree>
    <p:extLst>
      <p:ext uri="{BB962C8B-B14F-4D97-AF65-F5344CB8AC3E}">
        <p14:creationId xmlns:p14="http://schemas.microsoft.com/office/powerpoint/2010/main" val="16264894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53A72E-088C-D4A5-36C2-1EB422588EFD}"/>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95EE9ED-66A4-D54D-6460-113A8555F003}"/>
              </a:ext>
            </a:extLst>
          </p:cNvPr>
          <p:cNvSpPr txBox="1"/>
          <p:nvPr/>
        </p:nvSpPr>
        <p:spPr>
          <a:xfrm>
            <a:off x="107004" y="158874"/>
            <a:ext cx="11984477" cy="6494085"/>
          </a:xfrm>
          <a:prstGeom prst="rect">
            <a:avLst/>
          </a:prstGeom>
          <a:noFill/>
        </p:spPr>
        <p:txBody>
          <a:bodyPr wrap="square">
            <a:spAutoFit/>
          </a:bodyPr>
          <a:lstStyle/>
          <a:p>
            <a:pPr algn="l"/>
            <a:r>
              <a:rPr lang="en-US" sz="1600"/>
              <a:t>Test sənədlərini idarə edən sistemlərdə test halının (test case) və onun işlədilməsi zamanı yoxlanmasının (test run) statusları əhəmiyyətlidir. Bu statuslar fərqlidir:</a:t>
            </a:r>
            <a:endParaRPr lang="ru-RU" sz="1600"/>
          </a:p>
          <a:p>
            <a:pPr algn="l"/>
            <a:endParaRPr lang="ru-RU" sz="1600" i="0">
              <a:solidFill>
                <a:srgbClr val="303141"/>
              </a:solidFill>
              <a:effectLst/>
              <a:latin typeface="Udemy Sans"/>
            </a:endParaRPr>
          </a:p>
          <a:p>
            <a:pPr>
              <a:buNone/>
            </a:pPr>
            <a:r>
              <a:rPr lang="en-US" sz="1600" b="1"/>
              <a:t>1. Test Halı Statusu (Test Case Status):</a:t>
            </a:r>
          </a:p>
          <a:p>
            <a:pPr>
              <a:buFont typeface="Arial" panose="020B0604020202020204" pitchFamily="34" charset="0"/>
              <a:buChar char="•"/>
            </a:pPr>
            <a:r>
              <a:rPr lang="en-US" sz="1600" b="1"/>
              <a:t>Draft</a:t>
            </a:r>
            <a:r>
              <a:rPr lang="en-US" sz="1600"/>
              <a:t>: Hələ tamamlanmamış test halıdır, üzərində işlənir.</a:t>
            </a:r>
          </a:p>
          <a:p>
            <a:pPr>
              <a:buFont typeface="Arial" panose="020B0604020202020204" pitchFamily="34" charset="0"/>
              <a:buChar char="•"/>
            </a:pPr>
            <a:r>
              <a:rPr lang="en-US" sz="1600" b="1"/>
              <a:t>Active</a:t>
            </a:r>
            <a:r>
              <a:rPr lang="en-US" sz="1600"/>
              <a:t>: Hazırda istifadə olunmağa və test edilməyə uyğun test halıdır.</a:t>
            </a:r>
          </a:p>
          <a:p>
            <a:pPr>
              <a:buFont typeface="Arial" panose="020B0604020202020204" pitchFamily="34" charset="0"/>
              <a:buChar char="•"/>
            </a:pPr>
            <a:r>
              <a:rPr lang="en-US" sz="1600" b="1"/>
              <a:t>Outdated</a:t>
            </a:r>
            <a:r>
              <a:rPr lang="en-US" sz="1600"/>
              <a:t>: Bu test halı artıq aktual deyil, dəyişdirilib və ya tətbiq olunmur.</a:t>
            </a:r>
          </a:p>
          <a:p>
            <a:pPr algn="l"/>
            <a:endParaRPr lang="ru-RU" sz="1600" i="0">
              <a:solidFill>
                <a:srgbClr val="303141"/>
              </a:solidFill>
              <a:effectLst/>
              <a:latin typeface="Udemy Sans"/>
            </a:endParaRPr>
          </a:p>
          <a:p>
            <a:pPr algn="l"/>
            <a:endParaRPr lang="ru-RU" sz="1600" i="0">
              <a:solidFill>
                <a:srgbClr val="303141"/>
              </a:solidFill>
              <a:effectLst/>
              <a:latin typeface="Udemy Sans"/>
            </a:endParaRPr>
          </a:p>
          <a:p>
            <a:pPr>
              <a:buNone/>
            </a:pPr>
            <a:r>
              <a:rPr lang="en-US" sz="1600" b="1"/>
              <a:t>2. Testin Yoxlanma Statusu (Test Run Status):</a:t>
            </a:r>
          </a:p>
          <a:p>
            <a:pPr>
              <a:buFont typeface="Arial" panose="020B0604020202020204" pitchFamily="34" charset="0"/>
              <a:buChar char="•"/>
            </a:pPr>
            <a:r>
              <a:rPr lang="en-US" sz="1600" b="1"/>
              <a:t>Keçildi (Passed)</a:t>
            </a:r>
            <a:r>
              <a:rPr lang="en-US" sz="1600"/>
              <a:t>: Test uğurla keçib, gözlənilən nəticələr əldə olunub.</a:t>
            </a:r>
          </a:p>
          <a:p>
            <a:pPr>
              <a:buFont typeface="Arial" panose="020B0604020202020204" pitchFamily="34" charset="0"/>
              <a:buChar char="•"/>
            </a:pPr>
            <a:r>
              <a:rPr lang="en-US" sz="1600" b="1"/>
              <a:t>Uğursuz oldu (Failed)</a:t>
            </a:r>
            <a:r>
              <a:rPr lang="en-US" sz="1600"/>
              <a:t>: Test zamanı problem yaranıb və gözlənilən nəticələr alınmayıb.</a:t>
            </a:r>
          </a:p>
          <a:p>
            <a:pPr>
              <a:buFont typeface="Arial" panose="020B0604020202020204" pitchFamily="34" charset="0"/>
              <a:buChar char="•"/>
            </a:pPr>
            <a:r>
              <a:rPr lang="en-US" sz="1600" b="1"/>
              <a:t>Keçilmədi (Skipped)</a:t>
            </a:r>
            <a:r>
              <a:rPr lang="en-US" sz="1600"/>
              <a:t>: Test heç icra olunmayıb, hansısa səbəbdən atlanıb.</a:t>
            </a:r>
            <a:endParaRPr lang="ru-RU" sz="1600"/>
          </a:p>
          <a:p>
            <a:pPr>
              <a:buFont typeface="Arial" panose="020B0604020202020204" pitchFamily="34" charset="0"/>
              <a:buChar char="•"/>
            </a:pPr>
            <a:endParaRPr lang="ru-RU" sz="1600"/>
          </a:p>
          <a:p>
            <a:pPr>
              <a:buFont typeface="Arial" panose="020B0604020202020204" pitchFamily="34" charset="0"/>
              <a:buChar char="•"/>
            </a:pPr>
            <a:endParaRPr lang="en-US" sz="1600"/>
          </a:p>
          <a:p>
            <a:pPr algn="l"/>
            <a:r>
              <a:rPr lang="en-US" sz="1600"/>
              <a:t>Bu statuslar test halının </a:t>
            </a:r>
            <a:r>
              <a:rPr lang="en-US" sz="1600" b="1"/>
              <a:t>yaşama dövrünü (lifecycle)</a:t>
            </a:r>
            <a:r>
              <a:rPr lang="en-US" sz="1600"/>
              <a:t> təmsil edir və layihədəki testlərin necə getdiyini izləməyə kömək edir.</a:t>
            </a:r>
            <a:endParaRPr lang="az-Latn-AZ" sz="1600"/>
          </a:p>
          <a:p>
            <a:pPr algn="l"/>
            <a:endParaRPr lang="az-Latn-AZ" sz="1600" i="0">
              <a:solidFill>
                <a:srgbClr val="303141"/>
              </a:solidFill>
              <a:effectLst/>
              <a:latin typeface="Udemy Sans"/>
            </a:endParaRPr>
          </a:p>
          <a:p>
            <a:pPr>
              <a:buNone/>
            </a:pPr>
            <a:r>
              <a:rPr lang="en-US" sz="1600" b="1"/>
              <a:t>🟡 1. Kiçik layihələrdə və ya əl ilə testlərdə:</a:t>
            </a:r>
          </a:p>
          <a:p>
            <a:pPr>
              <a:buFont typeface="Arial" panose="020B0604020202020204" pitchFamily="34" charset="0"/>
              <a:buChar char="•"/>
            </a:pPr>
            <a:r>
              <a:rPr lang="en-US" sz="1600" b="1"/>
              <a:t>Test Case Status</a:t>
            </a:r>
            <a:r>
              <a:rPr lang="en-US" sz="1600"/>
              <a:t> — hər bir test case-in yanında yazılır.</a:t>
            </a:r>
          </a:p>
          <a:p>
            <a:pPr>
              <a:buFont typeface="Arial" panose="020B0604020202020204" pitchFamily="34" charset="0"/>
              <a:buChar char="•"/>
            </a:pPr>
            <a:r>
              <a:rPr lang="en-US" sz="1600" b="1"/>
              <a:t>Test Run Status</a:t>
            </a:r>
            <a:r>
              <a:rPr lang="en-US" sz="1600"/>
              <a:t> — ayrı bir vərəqdə və ya faylda saxlanıla bilər (məs: Excel-də ayrı sheet və ya summary bölməsi kimi).</a:t>
            </a:r>
            <a:endParaRPr lang="az-Latn-AZ" sz="1600"/>
          </a:p>
          <a:p>
            <a:pPr>
              <a:buFont typeface="Arial" panose="020B0604020202020204" pitchFamily="34" charset="0"/>
              <a:buChar char="•"/>
            </a:pPr>
            <a:endParaRPr lang="en-US" sz="1600"/>
          </a:p>
          <a:p>
            <a:pPr>
              <a:buNone/>
            </a:pPr>
            <a:r>
              <a:rPr lang="en-US" sz="1600" b="1"/>
              <a:t>🟢 2. Peşəkar mühitdə (JIRA, TestRail, Zephyr və s.):</a:t>
            </a:r>
          </a:p>
          <a:p>
            <a:pPr>
              <a:buFont typeface="Arial" panose="020B0604020202020204" pitchFamily="34" charset="0"/>
              <a:buChar char="•"/>
            </a:pPr>
            <a:r>
              <a:rPr lang="en-US" sz="1600"/>
              <a:t>Hər bir test run yaradılır → onun içində test-case-lər olur → və </a:t>
            </a:r>
            <a:r>
              <a:rPr lang="en-US" sz="1600" b="1"/>
              <a:t>hər biri üçün status yazılır</a:t>
            </a:r>
            <a:r>
              <a:rPr lang="en-US" sz="1600"/>
              <a:t>.</a:t>
            </a:r>
          </a:p>
          <a:p>
            <a:pPr>
              <a:buFont typeface="Arial" panose="020B0604020202020204" pitchFamily="34" charset="0"/>
              <a:buChar char="•"/>
            </a:pPr>
            <a:r>
              <a:rPr lang="en-US" sz="1600"/>
              <a:t>Həm </a:t>
            </a:r>
            <a:r>
              <a:rPr lang="en-US" sz="1600" b="1"/>
              <a:t>case status</a:t>
            </a:r>
            <a:r>
              <a:rPr lang="en-US" sz="1600"/>
              <a:t>, həm də </a:t>
            </a:r>
            <a:r>
              <a:rPr lang="en-US" sz="1600" b="1"/>
              <a:t>run status</a:t>
            </a:r>
            <a:r>
              <a:rPr lang="en-US" sz="1600"/>
              <a:t> eyni sistemdə izlənilir.</a:t>
            </a:r>
          </a:p>
          <a:p>
            <a:pPr algn="l"/>
            <a:endParaRPr lang="az-Latn-AZ" sz="1600" i="0">
              <a:solidFill>
                <a:srgbClr val="303141"/>
              </a:solidFill>
              <a:effectLst/>
              <a:latin typeface="Udemy Sans"/>
            </a:endParaRPr>
          </a:p>
          <a:p>
            <a:pPr algn="l"/>
            <a:r>
              <a:rPr lang="en-US" sz="1600" b="1">
                <a:solidFill>
                  <a:srgbClr val="FF0000"/>
                </a:solidFill>
              </a:rPr>
              <a:t>Test Case və Test Run Status nümunəsi</a:t>
            </a:r>
            <a:r>
              <a:rPr lang="az-Latn-AZ" sz="1600" b="1">
                <a:solidFill>
                  <a:srgbClr val="FF0000"/>
                </a:solidFill>
              </a:rPr>
              <a:t> Example qovluğunda qeyd edilmişdir.</a:t>
            </a:r>
            <a:endParaRPr lang="az-Latn-AZ" sz="1600" b="1" i="0">
              <a:solidFill>
                <a:srgbClr val="FF0000"/>
              </a:solidFill>
              <a:effectLst/>
              <a:latin typeface="Udemy Sans"/>
            </a:endParaRPr>
          </a:p>
        </p:txBody>
      </p:sp>
    </p:spTree>
    <p:extLst>
      <p:ext uri="{BB962C8B-B14F-4D97-AF65-F5344CB8AC3E}">
        <p14:creationId xmlns:p14="http://schemas.microsoft.com/office/powerpoint/2010/main" val="32008275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15012</TotalTime>
  <Words>5419</Words>
  <Application>Microsoft Office PowerPoint</Application>
  <PresentationFormat>Widescreen</PresentationFormat>
  <Paragraphs>656</Paragraphs>
  <Slides>35</Slides>
  <Notes>35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Arial Unicode MS</vt:lpstr>
      <vt:lpstr>Calibri</vt:lpstr>
      <vt:lpstr>Calibri Light</vt:lpstr>
      <vt:lpstr>Udemy Sans</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Admin</cp:lastModifiedBy>
  <cp:revision>91</cp:revision>
  <dcterms:created xsi:type="dcterms:W3CDTF">2025-02-24T08:05:52Z</dcterms:created>
  <dcterms:modified xsi:type="dcterms:W3CDTF">2025-03-22T17:28:30Z</dcterms:modified>
</cp:coreProperties>
</file>