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9" r:id="rId2"/>
    <p:sldId id="426" r:id="rId3"/>
    <p:sldId id="427" r:id="rId4"/>
    <p:sldId id="428" r:id="rId5"/>
    <p:sldId id="429" r:id="rId6"/>
    <p:sldId id="430" r:id="rId7"/>
    <p:sldId id="431" r:id="rId8"/>
    <p:sldId id="43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F996E-A81B-09F8-7FCF-E9CCF5D67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B21C3-DBE8-921F-BFDE-298FB3109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9F51D2-28B1-8FCA-A3C4-9910A30AF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47EF4-B457-6965-A17F-75951849E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8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D66A4-86B3-A09A-2A23-D9E23379D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1CF544-5F26-5104-FBCB-C7B67520DA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A4FAA4-2C16-B98A-8998-A306607FE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9ECAB-31BB-C3C1-9FCF-49EAAD663F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71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0DC36-BB7C-37D4-610A-1D48B36B9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DBBC9C-C130-4CE2-6BA5-92992762CD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5428C9-A3B5-214A-4B8D-E59C8E2C2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532B5-9E9A-2198-E3D0-921F55D8D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8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EC6EB-4F29-235E-373B-8C17C12D7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1D5CF5-17EC-D1BD-E8EC-5D721847A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321B32-3F51-08D4-0D33-5FF48D4EF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8E04F-8130-0197-B3D2-4E3BF41B3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9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0CFA2-2CBD-6E2B-02CF-D948587BE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6DDDFE-575C-2826-72B2-2FAAFE564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85BC06-33B6-3FDA-BE2D-44B2E7B1D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201F4-3E82-5377-3944-A6EA515D5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62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1425B-F328-B327-4B4C-DE9E02519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8DF176-95D8-4603-7879-C3B5F5A520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19FA44-6F0D-CB18-A028-0153A48E8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2CB90-0917-E1CC-2B36-028A56316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98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D8A43-8702-9CC0-60F4-1FC0CA7AD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0D58F-5606-EC30-D7E4-9B4F0B316A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BFE587-F187-9651-8B60-458BAE12E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599C7-42A8-B874-219C-3A19DC2B6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60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F3925-00B7-B009-78CA-368E2B604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1ABCDB-C3BC-8902-127F-D3858875DD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CAD61F-8B63-C778-122A-0C211B2A4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A0F3C-CADA-05AF-3F0C-E227BEA5A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87B4E-EA6F-7E85-1021-2B4C6D79B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22CD05-C816-697E-7791-68E04DB5BC2D}"/>
              </a:ext>
            </a:extLst>
          </p:cNvPr>
          <p:cNvSpPr txBox="1"/>
          <p:nvPr/>
        </p:nvSpPr>
        <p:spPr>
          <a:xfrm>
            <a:off x="107004" y="158874"/>
            <a:ext cx="1198447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>
                <a:solidFill>
                  <a:srgbClr val="FF0000"/>
                </a:solidFill>
              </a:rPr>
              <a:t>Test Summary Report nədir?</a:t>
            </a:r>
            <a:endParaRPr lang="az-Latn-AZ" sz="1600">
              <a:solidFill>
                <a:srgbClr val="FF0000"/>
              </a:solidFill>
            </a:endParaRPr>
          </a:p>
          <a:p>
            <a:pPr algn="l">
              <a:buNone/>
            </a:pP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en-US" sz="1600" b="1"/>
              <a:t>Test Summary Report (Test</a:t>
            </a:r>
            <a:r>
              <a:rPr lang="az-Latn-AZ" sz="1600" b="1"/>
              <a:t>in Qısa Məzmununun</a:t>
            </a:r>
            <a:r>
              <a:rPr lang="en-US" sz="1600" b="1"/>
              <a:t> Hesabatı)</a:t>
            </a:r>
            <a:r>
              <a:rPr lang="en-US" sz="1600"/>
              <a:t> – bu sənəd test prosesi bitdikdən sonra yazılır (məsələn, sprintin sonunda və ya məhsula regresiya testi etdikdən sonra).</a:t>
            </a:r>
            <a:endParaRPr lang="az-Latn-AZ" sz="1600"/>
          </a:p>
          <a:p>
            <a:pPr algn="l">
              <a:buNone/>
            </a:pP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600"/>
              <a:t>Bu sənədin əsas məqsədi:</a:t>
            </a:r>
            <a:endParaRPr lang="az-Latn-AZ" sz="1600"/>
          </a:p>
          <a:p>
            <a:pPr>
              <a:buNone/>
            </a:pPr>
            <a:br>
              <a:rPr lang="en-US" sz="1600"/>
            </a:br>
            <a:r>
              <a:rPr lang="en-US" sz="1600"/>
              <a:t>🔹 Testçilər bu müddət ərzində (məsələn, 5 saat) nə ilə məşğul olub?</a:t>
            </a:r>
            <a:br>
              <a:rPr lang="en-US" sz="1600"/>
            </a:br>
            <a:r>
              <a:rPr lang="en-US" sz="1600"/>
              <a:t>🔹 Nə nəticələr əldə olunub?</a:t>
            </a:r>
            <a:br>
              <a:rPr lang="en-US" sz="1600"/>
            </a:br>
            <a:r>
              <a:rPr lang="en-US" sz="1600"/>
              <a:t>🔹 Məhsulun </a:t>
            </a:r>
            <a:r>
              <a:rPr lang="en-US" sz="1600" b="1"/>
              <a:t>hazırkı vəziyyətdə keyfiyyəti</a:t>
            </a:r>
            <a:r>
              <a:rPr lang="en-US" sz="1600"/>
              <a:t> necədir?</a:t>
            </a:r>
            <a:endParaRPr lang="az-Latn-AZ" sz="1600"/>
          </a:p>
          <a:p>
            <a:pPr>
              <a:buNone/>
            </a:pPr>
            <a:endParaRPr lang="en-US" sz="1600"/>
          </a:p>
          <a:p>
            <a:r>
              <a:rPr lang="en-US" sz="1600"/>
              <a:t>Bu məlumat </a:t>
            </a:r>
            <a:r>
              <a:rPr lang="en-US" sz="1600" b="1"/>
              <a:t>test komandası</a:t>
            </a:r>
            <a:r>
              <a:rPr lang="en-US" sz="1600"/>
              <a:t>, </a:t>
            </a:r>
            <a:r>
              <a:rPr lang="en-US" sz="1600" b="1"/>
              <a:t>müştəri</a:t>
            </a:r>
            <a:r>
              <a:rPr lang="en-US" sz="1600"/>
              <a:t>, </a:t>
            </a:r>
            <a:r>
              <a:rPr lang="en-US" sz="1600" b="1"/>
              <a:t>PM/PO</a:t>
            </a:r>
            <a:r>
              <a:rPr lang="en-US" sz="1600"/>
              <a:t>, yəni məhsulla işləyən insanlar üçün vacibdir. Hesabat məhsulun buraxılışa hazır olub-olmamasına qərar verməyə kömək edir.</a:t>
            </a:r>
          </a:p>
          <a:p>
            <a:pPr algn="l">
              <a:buNone/>
            </a:pP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600" b="1"/>
              <a:t>Test Summary Report nə üçün faydalıdır?</a:t>
            </a:r>
          </a:p>
          <a:p>
            <a:pPr>
              <a:buFont typeface="+mj-lt"/>
              <a:buAutoNum type="arabicPeriod"/>
            </a:pPr>
            <a:r>
              <a:rPr lang="az-Latn-AZ" sz="1600"/>
              <a:t> </a:t>
            </a:r>
            <a:r>
              <a:rPr lang="en-US" sz="1600"/>
              <a:t>Məhsulun </a:t>
            </a:r>
            <a:r>
              <a:rPr lang="en-US" sz="1600" b="1"/>
              <a:t>keyfiyyət səviyyəsini göstərir</a:t>
            </a:r>
            <a:r>
              <a:rPr lang="en-US" sz="1600"/>
              <a:t> – həm testçilərə, həm də müştəriyə.</a:t>
            </a:r>
          </a:p>
          <a:p>
            <a:pPr>
              <a:buFont typeface="+mj-lt"/>
              <a:buAutoNum type="arabicPeriod"/>
            </a:pPr>
            <a:r>
              <a:rPr lang="az-Latn-AZ" sz="1600"/>
              <a:t> </a:t>
            </a:r>
            <a:r>
              <a:rPr lang="en-US" sz="1600"/>
              <a:t>Məhsuldakı problemləri aydın göstərir. Bu statistika gələcək sprintdə nəyə fokuslanmağı müəyyən etməyə kömək edir. (Test prinsip #4: </a:t>
            </a:r>
            <a:r>
              <a:rPr lang="en-US" sz="1600" b="1"/>
              <a:t>Defect clustering</a:t>
            </a:r>
            <a:r>
              <a:rPr lang="en-US" sz="1600"/>
              <a:t> – yəni səhvlər bir yerə toplanır).</a:t>
            </a:r>
          </a:p>
          <a:p>
            <a:pPr>
              <a:buFont typeface="+mj-lt"/>
              <a:buAutoNum type="arabicPeriod"/>
            </a:pPr>
            <a:r>
              <a:rPr lang="az-Latn-AZ" sz="1600"/>
              <a:t> </a:t>
            </a:r>
            <a:r>
              <a:rPr lang="en-US" sz="1600"/>
              <a:t>Layihədə hansı proseslərin </a:t>
            </a:r>
            <a:r>
              <a:rPr lang="en-US" sz="1600" b="1"/>
              <a:t>inkişaf etdirilməli olduğunu göstərir</a:t>
            </a:r>
            <a:r>
              <a:rPr lang="en-US" sz="1600"/>
              <a:t>, beləliklə ümumi keyfiyyət artır.</a:t>
            </a:r>
          </a:p>
          <a:p>
            <a:pPr algn="l">
              <a:buNone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51867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8FF3B-BEC6-9A25-F189-ABF43387E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102A12-AB27-40AC-DE91-70EAAD0E53D4}"/>
              </a:ext>
            </a:extLst>
          </p:cNvPr>
          <p:cNvSpPr txBox="1"/>
          <p:nvPr/>
        </p:nvSpPr>
        <p:spPr>
          <a:xfrm>
            <a:off x="107004" y="158874"/>
            <a:ext cx="11984477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/>
              <a:t>Test Summary Report-a hansı məlumatlar daxil edilir?</a:t>
            </a:r>
            <a:endParaRPr lang="az-Latn-AZ" sz="1600"/>
          </a:p>
          <a:p>
            <a:pPr algn="l">
              <a:buNone/>
            </a:pP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b="1"/>
              <a:t>✅ PRODUCT DETAILS (Məhsul haqqında məlumat):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Tətbiqin adı</a:t>
            </a:r>
            <a:r>
              <a:rPr lang="en-US"/>
              <a:t> – Hansı məhsul test olunub.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Əgər bir neçə məhsul test olunubsa, hamısını ayrı-ayrı göstərmək lazımdır.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Testin məqsədi</a:t>
            </a:r>
            <a:r>
              <a:rPr lang="en-US"/>
              <a:t> – Nə üçün test etdiniz? Məsələn: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/>
              <a:t>Regresiya testi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/>
              <a:t>Yeni funksiya yoxlanışı və s.</a:t>
            </a:r>
          </a:p>
          <a:p>
            <a:pPr algn="l">
              <a:buNone/>
            </a:pP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600" b="1"/>
              <a:t>✅ SPRINT / DATE /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Sprint nömrəsi</a:t>
            </a:r>
            <a:r>
              <a:rPr lang="en-US" sz="1600"/>
              <a:t>, </a:t>
            </a:r>
            <a:r>
              <a:rPr lang="en-US" sz="1600" b="1"/>
              <a:t>testin tarixi</a:t>
            </a:r>
            <a:r>
              <a:rPr lang="en-US" sz="1600"/>
              <a:t>, və </a:t>
            </a:r>
            <a:r>
              <a:rPr lang="en-US" sz="1600" b="1"/>
              <a:t>build versiyası</a:t>
            </a:r>
            <a:r>
              <a:rPr lang="en-US" sz="1600"/>
              <a:t> daxil edilir.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Bu gələcəkdə </a:t>
            </a:r>
            <a:r>
              <a:rPr lang="en-US" sz="1600" b="1"/>
              <a:t>hansı versiyada hansı buglar tapılıb</a:t>
            </a:r>
            <a:r>
              <a:rPr lang="en-US" sz="1600"/>
              <a:t> deyə bilmək üçün vacibdir.</a:t>
            </a:r>
          </a:p>
          <a:p>
            <a:pPr algn="l">
              <a:buNone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66439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F1DD1-1A76-BC29-528A-63EF41C09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D10E05-31F3-5C89-7262-1262D1871975}"/>
              </a:ext>
            </a:extLst>
          </p:cNvPr>
          <p:cNvSpPr txBox="1"/>
          <p:nvPr/>
        </p:nvSpPr>
        <p:spPr>
          <a:xfrm>
            <a:off x="107004" y="158874"/>
            <a:ext cx="1198447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✅ SUMMARY (Xülasə</a:t>
            </a:r>
            <a:r>
              <a:rPr lang="az-Latn-AZ" b="1"/>
              <a:t> - yəni qısa məzmun</a:t>
            </a:r>
            <a:r>
              <a:rPr lang="en-US" b="1"/>
              <a:t>)</a:t>
            </a:r>
            <a:endParaRPr lang="az-Latn-AZ" b="1"/>
          </a:p>
          <a:p>
            <a:pPr>
              <a:buNone/>
            </a:pPr>
            <a:endParaRPr 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Bu </a:t>
            </a:r>
            <a:r>
              <a:rPr lang="en-US" b="1"/>
              <a:t>ən vacib hissədir</a:t>
            </a:r>
            <a:r>
              <a:rPr lang="en-US"/>
              <a:t>, amma çox vaxt unudulur.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Burada məhsulun </a:t>
            </a:r>
            <a:r>
              <a:rPr lang="en-US" b="1"/>
              <a:t>ümumi keyfiyyəti haqqında rəy verilir</a:t>
            </a:r>
            <a:r>
              <a:rPr lang="en-US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Testçi təkcə bug tapmaqla kifayətlənməməlidir – </a:t>
            </a:r>
            <a:r>
              <a:rPr lang="en-US" b="1"/>
              <a:t>məhsulun buraxıla biləcəyini və ya hələ hazır olmadığını bildirməlidir</a:t>
            </a:r>
            <a:r>
              <a:rPr lang="en-US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Sonda yazılır: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/>
              <a:t>GO</a:t>
            </a:r>
            <a:r>
              <a:rPr lang="en-US"/>
              <a:t> – məhsul buraxıla bilər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/>
              <a:t>NOT GO</a:t>
            </a:r>
            <a:r>
              <a:rPr lang="en-US"/>
              <a:t> – məhsul hazır deyil, DOD (Definition of Done) tələblərinə cavab vermir</a:t>
            </a:r>
            <a:endParaRPr lang="az-Latn-AZ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az-Latn-AZ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az-Latn-AZ"/>
          </a:p>
          <a:p>
            <a:pPr lvl="1"/>
            <a:endParaRPr lang="az-Latn-AZ"/>
          </a:p>
          <a:p>
            <a:pPr lvl="1"/>
            <a:endParaRPr lang="az-Latn-AZ"/>
          </a:p>
          <a:p>
            <a:pPr>
              <a:buNone/>
            </a:pPr>
            <a:r>
              <a:rPr lang="en-US" b="1"/>
              <a:t>✅ ENVIRONMENT (Test Mühiti)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Test </a:t>
            </a:r>
            <a:r>
              <a:rPr lang="en-US" b="1"/>
              <a:t>hansı cihazda</a:t>
            </a:r>
            <a:r>
              <a:rPr lang="en-US"/>
              <a:t>, </a:t>
            </a:r>
            <a:r>
              <a:rPr lang="en-US" b="1"/>
              <a:t>brauzerdə</a:t>
            </a:r>
            <a:r>
              <a:rPr lang="en-US"/>
              <a:t>, </a:t>
            </a:r>
            <a:r>
              <a:rPr lang="en-US" b="1"/>
              <a:t>əməliyyat sistemində</a:t>
            </a:r>
            <a:r>
              <a:rPr lang="en-US"/>
              <a:t> aparılıb?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Məsələn: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/>
              <a:t>Android 13, Chrome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/>
              <a:t>iOS 16, Safari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/>
              <a:t>Windows 10, Firefox və s.</a:t>
            </a:r>
          </a:p>
          <a:p>
            <a:pPr marL="0" lvl="1"/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138508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5F7C6-A4E3-5D01-1DDE-A0D482538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02F31E-2FD7-70BE-9206-096BA8CED5E0}"/>
              </a:ext>
            </a:extLst>
          </p:cNvPr>
          <p:cNvSpPr txBox="1"/>
          <p:nvPr/>
        </p:nvSpPr>
        <p:spPr>
          <a:xfrm>
            <a:off x="107004" y="158874"/>
            <a:ext cx="1198447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✅ WHAT WAS TESTED / TEST APPROACH DETAILS</a:t>
            </a:r>
            <a:endParaRPr lang="az-Latn-AZ" b="1"/>
          </a:p>
          <a:p>
            <a:pPr>
              <a:buNone/>
            </a:pPr>
            <a:endParaRPr lang="en-US" b="1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Nə test etdiniz və necə test etdiniz?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Test növü: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/>
              <a:t>Manual test / Exploratory test (özbaşına test)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/>
              <a:t>Regression test / Functional / Non-functional</a:t>
            </a:r>
            <a:endParaRPr lang="az-Latn-AZ"/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İstifadə etdiyiniz </a:t>
            </a:r>
            <a:r>
              <a:rPr lang="en-US" b="1"/>
              <a:t>alətlər və texnikalar</a:t>
            </a:r>
            <a:r>
              <a:rPr lang="en-US"/>
              <a:t> (məsələn: Postman, Selenium, və s.)</a:t>
            </a:r>
            <a:endParaRPr lang="az-Latn-AZ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az-Latn-AZ"/>
          </a:p>
          <a:p>
            <a:pPr>
              <a:buNone/>
            </a:pPr>
            <a:r>
              <a:rPr lang="en-US" b="1"/>
              <a:t>✅ TIME SPENT (Vaxt bölgüsü)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Testə nə qədər vaxt sərf olundu?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Məsələn: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Mühitin qurulması – 30 dəq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Bugların yazılması – 1 saat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Regresiya testi – 3 saat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Exploratory test – 30 dəq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A15F1-1988-CE2E-34A2-E8FC87A5A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CE9A86-9CB4-B39F-8402-CFB1D58FB9B2}"/>
              </a:ext>
            </a:extLst>
          </p:cNvPr>
          <p:cNvSpPr txBox="1"/>
          <p:nvPr/>
        </p:nvSpPr>
        <p:spPr>
          <a:xfrm>
            <a:off x="107004" y="158874"/>
            <a:ext cx="11984477" cy="5589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✅ STATISTICS (Statistika / Qrafiklər)</a:t>
            </a:r>
            <a:endParaRPr lang="az-Latn-AZ" b="1"/>
          </a:p>
          <a:p>
            <a:pPr>
              <a:buNone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Burada müxtəlif statistik məlumatlar verilir: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Test Coverage</a:t>
            </a:r>
            <a:r>
              <a:rPr lang="en-US"/>
              <a:t> – nə qədər funksiya test olunub?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Test Case sayı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Tapılan bugların əhəmiyyət dərəcəsi (Severity)</a:t>
            </a:r>
            <a:r>
              <a:rPr lang="en-US"/>
              <a:t> – Məsələn: 3 critical, 5 medium, 2 low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Bugların komponentlərə görə bölgüsü</a:t>
            </a:r>
            <a:r>
              <a:rPr lang="en-US"/>
              <a:t> – frontend, backend və 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Burada </a:t>
            </a:r>
            <a:r>
              <a:rPr lang="en-US" b="1"/>
              <a:t>pie chart</a:t>
            </a:r>
            <a:r>
              <a:rPr lang="en-US"/>
              <a:t>, </a:t>
            </a:r>
            <a:r>
              <a:rPr lang="en-US" b="1"/>
              <a:t>bar chart</a:t>
            </a:r>
            <a:r>
              <a:rPr lang="en-US"/>
              <a:t> və digər diaqramlardan istifadə edə bilərsən.</a:t>
            </a:r>
            <a:endParaRPr lang="az-Latn-AZ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/>
          </a:p>
          <a:p>
            <a:pPr>
              <a:buNone/>
            </a:pPr>
            <a:r>
              <a:rPr lang="en-US" b="1"/>
              <a:t>✅ BUGS (TAPILAN XƏTALAR)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Tapdığınız bugların siyahısı və varsa, </a:t>
            </a:r>
            <a:r>
              <a:rPr lang="en-US" b="1"/>
              <a:t>təklif etdiyiniz yaxşılaşdırmalar (improvement)</a:t>
            </a:r>
            <a:r>
              <a:rPr lang="en-US"/>
              <a:t> daxil edilir.</a:t>
            </a:r>
          </a:p>
          <a:p>
            <a:pPr lvl="1">
              <a:lnSpc>
                <a:spcPct val="15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88D9E-45EC-E84D-2DA3-A5BDB70F2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60C25F-E7E6-B5BE-19B9-77C944BD4AD6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69559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946F8-BDD4-17DF-A800-7ED65B42A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DF3854-A3A7-ACC5-3D58-34299E4EE7C2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488257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F442A-BF81-3C1C-36E6-FB8AA0C7B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AF52C0-5AD7-1639-11CD-8C843419260E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7128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14673</TotalTime>
  <Words>535</Words>
  <Application>Microsoft Office PowerPoint</Application>
  <PresentationFormat>Widescreen</PresentationFormat>
  <Paragraphs>96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Udemy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82</cp:revision>
  <dcterms:created xsi:type="dcterms:W3CDTF">2025-02-24T08:05:52Z</dcterms:created>
  <dcterms:modified xsi:type="dcterms:W3CDTF">2025-03-23T09:33:18Z</dcterms:modified>
</cp:coreProperties>
</file>