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419" r:id="rId2"/>
    <p:sldId id="420" r:id="rId3"/>
    <p:sldId id="421" r:id="rId4"/>
    <p:sldId id="422" r:id="rId5"/>
    <p:sldId id="423" r:id="rId6"/>
    <p:sldId id="424" r:id="rId7"/>
    <p:sldId id="425" r:id="rId8"/>
    <p:sldId id="426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30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72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030278-45DC-4534-B67E-11EB3832C02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59E7695-2856-4E04-B435-7203877CB9A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32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F996E-A81B-09F8-7FCF-E9CCF5D67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A4B21C3-DBE8-921F-BFDE-298FB31096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09F51D2-28B1-8FCA-A3C4-9910A30AF2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047EF4-B457-6965-A17F-75951849EF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6387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7141EE-3F8B-3F0E-B0E4-1A6B91C09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ECF38EE-CA1A-743F-8C1C-3B00783A21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152930-BD53-D5BA-B53E-A726B35EC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EB0DD8-46C7-1C76-D077-599B5C7F351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03072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C515F5-53DB-EF98-DB6B-3C4A82399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8F8834-FE44-9EBF-85C5-5DEE80F3BE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D15D246-74FD-F66C-02C5-7A571DB089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082881-B614-0871-1FAF-FDB6C0696F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9093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D66448-762A-89F8-5CAE-BA38401F8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C9036F-0A2E-91C4-1968-2B311C9134F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6A4197-D804-4AF0-E1FE-D2BF530022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F5F3A0-FC4C-F12E-FB04-777436BF4E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48102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4DC2F2-D8EF-1B40-F04A-FA8D1BB46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EE1B637-E623-5202-D364-AE3EF6BFB2C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8ABC18-8ABF-6639-F5AF-0C1F93459AA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41EFBA-1546-A15F-F447-E1F496F89D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09538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924788-C550-3830-0F00-3AAF37A7E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1897664-7332-43A4-765E-D5BB0C03D6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8E1261-442F-C95D-B02E-9EBA00D90DC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87CA7B-F258-5FB1-50B1-B254A84B385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20437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C329D-415E-1EFA-4569-71E818E60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DB2263-AF59-7F1D-0834-77C62C67779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912269-250D-1D03-DE9A-8CD9B2901BF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B33512-18AC-2F32-99D8-CF88EE1F12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90193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A0403B-C6B0-9F67-FC51-20F394444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52D1D5-A902-CF3C-8C98-4647AACF07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E88D1FC-327A-22EF-8B85-131520E9F28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922906-7D80-D5E8-0B13-C18C050F743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9E7695-2856-4E04-B435-7203877CB9AD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3160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8DABB0-8DDA-004E-D340-0D8D9AF848F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3E2F8DD-D0F4-594E-A52F-665FF06E4E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2D2B00-A821-38BD-2822-C3A06D547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30DA0D-2215-40F8-ED04-B85624079E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3D1DB0-F1BC-6B82-F122-5E5FCC819C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07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A01CCD-7010-8F1B-350B-607AD33F0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18F3A5-95A2-7356-8555-283E2E123F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2BC6F-62DC-463A-E62C-47BF69B1D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932CBD-C858-D88F-0489-E4BB16536C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B618D-C596-4A40-DE56-94EBE7338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8597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A93E27-C592-4EF7-2019-B7ACFA418C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A89BEC0-54B8-A051-2798-F11DBE8B0C6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C6EEC-A13E-6853-1E9D-14A095FB3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D021A9-52BF-1240-BDEA-96685F316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3214FD-BB15-13F7-2D2E-DD0F35AD2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92910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832DF4-E565-614B-558E-1D15614EA0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73E54-D8C4-FC9C-7E3E-3AD0DA076E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E94689-2AAB-15E5-41EF-B7F6080E9E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B960A3-8318-92B7-7BD0-48AAA0D65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70E662-CD9B-C45E-13B7-859A9EBCB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26064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3444D5-A9F7-AD28-8EC7-EC870E697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B782AA-A669-BBC9-D295-6DEFC0001E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21E8E3-FEBD-1DF5-163F-C63EFF8171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9FD66-33BA-142E-0E98-C91D76410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9D4E73-662D-8A3C-AB2F-67B1899506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270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6D9D79-F540-D4D6-A756-40ACD331DB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687E6-E8CC-C47C-C609-67AD69422D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288D1EC-E1AE-F57F-EBD8-B6FEABE0B4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BEF88F-A764-2955-E3D0-E52DC54159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A8078-8437-2315-5E67-036A24812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63B869-3383-1A1F-B89E-D746F917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38820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F8E1A1-B069-A9B3-87DF-03BB1B2093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738B57-1783-15BA-EFBA-7CE6ECA374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53E91E-4316-BF4A-E4FD-F576559B41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93C6E76-6E74-3AEC-6E2C-02191D5629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D819A33-4CAE-2EE3-0660-E9F07D562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EB406BF-C66C-53D2-DE0E-F0C5F6E70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2DA7-0A52-57A9-949B-18EC02181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0F21431-2D79-E603-183D-78496F23E8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10965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A56AA-B208-8ACC-F009-932FD9B151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98FD13-1B50-EB37-A0A6-C8AFEEAA6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30BF8FC-59FC-4D2A-ACE3-840A60B90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1CBA98-76BA-7C66-3F88-C0230B739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8811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C8BB55-BE0B-C4BF-2577-24E657F012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F49BB-7E0F-6A12-A830-93634609B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1E152C9-534D-A47F-1E56-E690D992A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2239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73957-1229-0D8C-D4B9-67D2B2F13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BD9014-DFA9-EAC7-5F24-BB12B295E8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0F88C39-BE39-1128-7E5F-C02D709189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DDFB7A5-537B-F8C9-7516-3097574DF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7F7276-38B1-7A24-1982-6B8DEF36A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7D2321-A091-BD32-DB3E-C8E191947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82838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7045BF-9D46-5525-E352-3020E2ADE1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A7D24A2-908F-0205-F3E4-5FCF49EB6F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5A8AEF-8D5C-3053-C19F-5AFD05AA12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C18CA0-3B44-8A50-C5BB-271AFCF29D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5FEA6-F98C-0984-59C7-812AF9260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D74FF-10A5-0D3A-4C5C-D17199E22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714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EE478BA-6BEB-1A57-1BB8-82B7684B64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35E370-8DB3-2CCE-D711-F0140BE0C3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56668-B176-42A3-15C5-73C30FB1D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16844A-366F-47C4-B77D-42DFAB3943AB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392E59-BD31-D19A-4390-F337DB166D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C295A-5A1B-A3ED-BD6D-A19E67CEDC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C140E-8C06-40CE-8024-BB7D5D298C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904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intern.demoshopping.ru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87B4E-EA6F-7E85-1021-2B4C6D79B0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622CD05-C816-697E-7791-68E04DB5BC2D}"/>
              </a:ext>
            </a:extLst>
          </p:cNvPr>
          <p:cNvSpPr txBox="1"/>
          <p:nvPr/>
        </p:nvSpPr>
        <p:spPr>
          <a:xfrm>
            <a:off x="107004" y="158874"/>
            <a:ext cx="11984477" cy="28007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var(--font-stack-heading)"/>
              </a:rPr>
              <a:t>Задание: Создаем чек-лист для тестирования регистрации и логина</a:t>
            </a:r>
            <a:endParaRPr lang="az-Latn-AZ" sz="1600" b="1" i="0">
              <a:solidFill>
                <a:srgbClr val="303141"/>
              </a:solidFill>
              <a:effectLst/>
              <a:latin typeface="var(--font-stack-heading)"/>
            </a:endParaRPr>
          </a:p>
          <a:p>
            <a:pPr algn="l">
              <a:buNone/>
            </a:pPr>
            <a:endParaRPr lang="ru-RU" sz="1600" b="1" i="0">
              <a:solidFill>
                <a:srgbClr val="303141"/>
              </a:solidFill>
              <a:effectLst/>
              <a:latin typeface="var(--font-stack-heading)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60 минута на выполнение</a:t>
            </a:r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Инструкции к заданию</a:t>
            </a: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Давайте приступим к реальному тестированию и напишем свой первый чек-лист.</a:t>
            </a:r>
            <a:endParaRPr lang="az-Latn-AZ" sz="1600">
              <a:solidFill>
                <a:srgbClr val="303141"/>
              </a:solidFill>
              <a:latin typeface="Udemy Sans"/>
            </a:endParaRPr>
          </a:p>
          <a:p>
            <a:pPr algn="l"/>
            <a:endParaRPr lang="az-Latn-AZ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Для вас доступны </a:t>
            </a:r>
            <a:r>
              <a:rPr lang="ru-RU" sz="1600" b="1" i="0">
                <a:solidFill>
                  <a:srgbClr val="FF0000"/>
                </a:solidFill>
                <a:effectLst/>
                <a:latin typeface="Udemy Sans"/>
              </a:rPr>
              <a:t>макет</a:t>
            </a: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, требования и артефакты, которые вы уже создали в предыдущих заданиях: типы тестирования, проанализированные требования, тестовые данные, созданные на основе техник тест-дизайна.</a:t>
            </a:r>
          </a:p>
        </p:txBody>
      </p:sp>
    </p:spTree>
    <p:extLst>
      <p:ext uri="{BB962C8B-B14F-4D97-AF65-F5344CB8AC3E}">
        <p14:creationId xmlns:p14="http://schemas.microsoft.com/office/powerpoint/2010/main" val="151867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CDC5DA-F2A3-060D-E69B-83E1A05F04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134D73-B296-B2EF-8C2F-80061C7326B5}"/>
              </a:ext>
            </a:extLst>
          </p:cNvPr>
          <p:cNvSpPr txBox="1"/>
          <p:nvPr/>
        </p:nvSpPr>
        <p:spPr>
          <a:xfrm>
            <a:off x="107005" y="158874"/>
            <a:ext cx="2552220" cy="2893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400">
                <a:solidFill>
                  <a:srgbClr val="303141"/>
                </a:solidFill>
                <a:latin typeface="Udemy Sans"/>
              </a:rPr>
              <a:t>Это весь макет и мы уже видели этот макет раньше.</a:t>
            </a:r>
          </a:p>
          <a:p>
            <a:pPr algn="l">
              <a:buNone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400">
                <a:solidFill>
                  <a:srgbClr val="303141"/>
                </a:solidFill>
                <a:latin typeface="Udemy Sans"/>
              </a:rPr>
              <a:t>А тут линк на сайт. </a:t>
            </a:r>
            <a:r>
              <a:rPr lang="ru-RU" sz="1400" b="0" i="0">
                <a:solidFill>
                  <a:srgbClr val="303141"/>
                </a:solidFill>
                <a:effectLst/>
                <a:latin typeface="Udemy Sans"/>
              </a:rPr>
              <a:t>Ссылка на само приложение</a:t>
            </a:r>
            <a:r>
              <a:rPr lang="ru-RU" sz="1400">
                <a:solidFill>
                  <a:srgbClr val="303141"/>
                </a:solidFill>
                <a:latin typeface="Udemy Sans"/>
              </a:rPr>
              <a:t> </a:t>
            </a: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en-US" sz="1400" b="0" i="0">
                <a:solidFill>
                  <a:srgbClr val="303141"/>
                </a:solidFill>
                <a:effectLst/>
                <a:latin typeface="Udemy Sans"/>
                <a:hlinkClick r:id="rId3"/>
              </a:rPr>
              <a:t>intern.demoshopping.ru</a:t>
            </a: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4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r>
              <a:rPr lang="ru-RU" sz="1400">
                <a:solidFill>
                  <a:srgbClr val="303141"/>
                </a:solidFill>
                <a:latin typeface="Udemy Sans"/>
              </a:rPr>
              <a:t>Если сайт не откроется, все равно есть макет (фото) сайта.  </a:t>
            </a:r>
            <a:endParaRPr lang="ru-RU" sz="1400" b="0" i="0">
              <a:solidFill>
                <a:srgbClr val="303141"/>
              </a:solidFill>
              <a:effectLst/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77F71F-B655-BDF7-D1FC-BF75DA3396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634" y="0"/>
            <a:ext cx="943636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10353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DCEDF2-65A8-9066-902D-7913228F06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853FC20-9CB5-3C47-5A4A-66DD63BA9DC0}"/>
              </a:ext>
            </a:extLst>
          </p:cNvPr>
          <p:cNvSpPr txBox="1"/>
          <p:nvPr/>
        </p:nvSpPr>
        <p:spPr>
          <a:xfrm>
            <a:off x="107004" y="158874"/>
            <a:ext cx="11984477" cy="64786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b="1" i="0">
                <a:solidFill>
                  <a:srgbClr val="303141"/>
                </a:solidFill>
                <a:effectLst/>
                <a:latin typeface="Udemy Sans"/>
              </a:rPr>
              <a:t>Список историй:</a:t>
            </a:r>
          </a:p>
          <a:p>
            <a:pPr algn="l">
              <a:buNone/>
            </a:pPr>
            <a:endParaRPr lang="ru-RU" sz="12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200" b="0" i="0">
                <a:effectLst/>
                <a:latin typeface="Roboto" panose="02000000000000000000" pitchFamily="2" charset="0"/>
              </a:rPr>
              <a:t>RU: Как новый пользователь,</a:t>
            </a:r>
            <a:br>
              <a:rPr lang="ru-RU" sz="1200"/>
            </a:br>
            <a:r>
              <a:rPr lang="ru-RU" sz="1200" b="0" i="0">
                <a:effectLst/>
                <a:latin typeface="Roboto" panose="02000000000000000000" pitchFamily="2" charset="0"/>
              </a:rPr>
              <a:t>Я хочу создать аккаунт на сайте,</a:t>
            </a:r>
            <a:br>
              <a:rPr lang="ru-RU" sz="1200"/>
            </a:br>
            <a:r>
              <a:rPr lang="ru-RU" sz="1200" b="0" i="0">
                <a:effectLst/>
                <a:latin typeface="Roboto" panose="02000000000000000000" pitchFamily="2" charset="0"/>
              </a:rPr>
              <a:t>Чтобы иметь доступ к персонализированным функциям и содержанию.</a:t>
            </a:r>
            <a:endParaRPr lang="ru-RU" sz="12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200" b="1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Пользователь должен ввести имя пользователя и пароль для создания аккаунта.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Имя пользователя должно содержать от 3 до 15 символов и может включать буквы, цифры и символы: _.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Пароль должен содержать не менее 8 символов, включая минимум одну букву и одну цифру.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успешной регистрации кнопка “Войти” заменяется на кнопку “Выйти”.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200" b="1" i="0">
                <a:effectLst/>
                <a:latin typeface="Roboto" panose="02000000000000000000" pitchFamily="2" charset="0"/>
              </a:rPr>
              <a:t>Исключительные случаи:</a:t>
            </a:r>
            <a:endParaRPr lang="ru-RU" sz="1200" b="0" i="0">
              <a:effectLst/>
              <a:latin typeface="Roboto" panose="02000000000000000000" pitchFamily="2" charset="0"/>
            </a:endParaRP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Если имя пользователя или пароль не соответствуют требованиям, пользователь видит сообщение: “Логин должен содержать от 3 до 15 символов и может включать буквы, цифры и символы: _. Пароль должен содержать не менее 8 символов, включая минимум одну букву и одну цифру”.</a:t>
            </a:r>
          </a:p>
          <a:p>
            <a:pPr marL="171450" indent="-1714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b="0" i="0">
                <a:effectLst/>
                <a:latin typeface="Roboto" panose="02000000000000000000" pitchFamily="2" charset="0"/>
              </a:rPr>
              <a:t>При ошибке на сервере пользователь получает сообщение: “Произошла ошибка при обработке запроса”.</a:t>
            </a:r>
          </a:p>
          <a:p>
            <a:pPr algn="l">
              <a:buNone/>
            </a:pPr>
            <a:endParaRPr lang="en-US" sz="1200">
              <a:solidFill>
                <a:srgbClr val="303141"/>
              </a:solidFill>
              <a:latin typeface="Udemy San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C2F0EE-F836-9DE5-4B1C-C7FB4DB403D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995873"/>
            <a:ext cx="3565617" cy="207568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F2A1425-497A-9B29-2D95-CA86CC30D7D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02" y="2993495"/>
            <a:ext cx="3553195" cy="2075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F44CFC59-522B-8C36-C28B-3263588B3A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23" y="2995873"/>
            <a:ext cx="3600377" cy="20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15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3EDA10-2541-5F0F-34CB-DF769F2AB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9560E43-9895-5A53-64B4-30BFDCD5A34D}"/>
              </a:ext>
            </a:extLst>
          </p:cNvPr>
          <p:cNvSpPr txBox="1"/>
          <p:nvPr/>
        </p:nvSpPr>
        <p:spPr>
          <a:xfrm>
            <a:off x="107004" y="158874"/>
            <a:ext cx="11984477" cy="64325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ID2 Вход в систему / User Login</a:t>
            </a: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0" i="0">
                <a:effectLst/>
                <a:latin typeface="Roboto" panose="02000000000000000000" pitchFamily="2" charset="0"/>
              </a:rPr>
              <a:t>RU: Как зарегистрированный пользователь,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Я хочу войти в систему,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Чтобы получить доступ к моему аккаунту и персонализированным настройкам.</a:t>
            </a: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Пользователь должен ввести своё имя пользователя и пароль, чтобы войти.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После успешного входа, пользователь перенаправляется на главную страницу.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Исключительные случаи: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Если введенные данные не соответствуют требованиям валидации, пользователь видит сообщение об ошибке.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При неудачной попытке входа из-за неверного имени пользователя или пароля, отображается сообщение: “Неверное имя пользователя или пароль”.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226B505-78C5-D910-C50F-5B1844677F3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83906"/>
            <a:ext cx="3565617" cy="207568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2AFF30C-67DF-1372-18B6-08E466C10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402" y="2881528"/>
            <a:ext cx="3553195" cy="207568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2FFA648-66DC-E125-37D0-C1F1B07ABDB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1623" y="2883906"/>
            <a:ext cx="3600377" cy="2073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744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EF0537-3CFA-99DE-41F5-AE4388DD5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6247683-A517-700A-23C8-021F8B8BCFC8}"/>
              </a:ext>
            </a:extLst>
          </p:cNvPr>
          <p:cNvSpPr txBox="1"/>
          <p:nvPr/>
        </p:nvSpPr>
        <p:spPr>
          <a:xfrm>
            <a:off x="107004" y="158874"/>
            <a:ext cx="11984477" cy="28777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ID3 Выход из системы / User Logout</a:t>
            </a: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0" i="0">
                <a:effectLst/>
                <a:latin typeface="Roboto" panose="02000000000000000000" pitchFamily="2" charset="0"/>
              </a:rPr>
              <a:t>RU: Как зарегистрированный пользователь,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Я хочу иметь возможность выйти из системы,</a:t>
            </a:r>
            <a:br>
              <a:rPr lang="ru-RU" sz="1600" b="0" i="0">
                <a:effectLst/>
                <a:latin typeface="Roboto" panose="02000000000000000000" pitchFamily="2" charset="0"/>
              </a:rPr>
            </a:br>
            <a:r>
              <a:rPr lang="ru-RU" sz="1600" b="0" i="0">
                <a:effectLst/>
                <a:latin typeface="Roboto" panose="02000000000000000000" pitchFamily="2" charset="0"/>
              </a:rPr>
              <a:t>Чтобы завершить сессию и убедиться, что мой аккаунт защищен.</a:t>
            </a:r>
          </a:p>
          <a:p>
            <a:pPr algn="l">
              <a:buNone/>
            </a:pPr>
            <a:endParaRPr lang="ru-RU" sz="1600">
              <a:latin typeface="Roboto" panose="02000000000000000000" pitchFamily="2" charset="0"/>
            </a:endParaRPr>
          </a:p>
          <a:p>
            <a:pPr algn="l">
              <a:buNone/>
            </a:pPr>
            <a:endParaRPr lang="ru-RU" sz="1600" b="0" i="0">
              <a:effectLst/>
              <a:latin typeface="Roboto" panose="02000000000000000000" pitchFamily="2" charset="0"/>
            </a:endParaRPr>
          </a:p>
          <a:p>
            <a:pPr algn="l">
              <a:buNone/>
            </a:pPr>
            <a:r>
              <a:rPr lang="ru-RU" sz="1600" b="1" i="0">
                <a:effectLst/>
                <a:latin typeface="Roboto" panose="02000000000000000000" pitchFamily="2" charset="0"/>
              </a:rPr>
              <a:t>Критерии приемки:</a:t>
            </a:r>
            <a:endParaRPr lang="ru-RU" sz="1600" b="0" i="0">
              <a:effectLst/>
              <a:latin typeface="Roboto" panose="02000000000000000000" pitchFamily="2" charset="0"/>
            </a:endParaRP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При нажатии на кнопку “Выйти”, пользователь выходит из системы.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600" b="0" i="0">
                <a:effectLst/>
                <a:latin typeface="Roboto" panose="02000000000000000000" pitchFamily="2" charset="0"/>
              </a:rPr>
              <a:t>После выхода, состояние системы возвращается к неавторизованному виду, и пользователь перенаправляется на страницу входа или главную страницу.</a:t>
            </a:r>
          </a:p>
        </p:txBody>
      </p:sp>
    </p:spTree>
    <p:extLst>
      <p:ext uri="{BB962C8B-B14F-4D97-AF65-F5344CB8AC3E}">
        <p14:creationId xmlns:p14="http://schemas.microsoft.com/office/powerpoint/2010/main" val="32326950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49072-185C-BBFC-DFD0-F26634715F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D7FA662-3485-0A26-6F96-3A0AE1776C19}"/>
              </a:ext>
            </a:extLst>
          </p:cNvPr>
          <p:cNvSpPr txBox="1"/>
          <p:nvPr/>
        </p:nvSpPr>
        <p:spPr>
          <a:xfrm>
            <a:off x="107004" y="158874"/>
            <a:ext cx="11984477" cy="32932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ID4 </a:t>
            </a: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Проверка авторизации перед доступом к функциональности / </a:t>
            </a:r>
            <a:r>
              <a:rPr lang="en-US" sz="1600" b="1" i="0">
                <a:solidFill>
                  <a:srgbClr val="303141"/>
                </a:solidFill>
                <a:effectLst/>
                <a:latin typeface="Udemy Sans"/>
              </a:rPr>
              <a:t>Authorization Check before Accessing Functionality</a:t>
            </a:r>
            <a:endParaRPr lang="ru-RU" sz="1600" b="1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RU: Я, как пользователь системы, хочу быть уверенным, что для доступа к определенной функциональности требуется авторизация. Это важно для безопасности моих данных и выполнения действий, связанных с моим аккаунтом.</a:t>
            </a: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algn="l">
              <a:buNone/>
            </a:pPr>
            <a:r>
              <a:rPr lang="ru-RU" sz="1600" b="1">
                <a:solidFill>
                  <a:srgbClr val="303141"/>
                </a:solidFill>
                <a:latin typeface="Udemy Sans"/>
              </a:rPr>
              <a:t>Критерии приемки</a:t>
            </a:r>
            <a:r>
              <a:rPr lang="ru-RU" sz="1600">
                <a:solidFill>
                  <a:srgbClr val="303141"/>
                </a:solidFill>
                <a:latin typeface="Udemy Sans"/>
              </a:rPr>
              <a:t>:</a:t>
            </a:r>
          </a:p>
          <a:p>
            <a:pPr algn="l">
              <a:buNone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При переходе на страницы “Корзина”, “Оплата” и “История заказов” система должна проверять статус авторизации пользователя.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Если пользователь не авторизован, то должно отображаться сообщение о необходимости авторизации.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Сообщение о необходимости авторизации должно содержать ссылку на страницу входа (/login). </a:t>
            </a:r>
          </a:p>
          <a:p>
            <a:pPr marL="342900" indent="-342900" algn="l">
              <a:buFont typeface="+mj-lt"/>
              <a:buAutoNum type="arabicPeriod"/>
            </a:pPr>
            <a:r>
              <a:rPr lang="ru-RU" sz="1600">
                <a:solidFill>
                  <a:srgbClr val="303141"/>
                </a:solidFill>
                <a:latin typeface="Udemy Sans"/>
              </a:rPr>
              <a:t>После клика на ссылку для входа, пользователь должен быть перенаправлен на страницу входа.</a:t>
            </a: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10431678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F3AC7-4045-0DCF-E1E2-9562A0446D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60F7A84-DC10-9C86-9C4A-00ABF0BB74C3}"/>
              </a:ext>
            </a:extLst>
          </p:cNvPr>
          <p:cNvSpPr txBox="1"/>
          <p:nvPr/>
        </p:nvSpPr>
        <p:spPr>
          <a:xfrm>
            <a:off x="107004" y="158874"/>
            <a:ext cx="11984477" cy="5040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ru-RU" sz="1600" b="1" i="0">
                <a:solidFill>
                  <a:srgbClr val="303141"/>
                </a:solidFill>
                <a:effectLst/>
                <a:latin typeface="Udemy Sans"/>
              </a:rPr>
              <a:t>Задача</a:t>
            </a: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algn="l">
              <a:buNone/>
            </a:pPr>
            <a:b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</a:b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Напишите чек-лист, который будет включать тестирование для Registration and Authorization.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Обязательно добавьте атрибут "Статус", "USER STORY ID", "BUG ID".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"USER STORY ID" должен включать идентификатор пользовательской истории, для которой написана проверка.</a:t>
            </a: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ru-RU" sz="1600" b="0" i="0">
              <a:solidFill>
                <a:srgbClr val="303141"/>
              </a:solidFill>
              <a:effectLst/>
              <a:latin typeface="Udemy Sans"/>
            </a:endParaRPr>
          </a:p>
          <a:p>
            <a:pPr marL="342900" indent="-342900">
              <a:lnSpc>
                <a:spcPct val="250000"/>
              </a:lnSpc>
              <a:buFont typeface="+mj-lt"/>
              <a:buAutoNum type="arabicPeriod"/>
            </a:pPr>
            <a:endParaRPr lang="ru-RU" sz="1600">
              <a:solidFill>
                <a:srgbClr val="303141"/>
              </a:solidFill>
              <a:latin typeface="Udemy Sans"/>
            </a:endParaRPr>
          </a:p>
          <a:p>
            <a:pPr>
              <a:lnSpc>
                <a:spcPct val="250000"/>
              </a:lnSpc>
            </a:pPr>
            <a:r>
              <a:rPr lang="ru-RU" sz="1600" b="0" i="0">
                <a:solidFill>
                  <a:srgbClr val="303141"/>
                </a:solidFill>
                <a:effectLst/>
                <a:latin typeface="Udemy Sans"/>
              </a:rPr>
              <a:t>Шаблон для чек-листа вы можете найти в папке. Не забудьте удалить все лишнее из него.</a:t>
            </a:r>
          </a:p>
        </p:txBody>
      </p:sp>
    </p:spTree>
    <p:extLst>
      <p:ext uri="{BB962C8B-B14F-4D97-AF65-F5344CB8AC3E}">
        <p14:creationId xmlns:p14="http://schemas.microsoft.com/office/powerpoint/2010/main" val="6564086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119B87-F937-88D4-64C5-E262D3BE0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E2AC2DB-9346-E89D-FF84-2452F77191EF}"/>
              </a:ext>
            </a:extLst>
          </p:cNvPr>
          <p:cNvSpPr txBox="1"/>
          <p:nvPr/>
        </p:nvSpPr>
        <p:spPr>
          <a:xfrm>
            <a:off x="107004" y="158874"/>
            <a:ext cx="11984477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600" b="0" i="0">
                <a:solidFill>
                  <a:srgbClr val="303141"/>
                </a:solidFill>
                <a:effectLst/>
                <a:latin typeface="Udemy Sans"/>
              </a:rPr>
              <a:t>.</a:t>
            </a:r>
          </a:p>
          <a:p>
            <a:pPr algn="l">
              <a:buFont typeface="+mj-lt"/>
              <a:buAutoNum type="arabicPeriod"/>
            </a:pPr>
            <a:endParaRPr lang="en-US" sz="1600">
              <a:solidFill>
                <a:srgbClr val="303141"/>
              </a:solidFill>
              <a:latin typeface="Udemy Sans"/>
            </a:endParaRPr>
          </a:p>
        </p:txBody>
      </p:sp>
    </p:spTree>
    <p:extLst>
      <p:ext uri="{BB962C8B-B14F-4D97-AF65-F5344CB8AC3E}">
        <p14:creationId xmlns:p14="http://schemas.microsoft.com/office/powerpoint/2010/main" val="395347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14675</TotalTime>
  <Words>603</Words>
  <Application>Microsoft Office PowerPoint</Application>
  <PresentationFormat>Widescreen</PresentationFormat>
  <Paragraphs>100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5" baseType="lpstr">
      <vt:lpstr>Arial</vt:lpstr>
      <vt:lpstr>Calibri</vt:lpstr>
      <vt:lpstr>Calibri Light</vt:lpstr>
      <vt:lpstr>Roboto</vt:lpstr>
      <vt:lpstr>Udemy Sans</vt:lpstr>
      <vt:lpstr>var(--font-stack-heading)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84</cp:revision>
  <dcterms:created xsi:type="dcterms:W3CDTF">2025-02-24T08:05:52Z</dcterms:created>
  <dcterms:modified xsi:type="dcterms:W3CDTF">2025-03-24T10:40:59Z</dcterms:modified>
</cp:coreProperties>
</file>