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26" r:id="rId2"/>
    <p:sldId id="427" r:id="rId3"/>
    <p:sldId id="428" r:id="rId4"/>
    <p:sldId id="429" r:id="rId5"/>
    <p:sldId id="43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0403B-C6B0-9F67-FC51-20F39444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2D1D5-A902-CF3C-8C98-4647AACF0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8D1FC-327A-22EF-8B85-131520E9F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22906-7D80-D5E8-0B13-C18C050F7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1C3FF-0FB6-9D10-6B22-DFDA8DD57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780FF-2CFC-D644-9916-EAD2F8E11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F99DF-F5FA-9F31-4FC8-0C0906A96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A08C-563D-8348-68EE-F30AF80D9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BFEB-3642-8093-DC17-7AB7455D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D3A52-E28E-2F30-9FA6-9EA82CE74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70141-F7A4-3A11-9ED7-0962FB904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38002-830F-A880-0A38-DA57E68CB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E0137-F20E-FE2A-24EE-0BC64CEB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2EA88-884D-3300-AEBD-E8CBE52AA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63259-A78E-9964-3370-04747B1CC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A1C32-C61F-A9F9-F6DF-99C39F5AF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72DA-5035-318E-80E3-E9895C46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8161-F292-080F-2A50-AB20F497F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8263C-3956-D57C-5B13-6DAE13B52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03F3-B343-E536-5BDF-30E077BD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9B87-F937-88D4-64C5-E262D3BE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AC2DB-9346-E89D-FF84-2452F77191EF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Тест-кейсы. Конспект</a:t>
            </a:r>
          </a:p>
          <a:p>
            <a:pPr algn="l"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Тестовый случай (test case)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набор предусловий, входных данных, действий (где применимо), ожидаемых результатов и постусловий, разработанных на основе тестовых условий.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Тестовый сценарий (test scenario)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последовательность действий над продуктом, которые связаны единым ограниченным бизнес-процессом использования, и сообразных им проверок корректности поведения продукта в ходе этих действий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Набор тестов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(test suite) - набор тестовых сценариев или тестовых процедур, выполняемых в определенном тестовом прогоне.</a:t>
            </a:r>
          </a:p>
          <a:p>
            <a:pPr algn="l"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отличие от чек-листа, тест-кейс содержит в себе больше деталей: идентификатор, приоритет, заголовок, шаги и ожидаемые результаты.</a:t>
            </a: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Тест-кейсы объединяют в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тестовые наборы (test suites)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 одинаковым признакам: проверки для одного модуля, проверки для определенного типа тестирования, регрессионные наборы.</a:t>
            </a: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4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AE6B-C927-2BAF-D6C7-E0A2D8A0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E8E39-3FEE-C196-BA60-526F84A44F29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200" b="1" i="0">
                <a:solidFill>
                  <a:srgbClr val="7030A0"/>
                </a:solidFill>
                <a:effectLst/>
                <a:latin typeface="Udemy Sans"/>
              </a:rPr>
              <a:t>Виды тест-кейсов</a:t>
            </a:r>
            <a:endParaRPr lang="ru-RU" sz="1200" b="0" i="0">
              <a:solidFill>
                <a:srgbClr val="7030A0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Высокоуровневый тест-кейс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(high level test case) — тест-кейс без конкретных входных данных и ожидаемых результатов.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Низкоуровневый тест-кейс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(low level test case) — тест-кейс с конкретными входными данными и ожидаемыми результатами.</a:t>
            </a:r>
          </a:p>
          <a:p>
            <a:pPr algn="l">
              <a:buNone/>
            </a:pPr>
            <a:b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7030A0"/>
                </a:solidFill>
                <a:effectLst/>
                <a:latin typeface="Udemy Sans"/>
              </a:rPr>
              <a:t>Атрибуты тест-кейса</a:t>
            </a:r>
            <a:endParaRPr lang="ru-RU" sz="1200" b="0" i="0">
              <a:solidFill>
                <a:srgbClr val="7030A0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Идентификатор (ID):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уникальный номер, необходимый для прослеживаемости. В системах по управлению кейсами (TMS - test management system) проставляется автоматически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Приоритет (Priority):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срочность и важность выполнения задачи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Требование (Requirement):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ссылка на требование, для проверки которого служит кейс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Модуль (Module):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название структурной части, в которой находится предмет тестирования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Заголовок (Title):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Отражает суть проверки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Тестовые данные и предусловия (input data, test data, preconditions):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информация о данных, которые необходимы для тестирования (данные для ввода, файлы с определенным расширением и размером и т.д.) + специальное состояние системы до начала тестирования (пользователь зарегистрирован, созданы объекты в базе данных и т.д.)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Шаги (Steps):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последовательность действий для получения ожидаемого результата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Ожидаемые результаты (Expected results):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ссылка на требование, для проверки которого служит кейс. Результат должен быть для каждого шага.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Постусловия (Postconditions):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возвращение систему в исходное состояние (удаление данных, пользователей, отключение виртуальной машины и т.д.)</a:t>
            </a: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Обязательными атрибутами для тест-кейса являются: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идентификатор, приоритет, заголовок, шаги и ожидаемые результаты.</a:t>
            </a:r>
          </a:p>
          <a:p>
            <a:pPr algn="l"/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Все остальное используется в зависимости от конкретной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075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31F2E-A22B-9F56-4A47-CACD8655C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EE77E-15AE-1AA7-B236-A044CB218FCD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1">
                <a:effectLst/>
              </a:rPr>
              <a:t>Статусы</a:t>
            </a:r>
            <a:endParaRPr lang="ru-RU" sz="1600" b="0">
              <a:effectLst/>
            </a:endParaRPr>
          </a:p>
          <a:p>
            <a:pPr>
              <a:buNone/>
            </a:pPr>
            <a:br>
              <a:rPr lang="ru-RU" sz="1600" b="0">
                <a:effectLst/>
              </a:rPr>
            </a:br>
            <a:endParaRPr lang="ru-RU" sz="1600" b="0">
              <a:effectLst/>
            </a:endParaRPr>
          </a:p>
          <a:p>
            <a:pPr>
              <a:buNone/>
            </a:pPr>
            <a:r>
              <a:rPr lang="ru-RU" sz="1600" b="0">
                <a:effectLst/>
              </a:rPr>
              <a:t>В системах по управлению тестовой документацией есть атрибут статус (Status).</a:t>
            </a:r>
          </a:p>
          <a:p>
            <a:pPr>
              <a:buNone/>
            </a:pPr>
            <a:br>
              <a:rPr lang="ru-RU" sz="1600" b="0">
                <a:effectLst/>
              </a:rPr>
            </a:br>
            <a:endParaRPr lang="ru-RU" sz="1600" b="0">
              <a:effectLst/>
            </a:endParaRPr>
          </a:p>
          <a:p>
            <a:pPr>
              <a:buNone/>
            </a:pPr>
            <a:r>
              <a:rPr lang="ru-RU" sz="1600" b="0">
                <a:effectLst/>
              </a:rPr>
              <a:t>Стоит различать статус кейса и статус проверки при их запуске во время тестирования (тестовый прогон, test-run).</a:t>
            </a:r>
          </a:p>
          <a:p>
            <a:pPr>
              <a:buNone/>
            </a:pPr>
            <a:br>
              <a:rPr lang="ru-RU" sz="1600" b="0">
                <a:effectLst/>
              </a:rPr>
            </a:br>
            <a:endParaRPr lang="ru-RU" sz="1600" b="0">
              <a:effectLst/>
            </a:endParaRPr>
          </a:p>
          <a:p>
            <a:pPr>
              <a:buNone/>
            </a:pPr>
            <a:r>
              <a:rPr lang="ru-RU" sz="1600" b="1">
                <a:effectLst/>
              </a:rPr>
              <a:t>Статус кейса:</a:t>
            </a:r>
            <a:r>
              <a:rPr lang="ru-RU" sz="1600" b="0">
                <a:effectLst/>
              </a:rPr>
              <a:t> черновик (draft), активный (active), устарел (outdated) и др.</a:t>
            </a:r>
          </a:p>
          <a:p>
            <a:pPr>
              <a:buNone/>
            </a:pPr>
            <a:br>
              <a:rPr lang="ru-RU" sz="1600" b="0">
                <a:effectLst/>
              </a:rPr>
            </a:br>
            <a:endParaRPr lang="ru-RU" sz="1600" b="0">
              <a:effectLst/>
            </a:endParaRPr>
          </a:p>
          <a:p>
            <a:pPr>
              <a:buNone/>
            </a:pPr>
            <a:r>
              <a:rPr lang="ru-RU" sz="1600" b="1">
                <a:effectLst/>
              </a:rPr>
              <a:t>Статус проверки:</a:t>
            </a:r>
            <a:r>
              <a:rPr lang="ru-RU" sz="1600" b="0">
                <a:effectLst/>
              </a:rPr>
              <a:t> пройдена (passed), провалилась (failed), пропущена (skipped) и др. Ориентируйтесь на жизненный цикл тест-кейса на вашем проекте.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7429D-DBB3-4976-6E72-4B71518D2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46" y="4279001"/>
            <a:ext cx="925006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7AF5-AFF8-D1E0-1415-B4C0F406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1D474-2DAB-FD79-1926-9DF19DF873D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Отличия чек-листа и тест-кейса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89D9A-20C2-C1E4-47B1-CB08B0471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48" y="1191654"/>
            <a:ext cx="5325218" cy="3858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1086F3-80BE-25EC-D36F-8AC39C3AC654}"/>
              </a:ext>
            </a:extLst>
          </p:cNvPr>
          <p:cNvSpPr txBox="1"/>
          <p:nvPr/>
        </p:nvSpPr>
        <p:spPr>
          <a:xfrm>
            <a:off x="278363" y="5744043"/>
            <a:ext cx="11635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>
                <a:effectLst/>
              </a:rPr>
              <a:t>На проекте могут одновременно использоваться и чек-лист, и тест-кейс. Например, чек-лист для проверки GUI, а тест-кейсы для проверок сложной бизнес-логики.</a:t>
            </a:r>
          </a:p>
        </p:txBody>
      </p:sp>
    </p:spTree>
    <p:extLst>
      <p:ext uri="{BB962C8B-B14F-4D97-AF65-F5344CB8AC3E}">
        <p14:creationId xmlns:p14="http://schemas.microsoft.com/office/powerpoint/2010/main" val="133535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3B53-0ED9-0250-974E-53C6DEAC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E487D-8DFF-61AF-E922-1A1DA0236201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116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15804</TotalTime>
  <Words>499</Words>
  <Application>Microsoft Office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87</cp:revision>
  <dcterms:created xsi:type="dcterms:W3CDTF">2025-02-24T08:05:52Z</dcterms:created>
  <dcterms:modified xsi:type="dcterms:W3CDTF">2025-03-25T07:17:32Z</dcterms:modified>
</cp:coreProperties>
</file>