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521" r:id="rId2"/>
    <p:sldId id="520" r:id="rId3"/>
    <p:sldId id="522" r:id="rId4"/>
    <p:sldId id="523" r:id="rId5"/>
    <p:sldId id="524" r:id="rId6"/>
    <p:sldId id="525" r:id="rId7"/>
    <p:sldId id="52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B80EC-D669-BE4D-6C20-A935838BEA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1F0605-019E-957A-F04E-8243ED9B2E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4B59BA-AD6B-B14E-0FF9-CD990BB392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3F1F3-6BD0-6C5B-713C-5C6DC3BA91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00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59FD08-FB27-BCDD-C3E7-4FBA4C891C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501BE-02CA-E557-AAF4-098F0147F4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B9ADC3-E33B-8B9C-27F7-90F0D10B1F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49D9C-EB31-B1A4-108A-E38C7A2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416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9B75-7D20-1C0F-4E1E-41B516204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ECB253-FE32-5221-436F-127827049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A2E48E-ABEC-2F2F-093D-1C2D63B25D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95CA3-1C0C-0464-392B-680CC825AB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921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370D6-7464-0517-CAA1-B7074FE35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98C1C2-CCB3-BCE4-F6DE-FC787E0E3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8D672F-4534-7DE1-62BB-CA937AE6C2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170799-0088-D0F8-E628-B0AC481760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6505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6830-8918-738F-7524-A517A2B4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E3ADBA-B5E7-A753-2306-E04FFEC651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91406E-0430-B462-D7A6-A730FD064E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CB0E2C-4264-2BA6-945D-B5CE2CE77E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345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93630-66E3-DE31-87B6-4C9A6CA3C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8C90C4-37BC-C7F3-3465-929CFD080E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F0613B-1EC7-F661-DDC4-0CE6A58998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3F479-B746-92EE-A998-DCD420F9A3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81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08414D-D1A1-E0B5-D9CD-0ABC1ED65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842AEB-7BCF-4005-D77D-4C8A3673D7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AB1E31-B773-03A5-87F3-2F760185F7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962A2D-3385-EF73-F7CA-B9D891B8F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017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1F42F-6608-5FAB-9BA6-7E4AB4B1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754075D-7CC5-B390-3030-2ACF3079787F}"/>
              </a:ext>
            </a:extLst>
          </p:cNvPr>
          <p:cNvSpPr txBox="1"/>
          <p:nvPr/>
        </p:nvSpPr>
        <p:spPr>
          <a:xfrm>
            <a:off x="103761" y="140213"/>
            <a:ext cx="1198447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 b="1" i="0">
                <a:solidFill>
                  <a:srgbClr val="FF0000"/>
                </a:solidFill>
                <a:effectLst/>
                <a:latin typeface="var(--font-stack-heading)"/>
              </a:rPr>
              <a:t>Матрица трассировки. Конспект</a:t>
            </a:r>
            <a:endParaRPr lang="en-US" sz="1400" b="1" i="0">
              <a:solidFill>
                <a:srgbClr val="FF0000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4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r>
              <a:rPr lang="ru-RU" sz="1400" b="1" i="0">
                <a:solidFill>
                  <a:srgbClr val="303141"/>
                </a:solidFill>
                <a:effectLst/>
                <a:latin typeface="Udemy Sans"/>
              </a:rPr>
              <a:t>Матрица трассируемости 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(traceability matrix, RTM) - двумерная таблица, описывающая связь двух сущностей (например, требований и тестовых сценариев). Таблица позволяет производить прямую и обратную трассировку от одной сущности к другой, обеспечивая таким образом возможность определения покрытия и оценки влияния предполагаемых изменений.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Базовая матрица служит для визуальной оценки тестового покрытия, где указаны требования и тест-кейсы, проверяющие их.</a:t>
            </a:r>
            <a:endParaRPr lang="en-US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На пересечение ставится метка, благодаря которой можно принять решение об оптимизации количества кейсов для проверки требования.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466C81-1CD5-2FEF-2F02-166E34EB1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2371" y="2743200"/>
            <a:ext cx="6887258" cy="363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4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3D3AD-2FCC-5FB0-FFAC-7E2E0C2BD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7A1B11-A24E-ED8E-79DD-1307D51FF2DF}"/>
              </a:ext>
            </a:extLst>
          </p:cNvPr>
          <p:cNvSpPr txBox="1"/>
          <p:nvPr/>
        </p:nvSpPr>
        <p:spPr>
          <a:xfrm>
            <a:off x="107004" y="158874"/>
            <a:ext cx="11984477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Дефекты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Общее количество найденных багов: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основная метрика, показывающая количество выявленных дефектов в программном обеспечении. Например, если тестировщики обнаружили 100 багов, это число будет отражать общую эффективность тестирования.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Общее количество неисправленных багов на проде: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метрика показывает количество багов, которые еще не были исправлены в продакшн-версии продукта.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Баги в разрезе приоритета/серьезности: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Эта метрика классифицирует баги по уровню их важности и влиянию на систему, например, критические, высокие, средние и низкие.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Баги в разрезе модуля: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показывает распределение багов по различным модулям или компонентам системы. Это помогает определить, какие части системы наиболее уязвимы.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Непотвержденные дефекты: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Отношение числа дефектов, статус которых еще не подтвержден, к общему количеству дефектов.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Повторно открытые дефекты: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отношение количества багов, которые были повторно открыты после их первоначального исправления, к общему числу дефектов.</a:t>
            </a:r>
          </a:p>
        </p:txBody>
      </p:sp>
    </p:spTree>
    <p:extLst>
      <p:ext uri="{BB962C8B-B14F-4D97-AF65-F5344CB8AC3E}">
        <p14:creationId xmlns:p14="http://schemas.microsoft.com/office/powerpoint/2010/main" val="748691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B6AB5-BDFE-F79E-3511-7CB991E1F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2E208-7E96-039F-9FD1-B5CEEE1FEA68}"/>
              </a:ext>
            </a:extLst>
          </p:cNvPr>
          <p:cNvSpPr txBox="1"/>
          <p:nvPr/>
        </p:nvSpPr>
        <p:spPr>
          <a:xfrm>
            <a:off x="107004" y="158874"/>
            <a:ext cx="11984477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Кейсы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Общее количество написанных кейсов: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Общее число разработанных тест-кейсов.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Общее количество автотестов: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Количество тестов, автоматизированных для повторного использования.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Процент автоматизированных смоук-кейсов: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Доля автоматизированных тестов из общего числа смоук-тестов.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Процент автоматизированных регрессионных кейсов: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Аналогично, но для регрессионных тестов.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Процент автоматизированных кейсов с высоким приоритетом: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Доля автоматизированных тестов с высоким приоритетом.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Процент покрытия требований мануальными тестами: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Отношение числа мануальных тест-кейсов к общему числу требований к программному обеспечению.</a:t>
            </a:r>
          </a:p>
        </p:txBody>
      </p:sp>
    </p:spTree>
    <p:extLst>
      <p:ext uri="{BB962C8B-B14F-4D97-AF65-F5344CB8AC3E}">
        <p14:creationId xmlns:p14="http://schemas.microsoft.com/office/powerpoint/2010/main" val="3395088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5F97-5333-493C-3589-188BC2F0D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9C3AD8-7172-1FD9-D378-544A72A96F7B}"/>
              </a:ext>
            </a:extLst>
          </p:cNvPr>
          <p:cNvSpPr txBox="1"/>
          <p:nvPr/>
        </p:nvSpPr>
        <p:spPr>
          <a:xfrm>
            <a:off x="107004" y="158874"/>
            <a:ext cx="11984477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Оценка трудозатрат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Общее количество времени на регрессионное тестирование: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Общее время, затраченное на регрессионное тестирование.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Количество времени, затраченное на регрессионное тестирование с учетом автоматизации: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Время, затраченное на регрессионное тестирование, но с учетом использования автоматизированных тестов.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Количество времени, затраченного на смоук тестирование: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Общее время, затраченное на смоук тестирование.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Точность эстимации: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соотношение между оценочным и фактическим временем, затраченным на тестирование. Это помогает улучшить точность будущих оценок.</a:t>
            </a:r>
          </a:p>
        </p:txBody>
      </p:sp>
    </p:spTree>
    <p:extLst>
      <p:ext uri="{BB962C8B-B14F-4D97-AF65-F5344CB8AC3E}">
        <p14:creationId xmlns:p14="http://schemas.microsoft.com/office/powerpoint/2010/main" val="1931040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E93D27-FF0B-9AFB-FDD4-0845D8DB2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1D61B-D5A6-B184-ADF9-6A9202351B95}"/>
              </a:ext>
            </a:extLst>
          </p:cNvPr>
          <p:cNvSpPr txBox="1"/>
          <p:nvPr/>
        </p:nvSpPr>
        <p:spPr>
          <a:xfrm>
            <a:off x="107004" y="158874"/>
            <a:ext cx="11984477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Дополнительные метрики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Оценка качества кода разработчика: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Это соотношение между количеством дефектов, найденных в коде конкретного разработчика, и общим количеством дефектов.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Удовлетворенность пользователей: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 Оценка, полученная на основе опросов пользователей и оценок в магазинах приложений. Это помогает понять, насколько хорошо продукт соответствует ожиданиям пользователей.</a:t>
            </a:r>
          </a:p>
        </p:txBody>
      </p:sp>
    </p:spTree>
    <p:extLst>
      <p:ext uri="{BB962C8B-B14F-4D97-AF65-F5344CB8AC3E}">
        <p14:creationId xmlns:p14="http://schemas.microsoft.com/office/powerpoint/2010/main" val="17471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34B73-2300-6334-2C1B-721293C72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AE4FFD9-B4F1-5832-93B3-1080A3E01CFB}"/>
              </a:ext>
            </a:extLst>
          </p:cNvPr>
          <p:cNvSpPr txBox="1"/>
          <p:nvPr/>
        </p:nvSpPr>
        <p:spPr>
          <a:xfrm>
            <a:off x="107004" y="158874"/>
            <a:ext cx="11984477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Рекомендации</a:t>
            </a:r>
            <a:endParaRPr lang="en-US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Все метрики должны быть согласованы до их применения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Основные из них должны попадать в отчет по результатам тестирования и презентоваться команде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Обязательное отслеживание в динамике, все метрики просчитываются каждую итерацию и анализируются</a:t>
            </a: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endParaRPr lang="en-US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sz="1600">
                <a:solidFill>
                  <a:srgbClr val="303141"/>
                </a:solidFill>
                <a:latin typeface="Udemy Sans"/>
              </a:rPr>
              <a:t>https://vladislaveremeev.gitbook.io/qa_bible/testovaya-dokumentaciya-i-artefakty-test-deliverablestest-artifacts/matrica-trassiruemosti-rtm-requirement-traceability-matrix</a:t>
            </a: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4051177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98182-3101-DDDE-3A74-2BBE2F45E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531B1D-5A89-8441-0EE8-32210C3041A7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/>
              <a:t>.</a:t>
            </a:r>
          </a:p>
          <a:p>
            <a:pPr>
              <a:buNone/>
            </a:pP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47476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24522</TotalTime>
  <Words>509</Words>
  <Application>Microsoft Office PowerPoint</Application>
  <PresentationFormat>Widescreen</PresentationFormat>
  <Paragraphs>86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276</cp:revision>
  <dcterms:created xsi:type="dcterms:W3CDTF">2025-02-24T08:05:52Z</dcterms:created>
  <dcterms:modified xsi:type="dcterms:W3CDTF">2025-04-01T17:16:54Z</dcterms:modified>
</cp:coreProperties>
</file>