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83" r:id="rId2"/>
    <p:sldId id="484" r:id="rId3"/>
    <p:sldId id="485" r:id="rId4"/>
    <p:sldId id="486" r:id="rId5"/>
    <p:sldId id="465" r:id="rId6"/>
    <p:sldId id="487" r:id="rId7"/>
    <p:sldId id="488" r:id="rId8"/>
    <p:sldId id="4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E36E1-AA79-A414-8532-C2EE6F696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BCC3B0-EA47-F46D-4C48-533C473F4F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733868-18D6-C710-0E7F-F938B4220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900D0-A729-4FF2-7CAF-0CEFBE9A10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3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98AC8-4763-E670-F1B9-57130C6E8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E09505-BC4D-917D-11CC-F4D649C33E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3B5067-59B5-9BCB-43FA-6645038B5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44947-7542-9810-143B-23AC438E22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77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973A9-3D48-ED35-4C11-12D72DE4C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1129B9-BE40-DAE2-77EF-50EE78BE5D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09064F-E4C4-06E3-90DD-78FEF9EEF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0E07D-49F6-3583-11F4-F827FEBD2D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07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7A3F3-9E7E-3178-83D3-1FF6001B2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F299FA-4EF5-5AFB-A247-4D47349357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7D09D5-6771-D67C-04DF-F3983A2E6B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EEA77-6434-92E5-05EB-2E0A09198E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8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341AC-DE32-429F-EB32-9BBC9ED37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12CE90-CE07-2DF3-BC59-B89CFC058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768556-FCD4-4645-AEDA-00F4DF8FB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42310-3E92-1408-2B5F-459FA1168A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3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66A12-53A1-D2AA-0707-A4429290D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EC559B-21CD-72E3-6BBE-C087085963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108972-6615-1B0A-BC91-0E2068151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9BD4E-9BB8-C071-0733-87B77CD85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74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2B891-2224-0F35-E4F9-684297EA8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E72C46-3986-732F-6223-A427CC383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95D23A-3E51-AF42-EB38-56F4C5447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40265-5571-172C-F434-8359FBD8F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07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F9F4A-E9B0-059A-621A-1D8A6A59F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94E519-2AB2-ADEE-E5BA-590F999E5E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942568-B63C-F7C2-39B3-5D6E41F52A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6E995-3B09-CE6F-ED6B-4E0CAB4EBA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7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95383-500F-A780-0D7C-5CB4FA6F9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F83F0B-9935-3B12-5027-FD57B2169C0E}"/>
              </a:ext>
            </a:extLst>
          </p:cNvPr>
          <p:cNvSpPr txBox="1"/>
          <p:nvPr/>
        </p:nvSpPr>
        <p:spPr>
          <a:xfrm>
            <a:off x="107004" y="158874"/>
            <a:ext cx="11984477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>
                <a:solidFill>
                  <a:srgbClr val="FF0000"/>
                </a:solidFill>
              </a:rPr>
              <a:t>DƏFEKT HAQQINDA HESABAT (BUG REPORT)</a:t>
            </a:r>
          </a:p>
          <a:p>
            <a:pPr>
              <a:buNone/>
            </a:pPr>
            <a:endParaRPr lang="en-US" sz="1400"/>
          </a:p>
          <a:p>
            <a:pPr>
              <a:buNone/>
            </a:pPr>
            <a:r>
              <a:rPr lang="en-US" sz="1400"/>
              <a:t>Dəfekt (</a:t>
            </a:r>
            <a:r>
              <a:rPr lang="en-US" sz="1400" b="1"/>
              <a:t>bug, problem, səhv, nasazlıq</a:t>
            </a:r>
            <a:r>
              <a:rPr lang="en-US" sz="1400"/>
              <a:t>) – proqram təminatında və ya sistemdə olan bir </a:t>
            </a:r>
            <a:r>
              <a:rPr lang="en-US" sz="1400" b="1"/>
              <a:t>çatışmazlıqdır</a:t>
            </a:r>
            <a:r>
              <a:rPr lang="en-US" sz="1400"/>
              <a:t>. Bu, proqramın gözlənilmədən səhv işləməsinə və ya ümumiyyətlə işləməməsinə səbəb ola bilər.</a:t>
            </a:r>
          </a:p>
          <a:p>
            <a:pPr>
              <a:buNone/>
            </a:pPr>
            <a:endParaRPr lang="en-US" sz="1400"/>
          </a:p>
          <a:p>
            <a:r>
              <a:rPr lang="en-US" sz="1400"/>
              <a:t>Dəfekt hesabatı (</a:t>
            </a:r>
            <a:r>
              <a:rPr lang="en-US" sz="1400" b="1"/>
              <a:t>bug report</a:t>
            </a:r>
            <a:r>
              <a:rPr lang="en-US" sz="1400"/>
              <a:t>) – aşkar edilən dəfekti izah edən və onun həllinə kömək edən </a:t>
            </a:r>
            <a:r>
              <a:rPr lang="en-US" sz="1400" b="1"/>
              <a:t>sənəddir</a:t>
            </a:r>
            <a:r>
              <a:rPr lang="en-US" sz="1400"/>
              <a:t>. Bu hesabatda, </a:t>
            </a:r>
            <a:r>
              <a:rPr lang="en-US" sz="1400" b="1"/>
              <a:t>dəfektin nə olduğu, harada və necə baş verdiyi</a:t>
            </a:r>
            <a:r>
              <a:rPr lang="en-US" sz="1400"/>
              <a:t> qeyd olunur.</a:t>
            </a:r>
          </a:p>
          <a:p>
            <a:endParaRPr lang="en-US" sz="1400"/>
          </a:p>
          <a:p>
            <a:endParaRPr lang="en-US" sz="1400"/>
          </a:p>
          <a:p>
            <a:pPr>
              <a:buNone/>
            </a:pPr>
            <a:r>
              <a:rPr lang="en-US" sz="1400" b="1"/>
              <a:t>📌 </a:t>
            </a:r>
            <a:r>
              <a:rPr lang="en-US" sz="1400" b="1">
                <a:solidFill>
                  <a:srgbClr val="FF0000"/>
                </a:solidFill>
              </a:rPr>
              <a:t>Dəfekt Hesabatının Əsas Hissələri</a:t>
            </a:r>
          </a:p>
          <a:p>
            <a:pPr>
              <a:buNone/>
            </a:pPr>
            <a:endParaRPr lang="en-US" sz="1400" b="1"/>
          </a:p>
          <a:p>
            <a:pPr>
              <a:buNone/>
            </a:pPr>
            <a:r>
              <a:rPr lang="en-US" sz="1400" b="1"/>
              <a:t>1️⃣ İdentifikator (ID)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Hər dəfektin </a:t>
            </a:r>
            <a:r>
              <a:rPr lang="en-US" sz="1400" b="1"/>
              <a:t>unikal nömrəsi</a:t>
            </a:r>
            <a:r>
              <a:rPr lang="en-US" sz="1400"/>
              <a:t> olur.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Bu nömrə avtomatik olaraq </a:t>
            </a:r>
            <a:r>
              <a:rPr lang="en-US" sz="1400" b="1"/>
              <a:t>bug tracking sistemində (BTS)</a:t>
            </a:r>
            <a:r>
              <a:rPr lang="en-US" sz="1400"/>
              <a:t> yaradılır (məsələn, Jira, TestRail, Bugzilla və s.).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pPr>
              <a:buNone/>
            </a:pPr>
            <a:r>
              <a:rPr lang="en-US" sz="1400" b="1"/>
              <a:t>2️⃣ Qısa təsvir (Summary)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/>
              <a:t>Nə baş verib?</a:t>
            </a:r>
            <a:endParaRPr 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/>
              <a:t>Harada baş verib?</a:t>
            </a:r>
            <a:endParaRPr 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/>
              <a:t>Nə vaxt və hansı şəraitdə baş verib?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None/>
            </a:pPr>
            <a:r>
              <a:rPr lang="en-US" sz="1400"/>
              <a:t>📌 </a:t>
            </a:r>
            <a:r>
              <a:rPr lang="en-US" sz="1400" b="1"/>
              <a:t>Misal:</a:t>
            </a:r>
            <a:br>
              <a:rPr lang="en-US" sz="1400"/>
            </a:br>
            <a:r>
              <a:rPr lang="en-US" sz="1400"/>
              <a:t>🚨 </a:t>
            </a:r>
            <a:r>
              <a:rPr lang="en-US" sz="1400" b="1"/>
              <a:t>Yanlış:</a:t>
            </a:r>
            <a:r>
              <a:rPr lang="en-US" sz="1400"/>
              <a:t> “Saytda səhv var.”</a:t>
            </a:r>
            <a:br>
              <a:rPr lang="en-US" sz="1400"/>
            </a:br>
            <a:r>
              <a:rPr lang="en-US" sz="1400"/>
              <a:t>✅ </a:t>
            </a:r>
            <a:r>
              <a:rPr lang="en-US" sz="1400" b="1"/>
              <a:t>Düzgün:</a:t>
            </a:r>
            <a:r>
              <a:rPr lang="en-US" sz="1400"/>
              <a:t> “İstifadəçi profili səhifəsində ‘Dəyişiklikləri yadda saxla’ düyməsi işləmədikdə, məlumatlar itir.”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6473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DBB26-BC99-0A0D-B5B2-89584883B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87FB50-0211-7FEC-1214-DB02B70EC499}"/>
              </a:ext>
            </a:extLst>
          </p:cNvPr>
          <p:cNvSpPr txBox="1"/>
          <p:nvPr/>
        </p:nvSpPr>
        <p:spPr>
          <a:xfrm>
            <a:off x="107004" y="158874"/>
            <a:ext cx="11984477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3️⃣ Ətraflı təsvir (Description)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Problemin təfərrüatları verilir.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Gözlənilən nəticə və əldə edilən nəticə müqayisə edilir.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Problemin hansı tələblə (requirement) ziddiyyət təşkil etdiyi qeyd olunur.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/>
              <a:t>📌 </a:t>
            </a:r>
            <a:r>
              <a:rPr lang="en-US" sz="1600" b="1"/>
              <a:t>Misal: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Faktiki nəticə:</a:t>
            </a:r>
            <a:r>
              <a:rPr lang="en-US" sz="1600"/>
              <a:t> “Düyməyə basdıqda heç bir reaksiya olmur.”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Gözlənilən nəticə:</a:t>
            </a:r>
            <a:r>
              <a:rPr lang="en-US" sz="1600"/>
              <a:t> “Düyməyə basdıqda məlumatlar yadda saxlanmalıdır.”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pPr>
              <a:buNone/>
            </a:pPr>
            <a:r>
              <a:rPr lang="en-US" sz="1600" b="1"/>
              <a:t>4️⃣ Təkrarlama addımları (Steps to reproduce, STR)</a:t>
            </a:r>
          </a:p>
          <a:p>
            <a:pPr>
              <a:buNone/>
            </a:pPr>
            <a:r>
              <a:rPr lang="en-US" sz="1600"/>
              <a:t>Dəfekti necə yenidən yaratmaq olar?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/>
              <a:t>📌 </a:t>
            </a:r>
            <a:r>
              <a:rPr lang="en-US" sz="1600" b="1"/>
              <a:t>Misal:</a:t>
            </a:r>
            <a:endParaRPr lang="en-US" sz="1600"/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Sayta daxil olun.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Profil bölməsinə keçin.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Adınızı dəyişin.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Dəyişiklikləri yadda saxla düyməsinə basın.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Dəyişikliklər yadda saxlanılmır.</a:t>
            </a:r>
          </a:p>
          <a:p>
            <a:endParaRPr lang="en-US" sz="16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66175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070BA-0661-D83B-69A5-5BD4AE62C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77FC74-CAEE-8B54-B92E-688BAD363BE3}"/>
              </a:ext>
            </a:extLst>
          </p:cNvPr>
          <p:cNvSpPr txBox="1"/>
          <p:nvPr/>
        </p:nvSpPr>
        <p:spPr>
          <a:xfrm>
            <a:off x="107004" y="158874"/>
            <a:ext cx="1198447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5️⃣ Mühit (Environment)</a:t>
            </a:r>
          </a:p>
          <a:p>
            <a:pPr>
              <a:buNone/>
            </a:pPr>
            <a:r>
              <a:rPr lang="en-US" sz="1600"/>
              <a:t>Problemin </a:t>
            </a:r>
            <a:r>
              <a:rPr lang="en-US" sz="1600" b="1"/>
              <a:t>harada baş verdiyini</a:t>
            </a:r>
            <a:r>
              <a:rPr lang="en-US" sz="1600"/>
              <a:t> təsvir edir.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/>
              <a:t>📌 </a:t>
            </a:r>
            <a:r>
              <a:rPr lang="en-US" sz="1600" b="1"/>
              <a:t>Misal: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Əməliyyat sistemi:</a:t>
            </a:r>
            <a:r>
              <a:rPr lang="en-US" sz="1600"/>
              <a:t> Windows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Brauzer:</a:t>
            </a:r>
            <a:r>
              <a:rPr lang="en-US" sz="1600"/>
              <a:t> Google Chrome 120.0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Cihaz:</a:t>
            </a:r>
            <a:r>
              <a:rPr lang="en-US" sz="1600"/>
              <a:t> iPhone 14 Pro, iOS 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Test olunan versiya:</a:t>
            </a:r>
            <a:r>
              <a:rPr lang="en-US" sz="1600"/>
              <a:t> v1.2.5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 b="1"/>
              <a:t>6️⃣ Əhəmiyyətlilik (Severity) – Problemin Ciddiliyi</a:t>
            </a:r>
          </a:p>
          <a:p>
            <a:pPr>
              <a:buNone/>
            </a:pPr>
            <a:r>
              <a:rPr lang="en-US" sz="1600"/>
              <a:t>Dəfektin proqram üçün </a:t>
            </a:r>
            <a:r>
              <a:rPr lang="en-US" sz="1600" b="1"/>
              <a:t>nə qədər ciddi olduğu</a:t>
            </a:r>
            <a:r>
              <a:rPr lang="en-US" sz="1600"/>
              <a:t> müəyyən edilir.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/>
              <a:t>🔴 </a:t>
            </a:r>
            <a:r>
              <a:rPr lang="en-US" sz="1600" b="1"/>
              <a:t>Kritik (Critical)</a:t>
            </a:r>
            <a:r>
              <a:rPr lang="en-US" sz="1600"/>
              <a:t> – </a:t>
            </a:r>
            <a:r>
              <a:rPr lang="en-US" sz="1600" b="1"/>
              <a:t>Sistem tamamilə işləmir.</a:t>
            </a:r>
            <a:br>
              <a:rPr lang="en-US" sz="1600"/>
            </a:br>
            <a:r>
              <a:rPr lang="en-US" sz="1600"/>
              <a:t>✅ Məsələn: İstifadəçi giriş edə bilmir, sistem çökmə verir.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/>
              <a:t>🟠 </a:t>
            </a:r>
            <a:r>
              <a:rPr lang="en-US" sz="1600" b="1"/>
              <a:t>Yüksək (Major)</a:t>
            </a:r>
            <a:r>
              <a:rPr lang="en-US" sz="1600"/>
              <a:t> – </a:t>
            </a:r>
            <a:r>
              <a:rPr lang="en-US" sz="1600" b="1"/>
              <a:t>İşə ciddi təsir edir, ancaq sistem işləyir.</a:t>
            </a:r>
            <a:br>
              <a:rPr lang="en-US" sz="1600"/>
            </a:br>
            <a:r>
              <a:rPr lang="en-US" sz="1600"/>
              <a:t>✅ Məsələn: Checkout zamanı ödəniş prosesi uğursuz olur.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/>
              <a:t>🟡 </a:t>
            </a:r>
            <a:r>
              <a:rPr lang="en-US" sz="1600" b="1"/>
              <a:t>Orta (Medium)</a:t>
            </a:r>
            <a:r>
              <a:rPr lang="en-US" sz="1600"/>
              <a:t> – </a:t>
            </a:r>
            <a:r>
              <a:rPr lang="en-US" sz="1600" b="1"/>
              <a:t>Kiçik problemlər var, ancaq işin gedişatına az təsir edir.</a:t>
            </a:r>
            <a:br>
              <a:rPr lang="en-US" sz="1600"/>
            </a:br>
            <a:r>
              <a:rPr lang="en-US" sz="1600"/>
              <a:t>✅ Məsələn: Saytda düymənin rəngi səhvdir, ancaq işləyir.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/>
              <a:t>🔵 </a:t>
            </a:r>
            <a:r>
              <a:rPr lang="en-US" sz="1600" b="1"/>
              <a:t>Aşağı (Minor)</a:t>
            </a:r>
            <a:r>
              <a:rPr lang="en-US" sz="1600"/>
              <a:t> – </a:t>
            </a:r>
            <a:r>
              <a:rPr lang="en-US" sz="1600" b="1"/>
              <a:t>Çox kiçik bir problem var.</a:t>
            </a:r>
            <a:br>
              <a:rPr lang="en-US" sz="1600"/>
            </a:br>
            <a:r>
              <a:rPr lang="en-US" sz="1600"/>
              <a:t>✅ Məsələn: "Şifrəni unutdum" səhifəsində yazı fontu düzgün deyil.</a:t>
            </a:r>
          </a:p>
        </p:txBody>
      </p:sp>
    </p:spTree>
    <p:extLst>
      <p:ext uri="{BB962C8B-B14F-4D97-AF65-F5344CB8AC3E}">
        <p14:creationId xmlns:p14="http://schemas.microsoft.com/office/powerpoint/2010/main" val="407432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24584-DBAA-BA31-D66F-DDEE4A9D8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4F6931-0220-9E26-792D-3B1C4C1E574F}"/>
              </a:ext>
            </a:extLst>
          </p:cNvPr>
          <p:cNvSpPr txBox="1"/>
          <p:nvPr/>
        </p:nvSpPr>
        <p:spPr>
          <a:xfrm>
            <a:off x="107004" y="158874"/>
            <a:ext cx="11984477" cy="2514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7️⃣ Prioritet (Priority) – Problemin Təciliyi</a:t>
            </a:r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Dəfektin </a:t>
            </a:r>
            <a:r>
              <a:rPr lang="en-US" sz="1600" b="1"/>
              <a:t>nə qədər tez həll olunmalı olduğunu</a:t>
            </a:r>
            <a:r>
              <a:rPr lang="en-US" sz="1600"/>
              <a:t> göstərir.</a:t>
            </a:r>
          </a:p>
          <a:p>
            <a:pPr>
              <a:buNone/>
            </a:pPr>
            <a:endParaRPr lang="en-US" sz="1600"/>
          </a:p>
          <a:p>
            <a:pPr>
              <a:lnSpc>
                <a:spcPct val="150000"/>
              </a:lnSpc>
              <a:buNone/>
            </a:pPr>
            <a:r>
              <a:rPr lang="en-US" sz="1600"/>
              <a:t>🚨 ASAP (Tezliklə düzəldilməlidir) – Sistem çökmüşdür, dərhal həll edilməlidir.</a:t>
            </a:r>
            <a:br>
              <a:rPr lang="en-US" sz="1600"/>
            </a:br>
            <a:r>
              <a:rPr lang="en-US" sz="1600"/>
              <a:t>🔥 Yüksək (High) 		   – İşin gedişinə ciddi təsir edir, tez həll olunmalıdır.</a:t>
            </a:r>
            <a:br>
              <a:rPr lang="en-US" sz="1600"/>
            </a:br>
            <a:r>
              <a:rPr lang="en-US" sz="1600"/>
              <a:t>⚖ Orta (Normal) 		   – Adi prioritet, növbəyə əsasən düzəldilir.</a:t>
            </a:r>
            <a:br>
              <a:rPr lang="en-US" sz="1600"/>
            </a:br>
            <a:r>
              <a:rPr lang="en-US" sz="1600"/>
              <a:t>🐌 Aşağı (Low) 		   – Təmir olunmasa da, sistem işləyir.</a:t>
            </a:r>
          </a:p>
        </p:txBody>
      </p:sp>
    </p:spTree>
    <p:extLst>
      <p:ext uri="{BB962C8B-B14F-4D97-AF65-F5344CB8AC3E}">
        <p14:creationId xmlns:p14="http://schemas.microsoft.com/office/powerpoint/2010/main" val="269133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BD591-7703-6858-C728-3540B923E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94EAAB-101E-1EA1-DBB9-11400447F1AC}"/>
              </a:ext>
            </a:extLst>
          </p:cNvPr>
          <p:cNvSpPr txBox="1"/>
          <p:nvPr/>
        </p:nvSpPr>
        <p:spPr>
          <a:xfrm>
            <a:off x="107004" y="158874"/>
            <a:ext cx="11984477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/>
              <a:t>8️⃣ Şərhlər (Comments, Additional Info)</a:t>
            </a:r>
          </a:p>
          <a:p>
            <a:pPr>
              <a:buNone/>
            </a:pPr>
            <a:endParaRPr 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Əlavə məlumat, qeydlər, kimlər məsuliyyət daşıyır.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Əgər proqramçı ilə müzakirə olubsa, əlavə izahlar burada yazıla bilər.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r>
              <a:rPr lang="en-US" sz="1400"/>
              <a:t>📌 </a:t>
            </a:r>
            <a:r>
              <a:rPr lang="en-US" sz="1400" b="1"/>
              <a:t>Nə üçün lazımdır?</a:t>
            </a:r>
            <a:r>
              <a:rPr lang="en-US" sz="1400"/>
              <a:t> – </a:t>
            </a:r>
            <a:r>
              <a:rPr lang="en-US" sz="1400" b="1"/>
              <a:t>Komanda üzvləri ilə ünsiyyəti yaxşılaşdırmaq üçün</a:t>
            </a:r>
            <a:r>
              <a:rPr lang="en-US" sz="1400"/>
              <a:t>.</a:t>
            </a:r>
            <a:endParaRPr lang="ru-RU" sz="1400"/>
          </a:p>
          <a:p>
            <a:endParaRPr lang="ru-RU" sz="1400"/>
          </a:p>
          <a:p>
            <a:endParaRPr lang="ru-RU" sz="1400"/>
          </a:p>
          <a:p>
            <a:endParaRPr lang="ru-RU" sz="1400"/>
          </a:p>
          <a:p>
            <a:pPr>
              <a:buNone/>
            </a:pPr>
            <a:r>
              <a:rPr lang="en-US" sz="1400" b="1"/>
              <a:t>9️⃣ Əlavələr (Attachments)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Səhvin sübutları – Problemin necə göründüyünü daha aydın göstərmək üçün</a:t>
            </a:r>
            <a:r>
              <a:rPr lang="ru-RU" sz="1400"/>
              <a:t>, </a:t>
            </a:r>
            <a:r>
              <a:rPr lang="en-US" sz="1400"/>
              <a:t>screenshot (ekran görüntüsü), video, loq fayllar, test nəticələri və s.</a:t>
            </a:r>
          </a:p>
          <a:p>
            <a:endParaRPr lang="ru-RU" sz="1400"/>
          </a:p>
          <a:p>
            <a:endParaRPr lang="ru-RU" sz="1400"/>
          </a:p>
          <a:p>
            <a:endParaRPr lang="ru-RU" sz="1400"/>
          </a:p>
          <a:p>
            <a:endParaRPr lang="ru-RU" sz="1400"/>
          </a:p>
          <a:p>
            <a:pPr>
              <a:buNone/>
            </a:pPr>
            <a:r>
              <a:rPr lang="en-US" sz="1400" b="1"/>
              <a:t>🔄 Dəfektin Həyat Dövrü (Bug Lifecycle)</a:t>
            </a:r>
            <a:endParaRPr lang="en-US" sz="1400"/>
          </a:p>
          <a:p>
            <a:pPr>
              <a:buNone/>
            </a:pPr>
            <a:r>
              <a:rPr lang="en-US" sz="1400"/>
              <a:t>Dəfekt necə idarə olunur?</a:t>
            </a:r>
            <a:endParaRPr lang="ru-RU" sz="1400"/>
          </a:p>
          <a:p>
            <a:pPr>
              <a:buNone/>
            </a:pPr>
            <a:endParaRPr lang="en-US" sz="1400"/>
          </a:p>
          <a:p>
            <a:pPr>
              <a:buNone/>
            </a:pPr>
            <a:r>
              <a:rPr lang="en-US" sz="1400"/>
              <a:t>1️⃣ </a:t>
            </a:r>
            <a:r>
              <a:rPr lang="en-US" sz="1400" b="1"/>
              <a:t>New (Yeni)</a:t>
            </a:r>
            <a:r>
              <a:rPr lang="en-US" sz="1400"/>
              <a:t> </a:t>
            </a:r>
            <a:r>
              <a:rPr lang="ru-RU" sz="1400"/>
              <a:t>	</a:t>
            </a:r>
            <a:r>
              <a:rPr lang="en-US" sz="1400"/>
              <a:t>– Dəfekt tapılıb və hesabat yazılıb.</a:t>
            </a:r>
            <a:br>
              <a:rPr lang="en-US" sz="1400"/>
            </a:br>
            <a:r>
              <a:rPr lang="en-US" sz="1400"/>
              <a:t>2️⃣ </a:t>
            </a:r>
            <a:r>
              <a:rPr lang="en-US" sz="1400" b="1"/>
              <a:t>Open (Açıq)</a:t>
            </a:r>
            <a:r>
              <a:rPr lang="ru-RU" sz="1400" b="1"/>
              <a:t>	</a:t>
            </a:r>
            <a:r>
              <a:rPr lang="en-US" sz="1400"/>
              <a:t> – Proqramçılar baxıb araşdırırlar.</a:t>
            </a:r>
            <a:br>
              <a:rPr lang="en-US" sz="1400"/>
            </a:br>
            <a:r>
              <a:rPr lang="en-US" sz="1400"/>
              <a:t>3️⃣ </a:t>
            </a:r>
            <a:r>
              <a:rPr lang="en-US" sz="1400" b="1"/>
              <a:t>In Progress (İşlənir)</a:t>
            </a:r>
            <a:r>
              <a:rPr lang="en-US" sz="1400"/>
              <a:t> </a:t>
            </a:r>
            <a:r>
              <a:rPr lang="ru-RU" sz="1400"/>
              <a:t>	</a:t>
            </a:r>
            <a:r>
              <a:rPr lang="en-US" sz="1400"/>
              <a:t>– Problemin üzərində işlənir.</a:t>
            </a:r>
            <a:br>
              <a:rPr lang="en-US" sz="1400"/>
            </a:br>
            <a:r>
              <a:rPr lang="en-US" sz="1400"/>
              <a:t>4️⃣ </a:t>
            </a:r>
            <a:r>
              <a:rPr lang="en-US" sz="1400" b="1"/>
              <a:t>Fixed (Düzəldildi)</a:t>
            </a:r>
            <a:r>
              <a:rPr lang="en-US" sz="1400"/>
              <a:t> </a:t>
            </a:r>
            <a:r>
              <a:rPr lang="ru-RU" sz="1400"/>
              <a:t>	</a:t>
            </a:r>
            <a:r>
              <a:rPr lang="en-US" sz="1400"/>
              <a:t>– Proqramçı problemi həll edib.</a:t>
            </a:r>
            <a:br>
              <a:rPr lang="en-US" sz="1400"/>
            </a:br>
            <a:r>
              <a:rPr lang="en-US" sz="1400"/>
              <a:t>5️⃣ </a:t>
            </a:r>
            <a:r>
              <a:rPr lang="en-US" sz="1400" b="1"/>
              <a:t>Retest (Təkrar Test)</a:t>
            </a:r>
            <a:r>
              <a:rPr lang="ru-RU" sz="1400" b="1"/>
              <a:t>	</a:t>
            </a:r>
            <a:r>
              <a:rPr lang="en-US" sz="1400"/>
              <a:t> – Test mühəndisi yoxlayır.</a:t>
            </a:r>
            <a:br>
              <a:rPr lang="en-US" sz="1400"/>
            </a:br>
            <a:r>
              <a:rPr lang="en-US" sz="1400"/>
              <a:t>6️⃣ </a:t>
            </a:r>
            <a:r>
              <a:rPr lang="en-US" sz="1400" b="1"/>
              <a:t>Closed (Bağlandı)</a:t>
            </a:r>
            <a:r>
              <a:rPr lang="en-US" sz="1400"/>
              <a:t> </a:t>
            </a:r>
            <a:r>
              <a:rPr lang="ru-RU" sz="1400"/>
              <a:t>	</a:t>
            </a:r>
            <a:r>
              <a:rPr lang="en-US" sz="1400"/>
              <a:t>– Problem həqiqətən həll olunub.</a:t>
            </a:r>
            <a:br>
              <a:rPr lang="en-US" sz="1400"/>
            </a:br>
            <a:r>
              <a:rPr lang="en-US" sz="1400"/>
              <a:t>❌ </a:t>
            </a:r>
            <a:r>
              <a:rPr lang="en-US" sz="1400" b="1"/>
              <a:t>Rejected (İmtina olundu)</a:t>
            </a:r>
            <a:r>
              <a:rPr lang="en-US" sz="1400"/>
              <a:t> – Problem əslində bug deyil.</a:t>
            </a:r>
            <a:endParaRPr lang="ru-RU" sz="1400"/>
          </a:p>
          <a:p>
            <a:pPr>
              <a:buNone/>
            </a:pPr>
            <a:endParaRPr lang="en-US" sz="1400"/>
          </a:p>
          <a:p>
            <a:r>
              <a:rPr lang="en-US" sz="1400"/>
              <a:t>📌 </a:t>
            </a:r>
            <a:r>
              <a:rPr lang="en-US" sz="1400" b="1"/>
              <a:t>Nə üçün lazımdır?</a:t>
            </a:r>
            <a:r>
              <a:rPr lang="en-US" sz="1400"/>
              <a:t> </a:t>
            </a:r>
            <a:r>
              <a:rPr lang="ru-RU" sz="1400"/>
              <a:t>	</a:t>
            </a:r>
            <a:r>
              <a:rPr lang="en-US" sz="1400"/>
              <a:t>– Hansı mərhələdə olduğunu bilmək üçün.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7289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2006D-2FAD-D578-E816-EA0D36314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406348-F4A6-E7EB-7580-A32612807558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433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E413C-32FC-10F8-B02F-05C4910ED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90A34A-E336-697A-BA48-C2E97A5A64DB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976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BE618-F8F7-19C7-7A3B-6A7E0BACB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F80454-1196-91C3-CCB9-C53216A73218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873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22767</TotalTime>
  <Words>708</Words>
  <Application>Microsoft Office PowerPoint</Application>
  <PresentationFormat>Widescreen</PresentationFormat>
  <Paragraphs>104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207</cp:revision>
  <dcterms:created xsi:type="dcterms:W3CDTF">2025-02-24T08:05:52Z</dcterms:created>
  <dcterms:modified xsi:type="dcterms:W3CDTF">2025-03-31T06:27:31Z</dcterms:modified>
</cp:coreProperties>
</file>