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87" r:id="rId2"/>
    <p:sldId id="490" r:id="rId3"/>
    <p:sldId id="491" r:id="rId4"/>
    <p:sldId id="492" r:id="rId5"/>
    <p:sldId id="488" r:id="rId6"/>
    <p:sldId id="489" r:id="rId7"/>
    <p:sldId id="493" r:id="rId8"/>
    <p:sldId id="494" r:id="rId9"/>
    <p:sldId id="495" r:id="rId10"/>
    <p:sldId id="4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6A12-53A1-D2AA-0707-A4429290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EC559B-21CD-72E3-6BBE-C087085963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108972-6615-1B0A-BC91-0E2068151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9BD4E-9BB8-C071-0733-87B77CD85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4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FF480-42AE-7FDE-6E00-867EDB0F8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D73A01-880E-4D88-193B-60617D94F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C3737-D8E1-1118-B85C-F77C9A3E5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F1A02-8D8C-9458-6833-55CF5BDBC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0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5333B-9B12-38C5-21CB-FD8B29DFE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AF7DA-2AD0-0643-ABF0-E3FC9F0065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ECD6B-58C5-6BA6-E726-FAA0B2A69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2791B-3459-E787-7EFB-5885ADE0F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FABD6-1A40-21A1-9540-EC39FF2E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33195-360E-29DB-B772-6D4350B4E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47C67A-0D73-6E6D-79BF-DE1A9315B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D3C6-5D86-FFE1-6FFA-CD221DB85E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9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B3ACB-596D-B912-0BE6-F3F8D6FB9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1DB27B-B6F9-CC3E-DECC-41AE92D96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9CED6-4550-C423-B395-78F9D68BD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1BA2B-7CAF-43A9-AEB0-0C0AC0870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2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2B891-2224-0F35-E4F9-684297EA8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72C46-3986-732F-6223-A427CC383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5D23A-3E51-AF42-EB38-56F4C5447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0265-5571-172C-F434-8359FBD8F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F9F4A-E9B0-059A-621A-1D8A6A59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94E519-2AB2-ADEE-E5BA-590F999E5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942568-B63C-F7C2-39B3-5D6E41F52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6E995-3B09-CE6F-ED6B-4E0CAB4EB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7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CB94A-2746-91C9-24C5-2CD17D99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2FB16E-3299-7BBE-731F-74377720A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9D07C0-BFCB-DF70-E24E-46CEFFB23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9F2DD-6E81-6D25-5F3E-4FFB8133B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93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373EF-11AC-FC4D-22C4-962BEF0DF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2FAF5-1B22-2820-8EEA-39CED8441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9BAA3-C243-6455-9DB4-FAC98B685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99721-79A0-71A0-EFB8-E017FC3F9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1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1D18E-A198-2580-217A-EB0AC3906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2162B-A694-4795-1837-4194AAEED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608715-7FFF-5EA1-0C2A-E0A3EC63E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B2AF3-C4A0-3653-4AC6-0E909476F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7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006D-2FAD-D578-E816-EA0D3631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06348-F4A6-E7EB-7580-A32612807558}"/>
              </a:ext>
            </a:extLst>
          </p:cNvPr>
          <p:cNvSpPr txBox="1"/>
          <p:nvPr/>
        </p:nvSpPr>
        <p:spPr>
          <a:xfrm>
            <a:off x="107004" y="158874"/>
            <a:ext cx="11984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var(--font-stack-heading)"/>
              </a:rPr>
              <a:t>Отчет о дефекте. ЖЦ дефекта. Улучшения. Конспект</a:t>
            </a:r>
          </a:p>
          <a:p>
            <a:pPr algn="l">
              <a:buNone/>
            </a:pPr>
            <a:endParaRPr lang="ru-RU" sz="1600" b="1" i="0">
              <a:solidFill>
                <a:srgbClr val="303141"/>
              </a:solidFill>
              <a:effectLst/>
              <a:latin typeface="var(--font-stack-heading)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Отличия ошибки, дефекта и отказа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A76A8-075D-F99B-8B7A-FF1737291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1947656"/>
            <a:ext cx="8345065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2EC51-6D5F-D192-79CB-64C2E942F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213D0E-2AE4-8C5E-2AA1-D3B407D122D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440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0811E-B7C9-09C0-3E15-9368554C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14AEED-B9F2-B937-FC0E-C1C7825E9566}"/>
              </a:ext>
            </a:extLst>
          </p:cNvPr>
          <p:cNvSpPr txBox="1"/>
          <p:nvPr/>
        </p:nvSpPr>
        <p:spPr>
          <a:xfrm>
            <a:off x="107004" y="158874"/>
            <a:ext cx="11984477" cy="629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300" b="1" i="0">
                <a:solidFill>
                  <a:srgbClr val="FF0000"/>
                </a:solidFill>
                <a:effectLst/>
                <a:latin typeface="Udemy Sans"/>
              </a:rPr>
              <a:t>Отчет о дефекте</a:t>
            </a:r>
            <a:endParaRPr lang="ru-RU" sz="1300" b="0" i="0">
              <a:solidFill>
                <a:srgbClr val="FF0000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Дефект (defect, bug, problem, fault) 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— недостаток в компоненте или системе, способный привести к ситуации сбоя или отказа.</a:t>
            </a:r>
          </a:p>
          <a:p>
            <a:pPr algn="l">
              <a:buNone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Отчёт о дефекте (defect report, bug report) 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— документ, описывающий и приоритизирующий обнаруженный дефект, а также содействующий его устранению.</a:t>
            </a:r>
          </a:p>
          <a:p>
            <a:pPr algn="l"/>
            <a:endParaRPr lang="ru-RU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300" b="1" i="0">
                <a:solidFill>
                  <a:srgbClr val="FF0000"/>
                </a:solidFill>
                <a:effectLst/>
                <a:latin typeface="Udemy Sans"/>
              </a:rPr>
              <a:t>Атрибуты отчета о дефекте</a:t>
            </a:r>
            <a:b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Идентификатор: 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уникальный номер отчета. Присваивается автоматически в багтрекинговой системе (BTS, bug tracking system)</a:t>
            </a:r>
          </a:p>
          <a:p>
            <a:pPr algn="l">
              <a:buNone/>
            </a:pP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Краткое описание (summary): 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отвечает на три вопроса: что, где, когда? Что произошло? Где это произошло? При каких условиях?</a:t>
            </a:r>
          </a:p>
          <a:p>
            <a:pPr algn="l"/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Подробное описание (description): 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информация о дефекте в развернутом виде + фактический и ожидаемый результат + ссылка на требование</a:t>
            </a:r>
          </a:p>
          <a:p>
            <a:pPr algn="l"/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300" b="1" i="0">
                <a:solidFill>
                  <a:srgbClr val="FF0000"/>
                </a:solidFill>
                <a:effectLst/>
                <a:latin typeface="Udemy Sans"/>
              </a:rPr>
              <a:t>Шаги по воспроизведению (steps to reproduce, STR)</a:t>
            </a:r>
          </a:p>
          <a:p>
            <a:pPr algn="l"/>
            <a:endParaRPr lang="ru-RU" sz="1300" b="1">
              <a:solidFill>
                <a:srgbClr val="FF0000"/>
              </a:solidFill>
              <a:latin typeface="Udemy Sans"/>
            </a:endParaRPr>
          </a:p>
          <a:p>
            <a:pPr algn="l">
              <a:buNone/>
            </a:pP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Окружение (environment): 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информация о среде, на которой был обнаружен баг (версия ОС, браузера, мобильного устройства)</a:t>
            </a:r>
          </a:p>
          <a:p>
            <a:pPr algn="l"/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Важность (severity) 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- степень ущерба, который наносится проекту существованием дефекта. Серьезность для разрабатываемого ПО.</a:t>
            </a:r>
          </a:p>
          <a:p>
            <a:pPr algn="l"/>
            <a:endParaRPr lang="ru-RU" sz="1300" b="0" i="0">
              <a:solidFill>
                <a:srgbClr val="FF0000"/>
              </a:solidFill>
              <a:effectLst/>
              <a:latin typeface="Udemy Sans"/>
            </a:endParaRPr>
          </a:p>
          <a:p>
            <a:pPr algn="l"/>
            <a:r>
              <a:rPr lang="ru-RU" sz="1300" b="0" i="1">
                <a:solidFill>
                  <a:srgbClr val="303141"/>
                </a:solidFill>
                <a:effectLst/>
                <a:latin typeface="Udemy Sans"/>
              </a:rPr>
              <a:t>Критическая (critical)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 — существование дефекта приводит к масштабным последствиям катастрофического характера</a:t>
            </a:r>
            <a:br>
              <a:rPr lang="ru-RU" sz="1300"/>
            </a:br>
            <a:r>
              <a:rPr lang="ru-RU" sz="1300" b="0" i="1">
                <a:solidFill>
                  <a:srgbClr val="303141"/>
                </a:solidFill>
                <a:effectLst/>
                <a:latin typeface="Udemy Sans"/>
              </a:rPr>
              <a:t>Высокая (major) 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— существование дефекта приносит ощутимые неудобства многим пользователям в рамках их типичной деятельности</a:t>
            </a:r>
            <a:br>
              <a:rPr lang="ru-RU" sz="1300"/>
            </a:br>
            <a:r>
              <a:rPr lang="ru-RU" sz="1300" b="0" i="1">
                <a:solidFill>
                  <a:srgbClr val="303141"/>
                </a:solidFill>
                <a:effectLst/>
                <a:latin typeface="Udemy Sans"/>
              </a:rPr>
              <a:t>Средняя (medium) 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— существование дефекта слабо влияет на типичные сценарии работы пользователей, и/или существует обходной путь достижения цели</a:t>
            </a:r>
            <a:br>
              <a:rPr lang="ru-RU" sz="1300"/>
            </a:br>
            <a:r>
              <a:rPr lang="ru-RU" sz="1300" b="0" i="1">
                <a:solidFill>
                  <a:srgbClr val="303141"/>
                </a:solidFill>
                <a:effectLst/>
                <a:latin typeface="Udemy Sans"/>
              </a:rPr>
              <a:t>Низкая (minor)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 — существование дефекта редко обнаруживается незначительным процентом пользователей и (почти) не влияет на их работу</a:t>
            </a:r>
            <a:endParaRPr lang="ru-RU" sz="1300" b="0" i="0">
              <a:solidFill>
                <a:srgbClr val="FF0000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24292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B194D-0400-971E-DED1-C1B2E4A5A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2B2859-B1D8-924D-C554-38F95A4C13AA}"/>
              </a:ext>
            </a:extLst>
          </p:cNvPr>
          <p:cNvSpPr txBox="1"/>
          <p:nvPr/>
        </p:nvSpPr>
        <p:spPr>
          <a:xfrm>
            <a:off x="107004" y="158874"/>
            <a:ext cx="1198447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Срочность (priority) показывает, как быстро дефект должен быть устранён.</a:t>
            </a:r>
          </a:p>
          <a:p>
            <a:pPr algn="l">
              <a:buNone/>
            </a:pP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200" b="0" i="1">
                <a:solidFill>
                  <a:srgbClr val="303141"/>
                </a:solidFill>
                <a:effectLst/>
                <a:latin typeface="Udemy Sans"/>
              </a:rPr>
              <a:t>Наивысшая (ASAP, as soon as possible)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 срочность указывает на необходимость устранить дефект настолько быстро, насколько это возможно.</a:t>
            </a:r>
          </a:p>
          <a:p>
            <a:pPr algn="l"/>
            <a:b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</a:br>
            <a:r>
              <a:rPr lang="ru-RU" sz="1200" b="0" i="1">
                <a:solidFill>
                  <a:srgbClr val="303141"/>
                </a:solidFill>
                <a:effectLst/>
                <a:latin typeface="Udemy Sans"/>
              </a:rPr>
              <a:t>Высокая (high) с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рочность означает, что дефект следует исправить вне очереди, т.к. его существование или уже объективно мешает работе, или начнёт создавать такие помехи в самом ближайшем будущем.</a:t>
            </a:r>
          </a:p>
          <a:p>
            <a:pPr algn="l"/>
            <a:b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</a:br>
            <a:r>
              <a:rPr lang="ru-RU" sz="1200" b="0" i="1">
                <a:solidFill>
                  <a:srgbClr val="303141"/>
                </a:solidFill>
                <a:effectLst/>
                <a:latin typeface="Udemy Sans"/>
              </a:rPr>
              <a:t>Обычная (normal) 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срочность означает, что дефект следует исправить в порядке общей очерёдности. Такое значение срочности получает большинство дефектов.</a:t>
            </a:r>
          </a:p>
          <a:p>
            <a:pPr algn="l"/>
            <a:b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</a:br>
            <a:r>
              <a:rPr lang="ru-RU" sz="1200" b="0" i="1">
                <a:solidFill>
                  <a:srgbClr val="303141"/>
                </a:solidFill>
                <a:effectLst/>
                <a:latin typeface="Udemy Sans"/>
              </a:rPr>
              <a:t>Низкая (low) 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срочность означает, что в обозримом будущем исправление данного дефекта не окажет существенного влияния на повышение качества продукта.</a:t>
            </a: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Комментарий (comments, additional info)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 дополнительные данные о дефекте, возможность упомянуть исполнителя</a:t>
            </a: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2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Вложения (attachments)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 подтверждение дефекта: фото, видео, логи, тестовые данные, архивы и так далее</a:t>
            </a:r>
          </a:p>
          <a:p>
            <a:pPr algn="l">
              <a:buNone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Также в дефектах обычно есть </a:t>
            </a: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следующие поля:</a:t>
            </a: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Статус в жизненном цикле</a:t>
            </a:r>
          </a:p>
          <a:p>
            <a:pPr algn="l">
              <a:buFont typeface="+mj-lt"/>
              <a:buAutoNum type="arabicPeriod"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Информация об исполнителе</a:t>
            </a:r>
          </a:p>
          <a:p>
            <a:pPr algn="l">
              <a:buFont typeface="+mj-lt"/>
              <a:buAutoNum type="arabicPeriod"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Ссылки на связанные артефакты</a:t>
            </a: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38399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9FEE1-173B-F3E5-E146-10B54EC33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450971-5958-51B2-53D1-EE23882EA8AD}"/>
              </a:ext>
            </a:extLst>
          </p:cNvPr>
          <p:cNvSpPr txBox="1"/>
          <p:nvPr/>
        </p:nvSpPr>
        <p:spPr>
          <a:xfrm>
            <a:off x="107004" y="158874"/>
            <a:ext cx="11984477" cy="593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Советы по созданию вложений</a:t>
            </a: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Используйте программы для записи экрана и фото: SnagIt, ShareX, Lightshot, Monosnap</a:t>
            </a: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Не рисуйте от руки, все уже есть в программе</a:t>
            </a: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Захватывайте часть экрана, по которой без проблем можно найти искомый объект</a:t>
            </a: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Локализуйте баг на скрине, используя стрелки, красные рамки, надписи</a:t>
            </a: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Называйте вложения либо заголовком самого отчета, либо его идентификатором</a:t>
            </a: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Отключайте звук при записи видео (если это только не звуковой баг)</a:t>
            </a: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Не показывайте на вложении личные данные</a:t>
            </a: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При тестировании веб на скрине должен присутствовать открытый DevTools</a:t>
            </a: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При тестировании мобильных приложений нужно прикладывать логи</a:t>
            </a: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Если для воспроизведения дефекта необходимо определенные тестовые файлы и данные, то их тоже стоит приложить</a:t>
            </a:r>
          </a:p>
          <a:p>
            <a:pPr indent="512763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Сокращайте продолжительность видео и оставляйте только ключевые моменты</a:t>
            </a:r>
          </a:p>
        </p:txBody>
      </p:sp>
    </p:spTree>
    <p:extLst>
      <p:ext uri="{BB962C8B-B14F-4D97-AF65-F5344CB8AC3E}">
        <p14:creationId xmlns:p14="http://schemas.microsoft.com/office/powerpoint/2010/main" val="148644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413C-32FC-10F8-B02F-05C4910ED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EE8BD8-A1DB-7C8F-0BE7-02D3EAF74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04" y="0"/>
            <a:ext cx="8841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6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BE618-F8F7-19C7-7A3B-6A7E0BACB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E06DC8-0B1A-62CF-AB05-B0DA4B9B5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14" y="694943"/>
            <a:ext cx="9107171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3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3B86D-5ACD-715E-4CA1-3CA424075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D2B12E-4445-02A2-4B75-799A41932F6C}"/>
              </a:ext>
            </a:extLst>
          </p:cNvPr>
          <p:cNvSpPr txBox="1"/>
          <p:nvPr/>
        </p:nvSpPr>
        <p:spPr>
          <a:xfrm>
            <a:off x="107004" y="158874"/>
            <a:ext cx="119844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 реальных проектах вы будете работать в багтрекинговых системах по типу Jira на специальных досках. Обычно они представляют собой бэклог текущего спринта, элементы которого находятся в разных статусах.</a:t>
            </a: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 доске могут находиться пользовательские истории, задачи (таски) разработчиков и тестировщиков к ним, а также отчеты о дефекте. Жизненный цикл есть не только у дефектов, но и у всех задач и зависит от принятого процесса (workflow) в команде.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063B2-7F04-5210-8634-B9A3BFC0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240" y="2645691"/>
            <a:ext cx="919290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4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47276-E13F-4944-E14F-C6BA5EA34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0F4FAD-A2C0-980B-AF52-4EABBCDEAB8B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Рекомендации</a:t>
            </a: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Несколько дефектов можно объединять между собой, если: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это визуальные баги, которые находятся в одном модуле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дефект воспроизводится одинаково для разных полей (например, одинаковая ошибка при валидации).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таком случае можно указать тот факт, что дефект воспроизводится в нескольких местах как в описании, так и в комментариях.</a:t>
            </a: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indent="344488" algn="l">
              <a:buFont typeface="+mj-lt"/>
              <a:buAutoNum type="arabicPeriod" startAt="2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Не все дефекты будут исправлены. Их приоритет зачастую определяет Project/Product Manager.</a:t>
            </a:r>
          </a:p>
          <a:p>
            <a:pPr indent="344488" algn="l">
              <a:buFont typeface="+mj-lt"/>
              <a:buAutoNum type="arabicPeriod" startAt="2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344488" algn="l">
              <a:buFont typeface="+mj-lt"/>
              <a:buAutoNum type="arabicPeriod" startAt="2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344488" algn="l">
              <a:buFont typeface="+mj-lt"/>
              <a:buAutoNum type="arabicPeriod" startAt="2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344488" algn="l">
              <a:buFont typeface="+mj-lt"/>
              <a:buAutoNum type="arabicPeriod" startAt="2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случае накопления большого количества дефектов в бэклоге необходимо проводить Bug Triage (сортировка багов). Это собрание со всей команды с целью определения приоритетов по исправлению багов.</a:t>
            </a:r>
          </a:p>
          <a:p>
            <a:pPr indent="344488" algn="l">
              <a:buFont typeface="+mj-lt"/>
              <a:buAutoNum type="arabicPeriod" startAt="2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344488" algn="l">
              <a:buFont typeface="+mj-lt"/>
              <a:buAutoNum type="arabicPeriod" startAt="2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344488" algn="l">
              <a:buFont typeface="+mj-lt"/>
              <a:buAutoNum type="arabicPeriod" startAt="2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344488" algn="l">
              <a:buFont typeface="+mj-lt"/>
              <a:buAutoNum type="arabicPeriod" startAt="2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Обращайте внимание на наличие всех атрибутов. Грамотный отчет = счастливый разработчик :)</a:t>
            </a:r>
          </a:p>
          <a:p>
            <a:pPr indent="344488" algn="l">
              <a:buFont typeface="+mj-lt"/>
              <a:buAutoNum type="arabicPeriod" startAt="2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344488" algn="l">
              <a:buFont typeface="+mj-lt"/>
              <a:buAutoNum type="arabicPeriod" startAt="2"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indent="344488" algn="l">
              <a:buFont typeface="+mj-lt"/>
              <a:buAutoNum type="arabicPeriod" startAt="2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344488" algn="l">
              <a:buFont typeface="+mj-lt"/>
              <a:buAutoNum type="arabicPeriod" startAt="2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Все дефекты должны быть задокументированы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25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D9095-B18C-3E8A-6E0F-DA4A99F4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40483-95AA-1078-39B6-8029C1C70FF4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Типы улучшений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F4694-B39A-080E-CA0D-42E73293A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36" y="1703494"/>
            <a:ext cx="825932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7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22803</TotalTime>
  <Words>772</Words>
  <Application>Microsoft Office PowerPoint</Application>
  <PresentationFormat>Widescreen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219</cp:revision>
  <dcterms:created xsi:type="dcterms:W3CDTF">2025-02-24T08:05:52Z</dcterms:created>
  <dcterms:modified xsi:type="dcterms:W3CDTF">2025-03-31T07:05:06Z</dcterms:modified>
</cp:coreProperties>
</file>