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01" r:id="rId2"/>
    <p:sldId id="496" r:id="rId3"/>
    <p:sldId id="497" r:id="rId4"/>
    <p:sldId id="498" r:id="rId5"/>
    <p:sldId id="499" r:id="rId6"/>
    <p:sldId id="500"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22" r:id="rId25"/>
    <p:sldId id="519" r:id="rId26"/>
    <p:sldId id="521" r:id="rId27"/>
    <p:sldId id="52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103" d="100"/>
          <a:sy n="103" d="100"/>
        </p:scale>
        <p:origin x="7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D8473-2CB3-483F-6194-E134D101E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3AC4A-00E8-ADE2-30A9-8C38EAB5E0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3569-79E5-752C-F8CF-7C838BE52A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5056DD-4C3A-B986-4435-BE5297BDB0F7}"/>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264547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EFE9-A7FD-54D6-5068-5B0A8B7F8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91F19-7174-D5A2-C417-6E900F580E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1E7614-27FC-A6AA-7456-3393E4A154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EC39B7-C1F4-EFF0-A04E-1F71589AC632}"/>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75519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1E24C-3C18-487F-A5AC-B30CB7D3A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0FEFD-EA27-A500-E285-B4301F33D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E3585-AD0D-314C-8D60-0A0EA478BF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F676FC-2098-1AD7-0244-884A3016ED40}"/>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792815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10BFA-453F-BBF0-D6C8-A0B3C8DED2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D8F7D-87D5-2C0C-3720-4C4EB13D9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495BF-1FCA-4EBA-E8A6-7857170E0A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ED587E-C024-F53D-45C1-D692F2E47925}"/>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372504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97D76-29B0-3C0D-EE48-05559EFC8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3C095-E1F8-18B6-69EC-D2F4B85F7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AF182-B1D3-7645-215E-810A56864D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7B46D1-E20E-FD9D-8D1D-50908C8762D3}"/>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265202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29A93-7DA5-B8F3-67BD-A2F220FA2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01085-ABCF-2C2C-2305-D71BADFC5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6AC50-A79D-2676-B86B-8BD0441BE5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4E28DFD-9C73-BC68-84AC-EAAFBE6F4BE4}"/>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19004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84A5E-7353-D986-2C3B-192870BD3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3A2E6-8A3E-5ADE-2CB6-094963EBEB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4D01-8FBB-4705-54CA-E8E9AE1334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17CCF3-031C-675C-767B-DD57EF26A20B}"/>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58192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7556A-C358-6CD1-19E1-2EA11770AB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FCCC8-A136-27EF-62D0-5B7722185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FFF3AC-6C7D-A9B3-F310-72A44027BB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1878E-A337-2AAE-F371-A8178145B8C4}"/>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162010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2D72D-9959-80D0-840C-B1857992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DF442-B524-9223-17EA-3D6D54424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B601EF-4B73-08AF-AA4B-B8751E2E2C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8280E5-984D-96A2-017F-FA5D03A423C3}"/>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143503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994D3-0FB8-39BD-7E94-D93E1F7B2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4D353-5952-25F6-A992-E4430400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4E2B0-C718-4081-9AEF-B1DC26E8C2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697533-1D12-BA49-63C6-0E56B5BA97DD}"/>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599126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EB5D-5E6C-81CB-3FD0-BCDE47A54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E3F6C-0328-5E0D-A65D-0F5357BA9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D9DCB-8CEE-82B6-9982-A4B3FFBD25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D99B63-E4F2-5EC4-524F-883BAFBE413C}"/>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405544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F480-42AE-7FDE-6E00-867EDB0F8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73A01-880E-4D88-193B-60617D94F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AC3737-D8E1-1118-B85C-F77C9A3E51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6F1A02-8D8C-9458-6833-55CF5BDBC0D2}"/>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49020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124DA-7E1F-449F-7F28-97C017398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ED46A-EE3C-978E-8434-AACAE6A0F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584ACC-194A-7999-F7FB-1B6FFFD298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6F6DCD-D2CE-27BA-B009-A06C1D5EDF57}"/>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337606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095C-D03C-5D27-BACA-BBEAFD524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E1CF5-CB67-D9A8-4C3B-8E117954BB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4C73A5-0011-B26F-1C23-C37F515B402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C2C0E0-6B9F-B9E2-E552-325B493CF9C0}"/>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145449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B7A3D-64B0-FE07-924E-21F365BF7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49629-F239-61EC-4FC1-5CEBE3D65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1FC89-618E-A8EE-A114-FC907A79FE5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3C4B8E-1809-ED06-55B0-663BB2BBE563}"/>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119098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39891-DC6E-E1DA-53EE-7E278BDD7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B0311-0DF0-4972-53CD-B96EB41DC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B36CBA-020B-CF64-9501-3DA15FA6616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C5BC8-F71B-F637-5ADA-A5AC11526E2F}"/>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2564887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4586A-8F00-646A-8826-6469C8E16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D4019-102C-9064-9294-7FBF0896D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B087C7-5FA1-0249-2D9B-6FC4B008A3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A9E4861-761E-664F-504E-3075CC20A782}"/>
              </a:ext>
            </a:extLst>
          </p:cNvPr>
          <p:cNvSpPr>
            <a:spLocks noGrp="1"/>
          </p:cNvSpPr>
          <p:nvPr>
            <p:ph type="sldNum" sz="quarter" idx="5"/>
          </p:nvPr>
        </p:nvSpPr>
        <p:spPr/>
        <p:txBody>
          <a:bodyPr/>
          <a:lstStyle/>
          <a:p>
            <a:fld id="{659E7695-2856-4E04-B435-7203877CB9AD}" type="slidenum">
              <a:rPr lang="en-US" smtClean="0"/>
              <a:t>24</a:t>
            </a:fld>
            <a:endParaRPr lang="en-US"/>
          </a:p>
        </p:txBody>
      </p:sp>
    </p:spTree>
    <p:extLst>
      <p:ext uri="{BB962C8B-B14F-4D97-AF65-F5344CB8AC3E}">
        <p14:creationId xmlns:p14="http://schemas.microsoft.com/office/powerpoint/2010/main" val="4161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A43ED-A94B-21C1-FAE1-ACFA04E844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90C8D-B69B-CD17-A55B-1CE0EFA35D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A297B-50FA-C89E-5165-9AFF681212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08C993-8F36-AB74-2D5F-24869568CAE3}"/>
              </a:ext>
            </a:extLst>
          </p:cNvPr>
          <p:cNvSpPr>
            <a:spLocks noGrp="1"/>
          </p:cNvSpPr>
          <p:nvPr>
            <p:ph type="sldNum" sz="quarter" idx="5"/>
          </p:nvPr>
        </p:nvSpPr>
        <p:spPr/>
        <p:txBody>
          <a:bodyPr/>
          <a:lstStyle/>
          <a:p>
            <a:fld id="{659E7695-2856-4E04-B435-7203877CB9AD}" type="slidenum">
              <a:rPr lang="en-US" smtClean="0"/>
              <a:t>25</a:t>
            </a:fld>
            <a:endParaRPr lang="en-US"/>
          </a:p>
        </p:txBody>
      </p:sp>
    </p:spTree>
    <p:extLst>
      <p:ext uri="{BB962C8B-B14F-4D97-AF65-F5344CB8AC3E}">
        <p14:creationId xmlns:p14="http://schemas.microsoft.com/office/powerpoint/2010/main" val="414534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B80EC-D669-BE4D-6C20-A935838BEA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F0605-019E-957A-F04E-8243ED9B2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4B59BA-AD6B-B14E-0FF9-CD990BB392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B23F1F3-6BD0-6C5B-713C-5C6DC3BA9120}"/>
              </a:ext>
            </a:extLst>
          </p:cNvPr>
          <p:cNvSpPr>
            <a:spLocks noGrp="1"/>
          </p:cNvSpPr>
          <p:nvPr>
            <p:ph type="sldNum" sz="quarter" idx="5"/>
          </p:nvPr>
        </p:nvSpPr>
        <p:spPr/>
        <p:txBody>
          <a:bodyPr/>
          <a:lstStyle/>
          <a:p>
            <a:fld id="{659E7695-2856-4E04-B435-7203877CB9AD}" type="slidenum">
              <a:rPr lang="en-US" smtClean="0"/>
              <a:t>26</a:t>
            </a:fld>
            <a:endParaRPr lang="en-US"/>
          </a:p>
        </p:txBody>
      </p:sp>
    </p:spTree>
    <p:extLst>
      <p:ext uri="{BB962C8B-B14F-4D97-AF65-F5344CB8AC3E}">
        <p14:creationId xmlns:p14="http://schemas.microsoft.com/office/powerpoint/2010/main" val="3334060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FD08-FB27-BCDD-C3E7-4FBA4C891C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501BE-02CA-E557-AAF4-098F0147F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9ADC3-E33B-8B9C-27F7-90F0D10B1F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D49D9C-EB31-B1A4-108A-E38C7A25BC11}"/>
              </a:ext>
            </a:extLst>
          </p:cNvPr>
          <p:cNvSpPr>
            <a:spLocks noGrp="1"/>
          </p:cNvSpPr>
          <p:nvPr>
            <p:ph type="sldNum" sz="quarter" idx="5"/>
          </p:nvPr>
        </p:nvSpPr>
        <p:spPr/>
        <p:txBody>
          <a:bodyPr/>
          <a:lstStyle/>
          <a:p>
            <a:fld id="{659E7695-2856-4E04-B435-7203877CB9AD}" type="slidenum">
              <a:rPr lang="en-US" smtClean="0"/>
              <a:t>27</a:t>
            </a:fld>
            <a:endParaRPr lang="en-US"/>
          </a:p>
        </p:txBody>
      </p:sp>
    </p:spTree>
    <p:extLst>
      <p:ext uri="{BB962C8B-B14F-4D97-AF65-F5344CB8AC3E}">
        <p14:creationId xmlns:p14="http://schemas.microsoft.com/office/powerpoint/2010/main" val="323094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C1FA3-EDA7-814B-6834-34F45B6D9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00FFA-0F42-3498-B5C9-359264950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CFDFA-589C-590C-D062-C261BB57D8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68EF31-C86C-B509-D1C5-E1C8C7E2DE4F}"/>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407344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54DCA-ADD4-C81E-5EA1-87C865A72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1C9C6-400E-76FB-9429-95B8021AC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0469B-70C3-E2DC-9311-0C9680CF06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FC33935-B657-134B-3E99-9999B26CB088}"/>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215703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94E80-EF95-92B3-89DE-35247B22A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855E8-0BB6-9864-7321-CD44B0571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844A3-7745-C7E1-B85C-2D391E7C52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926105-1DAE-ADE9-57D4-EBAFDF38BF7A}"/>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400263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6331A-C830-777C-001A-E989466C4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DDC932-B159-0930-93F8-45E29D67B6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5DE1B-60D7-1CD8-0DD7-C524F98AFF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6AECA4-13DB-AE86-100D-32DD7D7D2931}"/>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13908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BFB36-4F69-2D90-E11A-04440D089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54733-8055-C966-E1A4-E4C5F1119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26D89-D806-CCCF-A681-95815F0663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A3837A-DFE9-C8B9-A62C-44637BCAA211}"/>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157522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1960E-5E1F-1685-403D-B826DF950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49BCF-5384-CF4F-4ECB-B639EA1C4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2254EA-B1CC-BCE9-AF5E-B7924A323E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6BE995-8224-A6D2-BC69-C0110AD9FA16}"/>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37671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C4483-3B54-15F4-1DAF-FD590D9D75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C66AF-B8A1-3B45-ECC4-760EEAED4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A0569E-F647-8877-664B-BF398053CD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D8CCD8-2883-E413-4FC2-4D0E6BF40357}"/>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45587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87325-1283-6E4A-1F98-F09815DCE7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45D111-B122-01E5-6AD8-C6CF8F8449A8}"/>
              </a:ext>
            </a:extLst>
          </p:cNvPr>
          <p:cNvSpPr txBox="1"/>
          <p:nvPr/>
        </p:nvSpPr>
        <p:spPr>
          <a:xfrm>
            <a:off x="107004" y="158874"/>
            <a:ext cx="11984477" cy="338554"/>
          </a:xfrm>
          <a:prstGeom prst="rect">
            <a:avLst/>
          </a:prstGeom>
          <a:noFill/>
        </p:spPr>
        <p:txBody>
          <a:bodyPr wrap="square">
            <a:spAutoFit/>
          </a:bodyPr>
          <a:lstStyle/>
          <a:p>
            <a:pPr>
              <a:buNone/>
            </a:pPr>
            <a:r>
              <a:rPr lang="en-US" sz="1600"/>
              <a:t>Jira </a:t>
            </a:r>
            <a:r>
              <a:rPr lang="az-Latn-AZ" sz="1600"/>
              <a:t>üçün qeydiyyatdan keçdik və proyektə daxil olduq </a:t>
            </a:r>
            <a:endParaRPr lang="en-US" sz="1600"/>
          </a:p>
        </p:txBody>
      </p:sp>
      <p:pic>
        <p:nvPicPr>
          <p:cNvPr id="4" name="Picture 3">
            <a:extLst>
              <a:ext uri="{FF2B5EF4-FFF2-40B4-BE49-F238E27FC236}">
                <a16:creationId xmlns:a16="http://schemas.microsoft.com/office/drawing/2014/main" id="{A75337BB-E9F4-8119-6647-6BCA63091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783" y="1052516"/>
            <a:ext cx="10287529" cy="5805484"/>
          </a:xfrm>
          <a:prstGeom prst="rect">
            <a:avLst/>
          </a:prstGeom>
        </p:spPr>
      </p:pic>
    </p:spTree>
    <p:extLst>
      <p:ext uri="{BB962C8B-B14F-4D97-AF65-F5344CB8AC3E}">
        <p14:creationId xmlns:p14="http://schemas.microsoft.com/office/powerpoint/2010/main" val="346285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B0801-2C1A-74CB-8924-B1F02FA4A3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1E7A48-7104-647B-0C35-0ADE0ABA253E}"/>
              </a:ext>
            </a:extLst>
          </p:cNvPr>
          <p:cNvSpPr txBox="1"/>
          <p:nvPr/>
        </p:nvSpPr>
        <p:spPr>
          <a:xfrm>
            <a:off x="107004" y="158874"/>
            <a:ext cx="11984477" cy="6209649"/>
          </a:xfrm>
          <a:prstGeom prst="rect">
            <a:avLst/>
          </a:prstGeom>
          <a:noFill/>
        </p:spPr>
        <p:txBody>
          <a:bodyPr wrap="square">
            <a:spAutoFit/>
          </a:bodyPr>
          <a:lstStyle/>
          <a:p>
            <a:pPr>
              <a:buNone/>
            </a:pPr>
            <a:r>
              <a:rPr lang="en-US" sz="1600" b="1"/>
              <a:t>7. Rollar və Məsuliyyətlər</a:t>
            </a:r>
            <a:endParaRPr lang="az-Latn-AZ" sz="1600" b="1"/>
          </a:p>
          <a:p>
            <a:pPr>
              <a:buNone/>
            </a:pPr>
            <a:endParaRPr lang="en-US" sz="1600" b="1"/>
          </a:p>
          <a:p>
            <a:pPr>
              <a:buNone/>
            </a:pPr>
            <a:r>
              <a:rPr lang="en-US" sz="1600"/>
              <a:t>Jira və Agile metodologiyasında bu rollar əsas vəzifələri icra edirlər:</a:t>
            </a:r>
          </a:p>
          <a:p>
            <a:pPr marL="285750" indent="-285750">
              <a:lnSpc>
                <a:spcPct val="150000"/>
              </a:lnSpc>
              <a:buFont typeface="Arial" panose="020B0604020202020204" pitchFamily="34" charset="0"/>
              <a:buChar char="•"/>
            </a:pPr>
            <a:r>
              <a:rPr lang="en-US" sz="1600" b="1"/>
              <a:t>Product Manager (Məhsul Meneceri)</a:t>
            </a:r>
            <a:r>
              <a:rPr lang="en-US" sz="1600"/>
              <a:t> – ümumi funksional tələbləri müəyyən edir, məhsulun inkişaf strategiyasını təyin edir.</a:t>
            </a:r>
          </a:p>
          <a:p>
            <a:pPr marL="285750" indent="-285750">
              <a:lnSpc>
                <a:spcPct val="150000"/>
              </a:lnSpc>
              <a:buFont typeface="Arial" panose="020B0604020202020204" pitchFamily="34" charset="0"/>
              <a:buChar char="•"/>
            </a:pPr>
            <a:r>
              <a:rPr lang="en-US" sz="1600" b="1"/>
              <a:t>Project Manager (Layihə Meneceri)</a:t>
            </a:r>
            <a:r>
              <a:rPr lang="en-US" sz="1600"/>
              <a:t> – tapşırıqların idarə olunmasına, resursların paylanmasına və komanda işinin təşkili ilə məşğuldur.</a:t>
            </a:r>
          </a:p>
          <a:p>
            <a:pPr marL="285750" indent="-285750">
              <a:lnSpc>
                <a:spcPct val="150000"/>
              </a:lnSpc>
              <a:buFont typeface="Arial" panose="020B0604020202020204" pitchFamily="34" charset="0"/>
              <a:buChar char="•"/>
            </a:pPr>
            <a:r>
              <a:rPr lang="en-US" sz="1600" b="1"/>
              <a:t>Business Analyst (Biznes Analitik)</a:t>
            </a:r>
            <a:r>
              <a:rPr lang="en-US" sz="1600"/>
              <a:t> – istifadəçilərin ehtiyaclarını araşdırır və tələbləri formalaşdırır.</a:t>
            </a:r>
          </a:p>
          <a:p>
            <a:pPr marL="285750" indent="-285750">
              <a:lnSpc>
                <a:spcPct val="150000"/>
              </a:lnSpc>
              <a:buFont typeface="Arial" panose="020B0604020202020204" pitchFamily="34" charset="0"/>
              <a:buChar char="•"/>
            </a:pPr>
            <a:r>
              <a:rPr lang="en-US" sz="1600" b="1"/>
              <a:t>UX/UI Designer (Dizayner)</a:t>
            </a:r>
            <a:r>
              <a:rPr lang="en-US" sz="1600"/>
              <a:t> – interfeysin dizaynını hazırlayır.</a:t>
            </a:r>
          </a:p>
          <a:p>
            <a:pPr marL="285750" indent="-285750">
              <a:lnSpc>
                <a:spcPct val="150000"/>
              </a:lnSpc>
              <a:buFont typeface="Arial" panose="020B0604020202020204" pitchFamily="34" charset="0"/>
              <a:buChar char="•"/>
            </a:pPr>
            <a:r>
              <a:rPr lang="en-US" sz="1600" b="1"/>
              <a:t>Developer (Tərtibatçı)</a:t>
            </a:r>
            <a:r>
              <a:rPr lang="en-US" sz="1600"/>
              <a:t> – kodu yazır və funksionallığı inkişaf etdirir.</a:t>
            </a:r>
          </a:p>
          <a:p>
            <a:pPr marL="285750" indent="-285750">
              <a:lnSpc>
                <a:spcPct val="150000"/>
              </a:lnSpc>
              <a:buFont typeface="Arial" panose="020B0604020202020204" pitchFamily="34" charset="0"/>
              <a:buChar char="•"/>
            </a:pPr>
            <a:r>
              <a:rPr lang="en-US" sz="1600" b="1"/>
              <a:t>QA Engineer (Testçi)</a:t>
            </a:r>
            <a:r>
              <a:rPr lang="en-US" sz="1600"/>
              <a:t> – funksionallığın düzgün işlədiyini yoxlayır.</a:t>
            </a:r>
            <a:endParaRPr lang="az-Latn-AZ" sz="1600"/>
          </a:p>
          <a:p>
            <a:pPr marL="285750" indent="-285750">
              <a:lnSpc>
                <a:spcPct val="150000"/>
              </a:lnSpc>
              <a:buFont typeface="Arial" panose="020B0604020202020204" pitchFamily="34" charset="0"/>
              <a:buChar char="•"/>
            </a:pPr>
            <a:endParaRPr lang="az-Latn-AZ" sz="1600"/>
          </a:p>
          <a:p>
            <a:pPr marL="285750" indent="-285750">
              <a:lnSpc>
                <a:spcPct val="150000"/>
              </a:lnSpc>
              <a:buFont typeface="Arial" panose="020B0604020202020204" pitchFamily="34" charset="0"/>
              <a:buChar char="•"/>
            </a:pPr>
            <a:endParaRPr lang="az-Latn-AZ" sz="1600"/>
          </a:p>
          <a:p>
            <a:pPr>
              <a:buNone/>
            </a:pPr>
            <a:r>
              <a:rPr lang="en-US" sz="1600" b="1"/>
              <a:t>Nəticə</a:t>
            </a:r>
          </a:p>
          <a:p>
            <a:pPr>
              <a:buNone/>
            </a:pPr>
            <a:r>
              <a:rPr lang="en-US" sz="1600"/>
              <a:t>Jira və Agile metodologiyası ilə işləyərkən bu iyerarxiyanı düzgün başa düşmək vacibdir:</a:t>
            </a:r>
          </a:p>
          <a:p>
            <a:pPr marL="342900" indent="-342900">
              <a:buFont typeface="+mj-lt"/>
              <a:buAutoNum type="arabicPeriod"/>
            </a:pPr>
            <a:r>
              <a:rPr lang="en-US" sz="1600" b="1"/>
              <a:t>Epic</a:t>
            </a:r>
            <a:r>
              <a:rPr lang="en-US" sz="1600"/>
              <a:t> – Böyük ideya (məsələn, İstifadəçi autentifikasiyası)</a:t>
            </a:r>
          </a:p>
          <a:p>
            <a:pPr marL="342900" indent="-342900">
              <a:buFont typeface="+mj-lt"/>
              <a:buAutoNum type="arabicPeriod"/>
            </a:pPr>
            <a:r>
              <a:rPr lang="en-US" sz="1600" b="1"/>
              <a:t>Feature</a:t>
            </a:r>
            <a:r>
              <a:rPr lang="en-US" sz="1600"/>
              <a:t> – Epik daxilində funksional sahələr (məsələn, Sosial şəbəkələr vasitəsilə giriş)</a:t>
            </a:r>
          </a:p>
          <a:p>
            <a:pPr marL="342900" indent="-342900">
              <a:buFont typeface="+mj-lt"/>
              <a:buAutoNum type="arabicPeriod"/>
            </a:pPr>
            <a:r>
              <a:rPr lang="en-US" sz="1600" b="1"/>
              <a:t>Story</a:t>
            </a:r>
            <a:r>
              <a:rPr lang="en-US" sz="1600"/>
              <a:t> – Kiçik işlək funksionallıq (məsələn, Gmail ilə giriş)</a:t>
            </a:r>
          </a:p>
          <a:p>
            <a:pPr marL="342900" indent="-342900">
              <a:buFont typeface="+mj-lt"/>
              <a:buAutoNum type="arabicPeriod"/>
            </a:pPr>
            <a:r>
              <a:rPr lang="en-US" sz="1600" b="1"/>
              <a:t>Task</a:t>
            </a:r>
            <a:r>
              <a:rPr lang="en-US" sz="1600"/>
              <a:t> – Konkret icra tapşırıqları (məsələn, OAuth 2.0 inteqrasiyası)</a:t>
            </a:r>
          </a:p>
          <a:p>
            <a:pPr marL="342900" indent="-342900">
              <a:buFont typeface="+mj-lt"/>
              <a:buAutoNum type="arabicPeriod"/>
            </a:pPr>
            <a:r>
              <a:rPr lang="en-US" sz="1600" b="1"/>
              <a:t>Bug</a:t>
            </a:r>
            <a:r>
              <a:rPr lang="en-US" sz="1600"/>
              <a:t> – Xətalar və problemlər</a:t>
            </a:r>
          </a:p>
          <a:p>
            <a:pPr>
              <a:lnSpc>
                <a:spcPct val="150000"/>
              </a:lnSpc>
            </a:pPr>
            <a:endParaRPr lang="az-Latn-AZ" sz="1600"/>
          </a:p>
          <a:p>
            <a:pPr>
              <a:lnSpc>
                <a:spcPct val="150000"/>
              </a:lnSpc>
            </a:pPr>
            <a:r>
              <a:rPr lang="en-US" sz="1600"/>
              <a:t>Jira-da bu sistemin necə qurulacağı isə </a:t>
            </a:r>
            <a:r>
              <a:rPr lang="en-US" sz="1600" b="1"/>
              <a:t>Product Manager və Project Manager</a:t>
            </a:r>
            <a:r>
              <a:rPr lang="en-US" sz="1600"/>
              <a:t> tərəfindən müəyyən edilir.</a:t>
            </a:r>
          </a:p>
        </p:txBody>
      </p:sp>
    </p:spTree>
    <p:extLst>
      <p:ext uri="{BB962C8B-B14F-4D97-AF65-F5344CB8AC3E}">
        <p14:creationId xmlns:p14="http://schemas.microsoft.com/office/powerpoint/2010/main" val="284740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B707-DA74-DA92-E53C-1E9F6F12C7E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8F46A8-2878-36A5-25A0-2D63B332E90F}"/>
              </a:ext>
            </a:extLst>
          </p:cNvPr>
          <p:cNvSpPr txBox="1"/>
          <p:nvPr/>
        </p:nvSpPr>
        <p:spPr>
          <a:xfrm>
            <a:off x="107004" y="158874"/>
            <a:ext cx="11984477" cy="5509200"/>
          </a:xfrm>
          <a:prstGeom prst="rect">
            <a:avLst/>
          </a:prstGeom>
          <a:noFill/>
        </p:spPr>
        <p:txBody>
          <a:bodyPr wrap="square">
            <a:spAutoFit/>
          </a:bodyPr>
          <a:lstStyle/>
          <a:p>
            <a:r>
              <a:rPr lang="az-Latn-AZ" sz="1600" b="1"/>
              <a:t>1. </a:t>
            </a:r>
            <a:r>
              <a:rPr lang="ru-RU" sz="1600" b="1"/>
              <a:t>Epic (Эпик)</a:t>
            </a:r>
            <a:endParaRPr lang="az-Latn-AZ" sz="1600" b="1"/>
          </a:p>
          <a:p>
            <a:pPr marL="342900" indent="-342900">
              <a:buAutoNum type="arabicPeriod"/>
            </a:pPr>
            <a:endParaRPr lang="ru-RU" sz="1600" b="1"/>
          </a:p>
          <a:p>
            <a:pPr>
              <a:buNone/>
            </a:pPr>
            <a:r>
              <a:rPr lang="ru-RU" sz="1600" b="1"/>
              <a:t>Эпик</a:t>
            </a:r>
            <a:r>
              <a:rPr lang="ru-RU" sz="1600"/>
              <a:t> — это высокоуровневая единица работы, охватывающая крупную идею или направление проекта. Эпик не является полностью проработанной функциональностью, а лишь определяет область, которая в будущем будет реализована.</a:t>
            </a:r>
            <a:endParaRPr lang="az-Latn-AZ" sz="1600"/>
          </a:p>
          <a:p>
            <a:pPr>
              <a:buNone/>
            </a:pPr>
            <a:endParaRPr lang="ru-RU" sz="1600"/>
          </a:p>
          <a:p>
            <a:pPr>
              <a:buNone/>
            </a:pPr>
            <a:r>
              <a:rPr lang="ru-RU" sz="1600" b="1"/>
              <a:t>Пример:</a:t>
            </a:r>
            <a:r>
              <a:rPr lang="az-Latn-AZ" sz="1600" b="1"/>
              <a:t> </a:t>
            </a:r>
            <a:r>
              <a:rPr lang="ru-RU" sz="1600"/>
              <a:t>Допустим, вы работаете над </a:t>
            </a:r>
            <a:r>
              <a:rPr lang="ru-RU" sz="1600" b="1"/>
              <a:t>"Аутентификацией пользователей"</a:t>
            </a:r>
            <a:r>
              <a:rPr lang="ru-RU" sz="1600"/>
              <a:t>. </a:t>
            </a:r>
            <a:endParaRPr lang="az-Latn-AZ" sz="1600"/>
          </a:p>
          <a:p>
            <a:pPr>
              <a:buNone/>
            </a:pPr>
            <a:endParaRPr lang="az-Latn-AZ" sz="1600"/>
          </a:p>
          <a:p>
            <a:r>
              <a:rPr lang="ru-RU" sz="1600"/>
              <a:t>Так как это большая тема, ее создают как </a:t>
            </a:r>
            <a:r>
              <a:rPr lang="ru-RU" sz="1600" b="1"/>
              <a:t>Epic</a:t>
            </a:r>
            <a:r>
              <a:rPr lang="ru-RU" sz="1600"/>
              <a:t>. Но </a:t>
            </a:r>
            <a:r>
              <a:rPr lang="ru-RU" sz="1600" b="1"/>
              <a:t>Epic</a:t>
            </a:r>
            <a:r>
              <a:rPr lang="ru-RU" sz="1600"/>
              <a:t> нельзя взять в работу напрямую, так как он слишком абстрактный. Поэтому его необходимо разбить на </a:t>
            </a:r>
            <a:r>
              <a:rPr lang="ru-RU" sz="1600" b="1"/>
              <a:t>Feature</a:t>
            </a:r>
            <a:r>
              <a:rPr lang="ru-RU" sz="1600"/>
              <a:t> или </a:t>
            </a:r>
            <a:r>
              <a:rPr lang="ru-RU" sz="1600" b="1"/>
              <a:t>Story</a:t>
            </a:r>
            <a:r>
              <a:rPr lang="ru-RU" sz="1600"/>
              <a:t>.</a:t>
            </a:r>
          </a:p>
          <a:p>
            <a:pPr>
              <a:buNone/>
            </a:pPr>
            <a:endParaRPr lang="az-Latn-AZ" sz="1600"/>
          </a:p>
          <a:p>
            <a:pPr>
              <a:buNone/>
            </a:pPr>
            <a:endParaRPr lang="az-Latn-AZ" sz="1600"/>
          </a:p>
          <a:p>
            <a:pPr>
              <a:buNone/>
            </a:pPr>
            <a:endParaRPr lang="az-Latn-AZ" sz="1600"/>
          </a:p>
          <a:p>
            <a:pPr>
              <a:buNone/>
            </a:pPr>
            <a:r>
              <a:rPr lang="ru-RU" sz="1600" b="1"/>
              <a:t>2. Feature (Функциональная особенность)</a:t>
            </a:r>
            <a:r>
              <a:rPr lang="az-Latn-AZ" sz="1600" b="1"/>
              <a:t> - </a:t>
            </a:r>
            <a:r>
              <a:rPr lang="ru-RU" sz="1600" b="1"/>
              <a:t>Feature</a:t>
            </a:r>
            <a:r>
              <a:rPr lang="ru-RU" sz="1600"/>
              <a:t> — это часть </a:t>
            </a:r>
            <a:r>
              <a:rPr lang="ru-RU" sz="1600" b="1"/>
              <a:t>Epic</a:t>
            </a:r>
            <a:r>
              <a:rPr lang="ru-RU" sz="1600"/>
              <a:t>, охватывающая определенную функциональную область. </a:t>
            </a:r>
            <a:r>
              <a:rPr lang="ru-RU" sz="1600" b="1"/>
              <a:t>Feature</a:t>
            </a:r>
            <a:r>
              <a:rPr lang="ru-RU" sz="1600"/>
              <a:t> — это еще не полностью работающая функция, но уже более конкретное представление одной из частей </a:t>
            </a:r>
            <a:r>
              <a:rPr lang="ru-RU" sz="1600" b="1"/>
              <a:t>Epic</a:t>
            </a:r>
            <a:r>
              <a:rPr lang="ru-RU" sz="1600"/>
              <a:t>.</a:t>
            </a:r>
            <a:endParaRPr lang="az-Latn-AZ" sz="1600"/>
          </a:p>
          <a:p>
            <a:pPr>
              <a:buNone/>
            </a:pPr>
            <a:endParaRPr lang="ru-RU" sz="1600"/>
          </a:p>
          <a:p>
            <a:pPr>
              <a:buNone/>
            </a:pPr>
            <a:r>
              <a:rPr lang="ru-RU" sz="1600" b="1"/>
              <a:t>Пример:</a:t>
            </a:r>
            <a:r>
              <a:rPr lang="az-Latn-AZ" sz="1600" b="1"/>
              <a:t> </a:t>
            </a:r>
            <a:r>
              <a:rPr lang="ru-RU" sz="1600"/>
              <a:t>Если у нас есть </a:t>
            </a:r>
            <a:r>
              <a:rPr lang="ru-RU" sz="1600" b="1"/>
              <a:t>Epic</a:t>
            </a:r>
            <a:r>
              <a:rPr lang="ru-RU" sz="1600"/>
              <a:t> "Аутентификация пользователей", его можно разбить на </a:t>
            </a:r>
            <a:r>
              <a:rPr lang="ru-RU" sz="1600" b="1"/>
              <a:t>Feature</a:t>
            </a:r>
            <a:r>
              <a:rPr lang="ru-RU" sz="1600"/>
              <a:t>:</a:t>
            </a:r>
          </a:p>
          <a:p>
            <a:pPr marL="285750" indent="-285750">
              <a:buFont typeface="Arial" panose="020B0604020202020204" pitchFamily="34" charset="0"/>
              <a:buChar char="•"/>
            </a:pPr>
            <a:r>
              <a:rPr lang="ru-RU" sz="1600" b="1"/>
              <a:t>Вход по email и паролю</a:t>
            </a:r>
            <a:endParaRPr lang="ru-RU" sz="1600"/>
          </a:p>
          <a:p>
            <a:pPr marL="285750" indent="-285750">
              <a:buFont typeface="Arial" panose="020B0604020202020204" pitchFamily="34" charset="0"/>
              <a:buChar char="•"/>
            </a:pPr>
            <a:r>
              <a:rPr lang="ru-RU" sz="1600" b="1"/>
              <a:t>Вход по номеру телефона</a:t>
            </a:r>
            <a:endParaRPr lang="ru-RU" sz="1600"/>
          </a:p>
          <a:p>
            <a:pPr marL="285750" indent="-285750">
              <a:buFont typeface="Arial" panose="020B0604020202020204" pitchFamily="34" charset="0"/>
              <a:buChar char="•"/>
            </a:pPr>
            <a:r>
              <a:rPr lang="ru-RU" sz="1600" b="1"/>
              <a:t>Вход через социальные сети</a:t>
            </a:r>
            <a:endParaRPr lang="az-Latn-AZ" sz="1600" b="1"/>
          </a:p>
          <a:p>
            <a:pPr marL="285750" indent="-285750">
              <a:buFont typeface="Arial" panose="020B0604020202020204" pitchFamily="34" charset="0"/>
              <a:buChar char="•"/>
            </a:pPr>
            <a:endParaRPr lang="ru-RU" sz="1600"/>
          </a:p>
          <a:p>
            <a:r>
              <a:rPr lang="ru-RU" sz="1600"/>
              <a:t>Но </a:t>
            </a:r>
            <a:r>
              <a:rPr lang="ru-RU" sz="1600" b="1"/>
              <a:t>Feature</a:t>
            </a:r>
            <a:r>
              <a:rPr lang="ru-RU" sz="1600"/>
              <a:t> все еще недостаточно детализированы для тестирования и разработки. Их необходимо разделить на более мелкие </a:t>
            </a:r>
            <a:r>
              <a:rPr lang="ru-RU" sz="1600" b="1"/>
              <a:t>Story</a:t>
            </a:r>
            <a:r>
              <a:rPr lang="ru-RU" sz="1600"/>
              <a:t>.</a:t>
            </a:r>
          </a:p>
          <a:p>
            <a:pPr>
              <a:buNone/>
            </a:pPr>
            <a:endParaRPr lang="en-US" sz="1600"/>
          </a:p>
        </p:txBody>
      </p:sp>
    </p:spTree>
    <p:extLst>
      <p:ext uri="{BB962C8B-B14F-4D97-AF65-F5344CB8AC3E}">
        <p14:creationId xmlns:p14="http://schemas.microsoft.com/office/powerpoint/2010/main" val="27937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5A30F-AB44-9031-07F3-FE6799A480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499D16-329E-2874-C93A-70CFC7358E20}"/>
              </a:ext>
            </a:extLst>
          </p:cNvPr>
          <p:cNvSpPr txBox="1"/>
          <p:nvPr/>
        </p:nvSpPr>
        <p:spPr>
          <a:xfrm>
            <a:off x="107004" y="158874"/>
            <a:ext cx="11984477" cy="6494085"/>
          </a:xfrm>
          <a:prstGeom prst="rect">
            <a:avLst/>
          </a:prstGeom>
          <a:noFill/>
        </p:spPr>
        <p:txBody>
          <a:bodyPr wrap="square">
            <a:spAutoFit/>
          </a:bodyPr>
          <a:lstStyle/>
          <a:p>
            <a:pPr>
              <a:buNone/>
            </a:pPr>
            <a:r>
              <a:rPr lang="ru-RU" sz="1600" b="1"/>
              <a:t>3. Story (Пользовательская история)</a:t>
            </a:r>
            <a:endParaRPr lang="az-Latn-AZ" sz="1600" b="1"/>
          </a:p>
          <a:p>
            <a:pPr>
              <a:buNone/>
            </a:pPr>
            <a:endParaRPr lang="ru-RU" sz="1600" b="1"/>
          </a:p>
          <a:p>
            <a:pPr>
              <a:buNone/>
            </a:pPr>
            <a:r>
              <a:rPr lang="ru-RU" sz="1600" b="1"/>
              <a:t>Story</a:t>
            </a:r>
            <a:r>
              <a:rPr lang="ru-RU" sz="1600"/>
              <a:t> — это минимально возможная функциональная единица, которую можно разработать и протестировать.</a:t>
            </a:r>
            <a:endParaRPr lang="az-Latn-AZ" sz="1600"/>
          </a:p>
          <a:p>
            <a:pPr>
              <a:buNone/>
            </a:pPr>
            <a:endParaRPr lang="ru-RU" sz="1600"/>
          </a:p>
          <a:p>
            <a:pPr>
              <a:buNone/>
            </a:pPr>
            <a:r>
              <a:rPr lang="ru-RU" sz="1600" b="1"/>
              <a:t>Пример:</a:t>
            </a:r>
            <a:r>
              <a:rPr lang="az-Latn-AZ" sz="1600" b="1"/>
              <a:t> </a:t>
            </a:r>
            <a:r>
              <a:rPr lang="ru-RU" sz="1600" b="1"/>
              <a:t>Feature</a:t>
            </a:r>
            <a:r>
              <a:rPr lang="ru-RU" sz="1600"/>
              <a:t> "Вход через социальные сети" можно разделить на </a:t>
            </a:r>
            <a:r>
              <a:rPr lang="ru-RU" sz="1600" b="1"/>
              <a:t>Story</a:t>
            </a:r>
            <a:r>
              <a:rPr lang="ru-RU" sz="1600"/>
              <a:t>:</a:t>
            </a:r>
          </a:p>
          <a:p>
            <a:pPr marL="285750" indent="-285750">
              <a:buFont typeface="Arial" panose="020B0604020202020204" pitchFamily="34" charset="0"/>
              <a:buChar char="•"/>
            </a:pPr>
            <a:r>
              <a:rPr lang="ru-RU" sz="1600" b="1"/>
              <a:t>Вход через Gmail</a:t>
            </a:r>
            <a:endParaRPr lang="ru-RU" sz="1600"/>
          </a:p>
          <a:p>
            <a:pPr marL="285750" indent="-285750">
              <a:buFont typeface="Arial" panose="020B0604020202020204" pitchFamily="34" charset="0"/>
              <a:buChar char="•"/>
            </a:pPr>
            <a:r>
              <a:rPr lang="ru-RU" sz="1600" b="1"/>
              <a:t>Вход через Facebook</a:t>
            </a:r>
            <a:endParaRPr lang="ru-RU" sz="1600"/>
          </a:p>
          <a:p>
            <a:pPr marL="285750" indent="-285750">
              <a:buFont typeface="Arial" panose="020B0604020202020204" pitchFamily="34" charset="0"/>
              <a:buChar char="•"/>
            </a:pPr>
            <a:r>
              <a:rPr lang="ru-RU" sz="1600" b="1"/>
              <a:t>Вход через Twitter</a:t>
            </a:r>
            <a:endParaRPr lang="az-Latn-AZ" sz="1600" b="1"/>
          </a:p>
          <a:p>
            <a:pPr marL="285750" indent="-285750">
              <a:buFont typeface="Arial" panose="020B0604020202020204" pitchFamily="34" charset="0"/>
              <a:buChar char="•"/>
            </a:pPr>
            <a:endParaRPr lang="ru-RU" sz="1600"/>
          </a:p>
          <a:p>
            <a:r>
              <a:rPr lang="ru-RU" sz="1600"/>
              <a:t>Каждая </a:t>
            </a:r>
            <a:r>
              <a:rPr lang="ru-RU" sz="1600" b="1"/>
              <a:t>Story</a:t>
            </a:r>
            <a:r>
              <a:rPr lang="ru-RU" sz="1600"/>
              <a:t> содержит конкретные требования, которые будут реализовывать аналитики, дизайнеры, разработчики и тестировщики.</a:t>
            </a:r>
            <a:endParaRPr lang="az-Latn-AZ" sz="1600"/>
          </a:p>
          <a:p>
            <a:endParaRPr lang="az-Latn-AZ" sz="1600"/>
          </a:p>
          <a:p>
            <a:endParaRPr lang="az-Latn-AZ" sz="1600"/>
          </a:p>
          <a:p>
            <a:endParaRPr lang="az-Latn-AZ" sz="1600"/>
          </a:p>
          <a:p>
            <a:endParaRPr lang="az-Latn-AZ" sz="1600"/>
          </a:p>
          <a:p>
            <a:pPr>
              <a:buNone/>
            </a:pPr>
            <a:r>
              <a:rPr lang="ru-RU" sz="1600" b="1"/>
              <a:t>4. Task (Задача)</a:t>
            </a:r>
            <a:endParaRPr lang="az-Latn-AZ" sz="1600" b="1"/>
          </a:p>
          <a:p>
            <a:pPr>
              <a:buNone/>
            </a:pPr>
            <a:endParaRPr lang="ru-RU" sz="1600" b="1"/>
          </a:p>
          <a:p>
            <a:pPr>
              <a:buNone/>
            </a:pPr>
            <a:r>
              <a:rPr lang="ru-RU" sz="1600" b="1"/>
              <a:t>Task</a:t>
            </a:r>
            <a:r>
              <a:rPr lang="ru-RU" sz="1600"/>
              <a:t> — это конкретные технические задачи, которые необходимо выполнить, чтобы реализовать </a:t>
            </a:r>
            <a:r>
              <a:rPr lang="ru-RU" sz="1600" b="1"/>
              <a:t>Story</a:t>
            </a:r>
            <a:r>
              <a:rPr lang="ru-RU" sz="1600"/>
              <a:t>.</a:t>
            </a:r>
            <a:endParaRPr lang="az-Latn-AZ" sz="1600"/>
          </a:p>
          <a:p>
            <a:pPr>
              <a:buNone/>
            </a:pPr>
            <a:endParaRPr lang="ru-RU" sz="1600"/>
          </a:p>
          <a:p>
            <a:pPr>
              <a:buNone/>
            </a:pPr>
            <a:r>
              <a:rPr lang="ru-RU" sz="1600" b="1"/>
              <a:t>Пример:</a:t>
            </a:r>
            <a:r>
              <a:rPr lang="az-Latn-AZ" sz="1600" b="1"/>
              <a:t> </a:t>
            </a:r>
            <a:r>
              <a:rPr lang="ru-RU" sz="1600"/>
              <a:t>Для реализации </a:t>
            </a:r>
            <a:r>
              <a:rPr lang="ru-RU" sz="1600" b="1"/>
              <a:t>Story</a:t>
            </a:r>
            <a:r>
              <a:rPr lang="ru-RU" sz="1600"/>
              <a:t> "Вход через Gmail" могут быть созданы следующие </a:t>
            </a:r>
            <a:r>
              <a:rPr lang="ru-RU" sz="1600" b="1"/>
              <a:t>Task</a:t>
            </a:r>
            <a:r>
              <a:rPr lang="ru-RU" sz="1600"/>
              <a:t>:</a:t>
            </a:r>
          </a:p>
          <a:p>
            <a:pPr marL="285750" indent="-285750">
              <a:buFont typeface="Arial" panose="020B0604020202020204" pitchFamily="34" charset="0"/>
              <a:buChar char="•"/>
            </a:pPr>
            <a:r>
              <a:rPr lang="ru-RU" sz="1600" b="1"/>
              <a:t>Backend-разработчик:</a:t>
            </a:r>
            <a:r>
              <a:rPr lang="ru-RU" sz="1600"/>
              <a:t> Интеграция с OAuth 2.0</a:t>
            </a:r>
          </a:p>
          <a:p>
            <a:pPr marL="285750" indent="-285750">
              <a:buFont typeface="Arial" panose="020B0604020202020204" pitchFamily="34" charset="0"/>
              <a:buChar char="•"/>
            </a:pPr>
            <a:r>
              <a:rPr lang="ru-RU" sz="1600" b="1"/>
              <a:t>Frontend-разработчик:</a:t>
            </a:r>
            <a:r>
              <a:rPr lang="ru-RU" sz="1600"/>
              <a:t> Добавление кнопки Gmail</a:t>
            </a:r>
          </a:p>
          <a:p>
            <a:pPr marL="285750" indent="-285750">
              <a:buFont typeface="Arial" panose="020B0604020202020204" pitchFamily="34" charset="0"/>
              <a:buChar char="•"/>
            </a:pPr>
            <a:r>
              <a:rPr lang="ru-RU" sz="1600" b="1"/>
              <a:t>Тестировщик:</a:t>
            </a:r>
            <a:r>
              <a:rPr lang="ru-RU" sz="1600"/>
              <a:t> Проверка входа через Gmail</a:t>
            </a:r>
            <a:endParaRPr lang="az-Latn-AZ" sz="1600"/>
          </a:p>
          <a:p>
            <a:pPr marL="285750" indent="-285750">
              <a:buFont typeface="Arial" panose="020B0604020202020204" pitchFamily="34" charset="0"/>
              <a:buChar char="•"/>
            </a:pPr>
            <a:endParaRPr lang="ru-RU" sz="1600"/>
          </a:p>
          <a:p>
            <a:r>
              <a:rPr lang="ru-RU" sz="1600"/>
              <a:t>Иногда </a:t>
            </a:r>
            <a:r>
              <a:rPr lang="ru-RU" sz="1600" b="1"/>
              <a:t>Story</a:t>
            </a:r>
            <a:r>
              <a:rPr lang="ru-RU" sz="1600"/>
              <a:t> не разбивают на </a:t>
            </a:r>
            <a:r>
              <a:rPr lang="ru-RU" sz="1600" b="1"/>
              <a:t>Task</a:t>
            </a:r>
            <a:r>
              <a:rPr lang="ru-RU" sz="1600"/>
              <a:t>, а просто передают поэтапно разным специалистам (аналитик → дизайнер → разработчик → тестировщик).</a:t>
            </a:r>
          </a:p>
          <a:p>
            <a:endParaRPr lang="ru-RU" sz="1600"/>
          </a:p>
        </p:txBody>
      </p:sp>
    </p:spTree>
    <p:extLst>
      <p:ext uri="{BB962C8B-B14F-4D97-AF65-F5344CB8AC3E}">
        <p14:creationId xmlns:p14="http://schemas.microsoft.com/office/powerpoint/2010/main" val="16877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34738-2458-BE46-2B9F-EC53BE1497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431636-8915-B04B-1C4D-8DF8E2F5CC47}"/>
              </a:ext>
            </a:extLst>
          </p:cNvPr>
          <p:cNvSpPr txBox="1"/>
          <p:nvPr/>
        </p:nvSpPr>
        <p:spPr>
          <a:xfrm>
            <a:off x="107004" y="158874"/>
            <a:ext cx="11984477" cy="2554545"/>
          </a:xfrm>
          <a:prstGeom prst="rect">
            <a:avLst/>
          </a:prstGeom>
          <a:noFill/>
        </p:spPr>
        <p:txBody>
          <a:bodyPr wrap="square">
            <a:spAutoFit/>
          </a:bodyPr>
          <a:lstStyle/>
          <a:p>
            <a:pPr>
              <a:buNone/>
            </a:pPr>
            <a:r>
              <a:rPr lang="ru-RU" sz="1600" b="1"/>
              <a:t>5. Bug (Ошибка / Проблема)</a:t>
            </a:r>
            <a:r>
              <a:rPr lang="az-Latn-AZ" sz="1600" b="1"/>
              <a:t> - </a:t>
            </a:r>
            <a:r>
              <a:rPr lang="ru-RU" sz="1600" b="1"/>
              <a:t>Bug</a:t>
            </a:r>
            <a:r>
              <a:rPr lang="ru-RU" sz="1600"/>
              <a:t> — это отчет о проблемах или дефектах в системе. Если в процессе тестирования или эксплуатации обнаружена ошибка, создается </a:t>
            </a:r>
            <a:r>
              <a:rPr lang="ru-RU" sz="1600" b="1"/>
              <a:t>Bug Report</a:t>
            </a:r>
            <a:r>
              <a:rPr lang="ru-RU" sz="1600"/>
              <a:t>.</a:t>
            </a:r>
            <a:endParaRPr lang="az-Latn-AZ" sz="1600"/>
          </a:p>
          <a:p>
            <a:pPr>
              <a:buNone/>
            </a:pPr>
            <a:endParaRPr lang="ru-RU" sz="1600"/>
          </a:p>
          <a:p>
            <a:pPr>
              <a:buNone/>
            </a:pPr>
            <a:r>
              <a:rPr lang="ru-RU" sz="1600" b="1"/>
              <a:t>Пример:</a:t>
            </a:r>
            <a:r>
              <a:rPr lang="az-Latn-AZ" sz="1600" b="1"/>
              <a:t> </a:t>
            </a:r>
            <a:r>
              <a:rPr lang="ru-RU" sz="1600"/>
              <a:t>При тестировании </a:t>
            </a:r>
            <a:r>
              <a:rPr lang="ru-RU" sz="1600" b="1"/>
              <a:t>Story</a:t>
            </a:r>
            <a:r>
              <a:rPr lang="ru-RU" sz="1600"/>
              <a:t> "Вход через Gmail" были обнаружены следующие ошибки:</a:t>
            </a:r>
            <a:endParaRPr lang="az-Latn-AZ" sz="1600"/>
          </a:p>
          <a:p>
            <a:pPr>
              <a:buNone/>
            </a:pPr>
            <a:endParaRPr lang="ru-RU" sz="1600"/>
          </a:p>
          <a:p>
            <a:pPr marL="285750" indent="-285750">
              <a:buFont typeface="Arial" panose="020B0604020202020204" pitchFamily="34" charset="0"/>
              <a:buChar char="•"/>
            </a:pPr>
            <a:r>
              <a:rPr lang="ru-RU" sz="1600"/>
              <a:t>После входа через Gmail пользователя выбрасывает из системы</a:t>
            </a:r>
          </a:p>
          <a:p>
            <a:pPr marL="285750" indent="-285750">
              <a:buFont typeface="Arial" panose="020B0604020202020204" pitchFamily="34" charset="0"/>
              <a:buChar char="•"/>
            </a:pPr>
            <a:r>
              <a:rPr lang="ru-RU" sz="1600"/>
              <a:t>Кнопка "Войти через Gmail" не отображается на мобильных устройствах</a:t>
            </a:r>
          </a:p>
          <a:p>
            <a:pPr marL="285750" indent="-285750">
              <a:buFont typeface="Arial" panose="020B0604020202020204" pitchFamily="34" charset="0"/>
              <a:buChar char="•"/>
            </a:pPr>
            <a:r>
              <a:rPr lang="ru-RU" sz="1600"/>
              <a:t>При вводе данных появляется неизвестная ошибка</a:t>
            </a:r>
            <a:endParaRPr lang="az-Latn-AZ" sz="1600"/>
          </a:p>
          <a:p>
            <a:pPr marL="285750" indent="-285750">
              <a:buFont typeface="Arial" panose="020B0604020202020204" pitchFamily="34" charset="0"/>
              <a:buChar char="•"/>
            </a:pPr>
            <a:endParaRPr lang="ru-RU" sz="1600"/>
          </a:p>
          <a:p>
            <a:r>
              <a:rPr lang="ru-RU" sz="1600"/>
              <a:t>Эти проблемы регистрируются в виде </a:t>
            </a:r>
            <a:r>
              <a:rPr lang="ru-RU" sz="1600" b="1"/>
              <a:t>Bug</a:t>
            </a:r>
            <a:r>
              <a:rPr lang="ru-RU" sz="1600"/>
              <a:t> и назначаются разработчикам для исправления.</a:t>
            </a:r>
          </a:p>
        </p:txBody>
      </p:sp>
    </p:spTree>
    <p:extLst>
      <p:ext uri="{BB962C8B-B14F-4D97-AF65-F5344CB8AC3E}">
        <p14:creationId xmlns:p14="http://schemas.microsoft.com/office/powerpoint/2010/main" val="422894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270D5-EC67-64FC-1CA9-F832A5BA5B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8A6BD2C-D753-E4C0-FA86-5A83C8E53E82}"/>
              </a:ext>
            </a:extLst>
          </p:cNvPr>
          <p:cNvSpPr txBox="1"/>
          <p:nvPr/>
        </p:nvSpPr>
        <p:spPr>
          <a:xfrm>
            <a:off x="107004" y="158874"/>
            <a:ext cx="11984477" cy="6247864"/>
          </a:xfrm>
          <a:prstGeom prst="rect">
            <a:avLst/>
          </a:prstGeom>
          <a:noFill/>
        </p:spPr>
        <p:txBody>
          <a:bodyPr wrap="square">
            <a:spAutoFit/>
          </a:bodyPr>
          <a:lstStyle/>
          <a:p>
            <a:pPr>
              <a:buNone/>
            </a:pPr>
            <a:r>
              <a:rPr lang="ru-RU" sz="1600" b="1"/>
              <a:t>6. Priority (Приоритет) и Severity (Критичность)</a:t>
            </a:r>
          </a:p>
          <a:p>
            <a:r>
              <a:rPr lang="ru-RU" sz="1600"/>
              <a:t>Ошибки оцениваются по двум параметрам:</a:t>
            </a:r>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r>
              <a:rPr lang="ru-RU" sz="1600"/>
              <a:t>Например, если система полностью не работает, это </a:t>
            </a:r>
            <a:r>
              <a:rPr lang="ru-RU" sz="1600" b="1"/>
              <a:t>Critical Severity</a:t>
            </a:r>
            <a:r>
              <a:rPr lang="ru-RU" sz="1600"/>
              <a:t> с </a:t>
            </a:r>
            <a:r>
              <a:rPr lang="ru-RU" sz="1600" b="1"/>
              <a:t>ASAP Priority</a:t>
            </a:r>
            <a:r>
              <a:rPr lang="ru-RU" sz="1600"/>
              <a:t>. А если кнопка немного сдвинута, это </a:t>
            </a:r>
            <a:r>
              <a:rPr lang="ru-RU" sz="1600" b="1"/>
              <a:t>Minor Severity</a:t>
            </a:r>
            <a:r>
              <a:rPr lang="ru-RU" sz="1600"/>
              <a:t> с </a:t>
            </a:r>
            <a:r>
              <a:rPr lang="ru-RU" sz="1600" b="1"/>
              <a:t>Low Priority</a:t>
            </a:r>
            <a:r>
              <a:rPr lang="ru-RU" sz="1600"/>
              <a:t>.</a:t>
            </a:r>
          </a:p>
        </p:txBody>
      </p:sp>
      <p:graphicFrame>
        <p:nvGraphicFramePr>
          <p:cNvPr id="2" name="Table 1">
            <a:extLst>
              <a:ext uri="{FF2B5EF4-FFF2-40B4-BE49-F238E27FC236}">
                <a16:creationId xmlns:a16="http://schemas.microsoft.com/office/drawing/2014/main" id="{30530656-9968-D6C0-E85A-16E3A5882FA6}"/>
              </a:ext>
            </a:extLst>
          </p:cNvPr>
          <p:cNvGraphicFramePr>
            <a:graphicFrameLocks noGrp="1"/>
          </p:cNvGraphicFramePr>
          <p:nvPr>
            <p:extLst>
              <p:ext uri="{D42A27DB-BD31-4B8C-83A1-F6EECF244321}">
                <p14:modId xmlns:p14="http://schemas.microsoft.com/office/powerpoint/2010/main" val="4118103143"/>
              </p:ext>
            </p:extLst>
          </p:nvPr>
        </p:nvGraphicFramePr>
        <p:xfrm>
          <a:off x="193824" y="1008915"/>
          <a:ext cx="9939221" cy="1854200"/>
        </p:xfrm>
        <a:graphic>
          <a:graphicData uri="http://schemas.openxmlformats.org/drawingml/2006/table">
            <a:tbl>
              <a:tblPr firstRow="1" bandRow="1">
                <a:tableStyleId>{5C22544A-7EE6-4342-B048-85BDC9FD1C3A}</a:tableStyleId>
              </a:tblPr>
              <a:tblGrid>
                <a:gridCol w="3904748">
                  <a:extLst>
                    <a:ext uri="{9D8B030D-6E8A-4147-A177-3AD203B41FA5}">
                      <a16:colId xmlns:a16="http://schemas.microsoft.com/office/drawing/2014/main" val="286499861"/>
                    </a:ext>
                  </a:extLst>
                </a:gridCol>
                <a:gridCol w="6034473">
                  <a:extLst>
                    <a:ext uri="{9D8B030D-6E8A-4147-A177-3AD203B41FA5}">
                      <a16:colId xmlns:a16="http://schemas.microsoft.com/office/drawing/2014/main" val="4067204641"/>
                    </a:ext>
                  </a:extLst>
                </a:gridCol>
              </a:tblGrid>
              <a:tr h="370840">
                <a:tc>
                  <a:txBody>
                    <a:bodyPr/>
                    <a:lstStyle/>
                    <a:p>
                      <a:r>
                        <a:rPr lang="en-US" b="1"/>
                        <a:t>Severity (</a:t>
                      </a:r>
                      <a:r>
                        <a:rPr lang="ru-RU" b="1"/>
                        <a:t>Критичность)</a:t>
                      </a:r>
                      <a:endParaRPr lang="ru-RU"/>
                    </a:p>
                  </a:txBody>
                  <a:tcPr anchor="ctr"/>
                </a:tc>
                <a:tc>
                  <a:txBody>
                    <a:bodyPr/>
                    <a:lstStyle/>
                    <a:p>
                      <a:r>
                        <a:rPr lang="ru-RU"/>
                        <a:t>Описание</a:t>
                      </a:r>
                      <a:endParaRPr lang="en-US"/>
                    </a:p>
                  </a:txBody>
                  <a:tcPr/>
                </a:tc>
                <a:extLst>
                  <a:ext uri="{0D108BD9-81ED-4DB2-BD59-A6C34878D82A}">
                    <a16:rowId xmlns:a16="http://schemas.microsoft.com/office/drawing/2014/main" val="4083932543"/>
                  </a:ext>
                </a:extLst>
              </a:tr>
              <a:tr h="370840">
                <a:tc>
                  <a:txBody>
                    <a:bodyPr/>
                    <a:lstStyle/>
                    <a:p>
                      <a:r>
                        <a:rPr lang="en-US" b="1"/>
                        <a:t>Critical (</a:t>
                      </a:r>
                      <a:r>
                        <a:rPr lang="ru-RU" b="1"/>
                        <a:t>Критическая)</a:t>
                      </a:r>
                      <a:endParaRPr lang="ru-RU"/>
                    </a:p>
                  </a:txBody>
                  <a:tcPr anchor="ctr"/>
                </a:tc>
                <a:tc>
                  <a:txBody>
                    <a:bodyPr/>
                    <a:lstStyle/>
                    <a:p>
                      <a:r>
                        <a:rPr lang="ru-RU"/>
                        <a:t>Система полностью не работает</a:t>
                      </a:r>
                    </a:p>
                  </a:txBody>
                  <a:tcPr anchor="ctr"/>
                </a:tc>
                <a:extLst>
                  <a:ext uri="{0D108BD9-81ED-4DB2-BD59-A6C34878D82A}">
                    <a16:rowId xmlns:a16="http://schemas.microsoft.com/office/drawing/2014/main" val="738444742"/>
                  </a:ext>
                </a:extLst>
              </a:tr>
              <a:tr h="370840">
                <a:tc>
                  <a:txBody>
                    <a:bodyPr/>
                    <a:lstStyle/>
                    <a:p>
                      <a:r>
                        <a:rPr lang="en-US" b="1"/>
                        <a:t>Major (</a:t>
                      </a:r>
                      <a:r>
                        <a:rPr lang="ru-RU" b="1"/>
                        <a:t>Высокая)</a:t>
                      </a:r>
                      <a:endParaRPr lang="ru-RU"/>
                    </a:p>
                  </a:txBody>
                  <a:tcPr anchor="ctr"/>
                </a:tc>
                <a:tc>
                  <a:txBody>
                    <a:bodyPr/>
                    <a:lstStyle/>
                    <a:p>
                      <a:r>
                        <a:rPr lang="ru-RU"/>
                        <a:t>Основные функции не работают, но система работает</a:t>
                      </a:r>
                    </a:p>
                  </a:txBody>
                  <a:tcPr anchor="ctr"/>
                </a:tc>
                <a:extLst>
                  <a:ext uri="{0D108BD9-81ED-4DB2-BD59-A6C34878D82A}">
                    <a16:rowId xmlns:a16="http://schemas.microsoft.com/office/drawing/2014/main" val="2720363035"/>
                  </a:ext>
                </a:extLst>
              </a:tr>
              <a:tr h="370840">
                <a:tc>
                  <a:txBody>
                    <a:bodyPr/>
                    <a:lstStyle/>
                    <a:p>
                      <a:r>
                        <a:rPr lang="en-US" b="1"/>
                        <a:t>Medium (</a:t>
                      </a:r>
                      <a:r>
                        <a:rPr lang="ru-RU" b="1"/>
                        <a:t>Средняя)</a:t>
                      </a:r>
                      <a:endParaRPr lang="ru-RU"/>
                    </a:p>
                  </a:txBody>
                  <a:tcPr anchor="ctr"/>
                </a:tc>
                <a:tc>
                  <a:txBody>
                    <a:bodyPr/>
                    <a:lstStyle/>
                    <a:p>
                      <a:r>
                        <a:rPr lang="ru-RU"/>
                        <a:t>Есть проблемы, но работа возможна</a:t>
                      </a:r>
                    </a:p>
                  </a:txBody>
                  <a:tcPr anchor="ctr"/>
                </a:tc>
                <a:extLst>
                  <a:ext uri="{0D108BD9-81ED-4DB2-BD59-A6C34878D82A}">
                    <a16:rowId xmlns:a16="http://schemas.microsoft.com/office/drawing/2014/main" val="682609765"/>
                  </a:ext>
                </a:extLst>
              </a:tr>
              <a:tr h="370840">
                <a:tc>
                  <a:txBody>
                    <a:bodyPr/>
                    <a:lstStyle/>
                    <a:p>
                      <a:r>
                        <a:rPr lang="en-US" b="1"/>
                        <a:t>Minor (</a:t>
                      </a:r>
                      <a:r>
                        <a:rPr lang="ru-RU" b="1"/>
                        <a:t>Низкая)</a:t>
                      </a:r>
                      <a:endParaRPr lang="ru-RU"/>
                    </a:p>
                  </a:txBody>
                  <a:tcPr anchor="ctr"/>
                </a:tc>
                <a:tc>
                  <a:txBody>
                    <a:bodyPr/>
                    <a:lstStyle/>
                    <a:p>
                      <a:r>
                        <a:rPr lang="ru-RU"/>
                        <a:t>Незначительные визуальные или удобочитаемые ошибки</a:t>
                      </a:r>
                    </a:p>
                  </a:txBody>
                  <a:tcPr anchor="ctr"/>
                </a:tc>
                <a:extLst>
                  <a:ext uri="{0D108BD9-81ED-4DB2-BD59-A6C34878D82A}">
                    <a16:rowId xmlns:a16="http://schemas.microsoft.com/office/drawing/2014/main" val="1498619911"/>
                  </a:ext>
                </a:extLst>
              </a:tr>
            </a:tbl>
          </a:graphicData>
        </a:graphic>
      </p:graphicFrame>
      <p:graphicFrame>
        <p:nvGraphicFramePr>
          <p:cNvPr id="4" name="Table 3">
            <a:extLst>
              <a:ext uri="{FF2B5EF4-FFF2-40B4-BE49-F238E27FC236}">
                <a16:creationId xmlns:a16="http://schemas.microsoft.com/office/drawing/2014/main" id="{6C0D4D62-E351-A1EF-FC16-6CDAE13B3B3F}"/>
              </a:ext>
            </a:extLst>
          </p:cNvPr>
          <p:cNvGraphicFramePr>
            <a:graphicFrameLocks noGrp="1"/>
          </p:cNvGraphicFramePr>
          <p:nvPr>
            <p:extLst>
              <p:ext uri="{D42A27DB-BD31-4B8C-83A1-F6EECF244321}">
                <p14:modId xmlns:p14="http://schemas.microsoft.com/office/powerpoint/2010/main" val="1674404686"/>
              </p:ext>
            </p:extLst>
          </p:nvPr>
        </p:nvGraphicFramePr>
        <p:xfrm>
          <a:off x="193824" y="329802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Priority (</a:t>
                      </a:r>
                      <a:r>
                        <a:rPr lang="ru-RU" b="1"/>
                        <a:t>Приоритет)</a:t>
                      </a:r>
                      <a:endParaRPr lang="ru-RU"/>
                    </a:p>
                  </a:txBody>
                  <a:tcPr anchor="ctr"/>
                </a:tc>
                <a:tc>
                  <a:txBody>
                    <a:bodyPr/>
                    <a:lstStyle/>
                    <a:p>
                      <a:r>
                        <a:rPr lang="en-US"/>
                        <a:t>Təsiri</a:t>
                      </a:r>
                    </a:p>
                  </a:txBody>
                  <a:tcPr/>
                </a:tc>
                <a:extLst>
                  <a:ext uri="{0D108BD9-81ED-4DB2-BD59-A6C34878D82A}">
                    <a16:rowId xmlns:a16="http://schemas.microsoft.com/office/drawing/2014/main" val="4083932543"/>
                  </a:ext>
                </a:extLst>
              </a:tr>
              <a:tr h="370840">
                <a:tc>
                  <a:txBody>
                    <a:bodyPr/>
                    <a:lstStyle/>
                    <a:p>
                      <a:r>
                        <a:rPr lang="en-US" b="1"/>
                        <a:t>ASAP (</a:t>
                      </a:r>
                      <a:r>
                        <a:rPr lang="ru-RU" b="1"/>
                        <a:t>Срочно)</a:t>
                      </a:r>
                      <a:endParaRPr lang="ru-RU"/>
                    </a:p>
                  </a:txBody>
                  <a:tcPr anchor="ctr"/>
                </a:tc>
                <a:tc>
                  <a:txBody>
                    <a:bodyPr/>
                    <a:lstStyle/>
                    <a:p>
                      <a:r>
                        <a:rPr lang="ru-RU"/>
                        <a:t>Исправить немедленно</a:t>
                      </a:r>
                    </a:p>
                  </a:txBody>
                  <a:tcPr anchor="ctr"/>
                </a:tc>
                <a:extLst>
                  <a:ext uri="{0D108BD9-81ED-4DB2-BD59-A6C34878D82A}">
                    <a16:rowId xmlns:a16="http://schemas.microsoft.com/office/drawing/2014/main" val="738444742"/>
                  </a:ext>
                </a:extLst>
              </a:tr>
              <a:tr h="370840">
                <a:tc>
                  <a:txBody>
                    <a:bodyPr/>
                    <a:lstStyle/>
                    <a:p>
                      <a:r>
                        <a:rPr lang="en-US" b="1"/>
                        <a:t>High (</a:t>
                      </a:r>
                      <a:r>
                        <a:rPr lang="ru-RU" b="1"/>
                        <a:t>Высокий)</a:t>
                      </a:r>
                      <a:endParaRPr lang="ru-RU"/>
                    </a:p>
                  </a:txBody>
                  <a:tcPr anchor="ctr"/>
                </a:tc>
                <a:tc>
                  <a:txBody>
                    <a:bodyPr/>
                    <a:lstStyle/>
                    <a:p>
                      <a:r>
                        <a:rPr lang="ru-RU"/>
                        <a:t>Нужно исправить в ближайшее время</a:t>
                      </a:r>
                    </a:p>
                  </a:txBody>
                  <a:tcPr anchor="ctr"/>
                </a:tc>
                <a:extLst>
                  <a:ext uri="{0D108BD9-81ED-4DB2-BD59-A6C34878D82A}">
                    <a16:rowId xmlns:a16="http://schemas.microsoft.com/office/drawing/2014/main" val="2720363035"/>
                  </a:ext>
                </a:extLst>
              </a:tr>
              <a:tr h="370840">
                <a:tc>
                  <a:txBody>
                    <a:bodyPr/>
                    <a:lstStyle/>
                    <a:p>
                      <a:r>
                        <a:rPr lang="en-US" b="1"/>
                        <a:t>Normal (</a:t>
                      </a:r>
                      <a:r>
                        <a:rPr lang="ru-RU" b="1"/>
                        <a:t>Средний)</a:t>
                      </a:r>
                      <a:endParaRPr lang="ru-RU"/>
                    </a:p>
                  </a:txBody>
                  <a:tcPr anchor="ctr"/>
                </a:tc>
                <a:tc>
                  <a:txBody>
                    <a:bodyPr/>
                    <a:lstStyle/>
                    <a:p>
                      <a:r>
                        <a:rPr lang="ru-RU"/>
                        <a:t>Исправить по мере возможности</a:t>
                      </a:r>
                    </a:p>
                  </a:txBody>
                  <a:tcPr anchor="ctr"/>
                </a:tc>
                <a:extLst>
                  <a:ext uri="{0D108BD9-81ED-4DB2-BD59-A6C34878D82A}">
                    <a16:rowId xmlns:a16="http://schemas.microsoft.com/office/drawing/2014/main" val="682609765"/>
                  </a:ext>
                </a:extLst>
              </a:tr>
              <a:tr h="370840">
                <a:tc>
                  <a:txBody>
                    <a:bodyPr/>
                    <a:lstStyle/>
                    <a:p>
                      <a:r>
                        <a:rPr lang="en-US" b="1"/>
                        <a:t>Low (</a:t>
                      </a:r>
                      <a:r>
                        <a:rPr lang="ru-RU" b="1"/>
                        <a:t>Низкий)</a:t>
                      </a:r>
                      <a:endParaRPr lang="ru-RU"/>
                    </a:p>
                  </a:txBody>
                  <a:tcPr anchor="ctr"/>
                </a:tc>
                <a:tc>
                  <a:txBody>
                    <a:bodyPr/>
                    <a:lstStyle/>
                    <a:p>
                      <a:r>
                        <a:rPr lang="ru-RU"/>
                        <a:t>Можно исправить позже</a:t>
                      </a:r>
                    </a:p>
                  </a:txBody>
                  <a:tcPr anchor="ctr"/>
                </a:tc>
                <a:extLst>
                  <a:ext uri="{0D108BD9-81ED-4DB2-BD59-A6C34878D82A}">
                    <a16:rowId xmlns:a16="http://schemas.microsoft.com/office/drawing/2014/main" val="1498619911"/>
                  </a:ext>
                </a:extLst>
              </a:tr>
            </a:tbl>
          </a:graphicData>
        </a:graphic>
      </p:graphicFrame>
    </p:spTree>
    <p:extLst>
      <p:ext uri="{BB962C8B-B14F-4D97-AF65-F5344CB8AC3E}">
        <p14:creationId xmlns:p14="http://schemas.microsoft.com/office/powerpoint/2010/main" val="409378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AA2A4-4DB6-8613-C6D1-02958E6B81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966CD1-E5FA-13A3-02DF-0D313760794A}"/>
              </a:ext>
            </a:extLst>
          </p:cNvPr>
          <p:cNvSpPr txBox="1"/>
          <p:nvPr/>
        </p:nvSpPr>
        <p:spPr>
          <a:xfrm>
            <a:off x="107004" y="158874"/>
            <a:ext cx="11984477" cy="6209649"/>
          </a:xfrm>
          <a:prstGeom prst="rect">
            <a:avLst/>
          </a:prstGeom>
          <a:noFill/>
        </p:spPr>
        <p:txBody>
          <a:bodyPr wrap="square">
            <a:spAutoFit/>
          </a:bodyPr>
          <a:lstStyle/>
          <a:p>
            <a:pPr>
              <a:buNone/>
            </a:pPr>
            <a:r>
              <a:rPr lang="ru-RU" sz="1600" b="1"/>
              <a:t>7. Роли и ответственности</a:t>
            </a:r>
            <a:endParaRPr lang="az-Latn-AZ" sz="1600" b="1"/>
          </a:p>
          <a:p>
            <a:pPr>
              <a:buNone/>
            </a:pPr>
            <a:endParaRPr lang="ru-RU" sz="1600" b="1"/>
          </a:p>
          <a:p>
            <a:pPr>
              <a:buNone/>
            </a:pPr>
            <a:r>
              <a:rPr lang="ru-RU" sz="1600"/>
              <a:t>В Jira и Agile-методологии есть основные роли:</a:t>
            </a:r>
            <a:endParaRPr lang="az-Latn-AZ" sz="1600"/>
          </a:p>
          <a:p>
            <a:pPr>
              <a:buNone/>
            </a:pPr>
            <a:endParaRPr lang="ru-RU" sz="1600"/>
          </a:p>
          <a:p>
            <a:pPr marL="285750" indent="-285750">
              <a:lnSpc>
                <a:spcPct val="150000"/>
              </a:lnSpc>
              <a:buFont typeface="Arial" panose="020B0604020202020204" pitchFamily="34" charset="0"/>
              <a:buChar char="•"/>
            </a:pPr>
            <a:r>
              <a:rPr lang="ru-RU" sz="1600" b="1"/>
              <a:t>Product Manager (Продуктовый менеджер)</a:t>
            </a:r>
            <a:r>
              <a:rPr lang="ru-RU" sz="1600"/>
              <a:t> – определяет функциональные требования и стратегию.</a:t>
            </a:r>
          </a:p>
          <a:p>
            <a:pPr marL="285750" indent="-285750">
              <a:lnSpc>
                <a:spcPct val="150000"/>
              </a:lnSpc>
              <a:buFont typeface="Arial" panose="020B0604020202020204" pitchFamily="34" charset="0"/>
              <a:buChar char="•"/>
            </a:pPr>
            <a:r>
              <a:rPr lang="ru-RU" sz="1600" b="1"/>
              <a:t>Project Manager (Проектный менеджер)</a:t>
            </a:r>
            <a:r>
              <a:rPr lang="ru-RU" sz="1600"/>
              <a:t> – управляет задачами, распределяет ресурсы.</a:t>
            </a:r>
          </a:p>
          <a:p>
            <a:pPr marL="285750" indent="-285750">
              <a:lnSpc>
                <a:spcPct val="150000"/>
              </a:lnSpc>
              <a:buFont typeface="Arial" panose="020B0604020202020204" pitchFamily="34" charset="0"/>
              <a:buChar char="•"/>
            </a:pPr>
            <a:r>
              <a:rPr lang="ru-RU" sz="1600" b="1"/>
              <a:t>Business Analyst (Бизнес-аналитик)</a:t>
            </a:r>
            <a:r>
              <a:rPr lang="ru-RU" sz="1600"/>
              <a:t> – анализирует потребности пользователей и формирует требования.</a:t>
            </a:r>
          </a:p>
          <a:p>
            <a:pPr marL="285750" indent="-285750">
              <a:lnSpc>
                <a:spcPct val="150000"/>
              </a:lnSpc>
              <a:buFont typeface="Arial" panose="020B0604020202020204" pitchFamily="34" charset="0"/>
              <a:buChar char="•"/>
            </a:pPr>
            <a:r>
              <a:rPr lang="ru-RU" sz="1600" b="1"/>
              <a:t>UX/UI Designer (Дизайнер)</a:t>
            </a:r>
            <a:r>
              <a:rPr lang="ru-RU" sz="1600"/>
              <a:t> – разрабатывает интерфейс.</a:t>
            </a:r>
          </a:p>
          <a:p>
            <a:pPr marL="285750" indent="-285750">
              <a:lnSpc>
                <a:spcPct val="150000"/>
              </a:lnSpc>
              <a:buFont typeface="Arial" panose="020B0604020202020204" pitchFamily="34" charset="0"/>
              <a:buChar char="•"/>
            </a:pPr>
            <a:r>
              <a:rPr lang="ru-RU" sz="1600" b="1"/>
              <a:t>Developer (Разработчик)</a:t>
            </a:r>
            <a:r>
              <a:rPr lang="ru-RU" sz="1600"/>
              <a:t> – пишет код и реализует функциональность.</a:t>
            </a:r>
          </a:p>
          <a:p>
            <a:pPr marL="285750" indent="-285750">
              <a:lnSpc>
                <a:spcPct val="150000"/>
              </a:lnSpc>
              <a:buFont typeface="Arial" panose="020B0604020202020204" pitchFamily="34" charset="0"/>
              <a:buChar char="•"/>
            </a:pPr>
            <a:r>
              <a:rPr lang="ru-RU" sz="1600" b="1"/>
              <a:t>QA Engineer (Тестировщик)</a:t>
            </a:r>
            <a:r>
              <a:rPr lang="ru-RU" sz="1600"/>
              <a:t> – проверяет работоспособность функционала.</a:t>
            </a:r>
            <a:endParaRPr lang="az-Latn-AZ" sz="1600"/>
          </a:p>
          <a:p>
            <a:pPr marL="285750" indent="-285750">
              <a:lnSpc>
                <a:spcPct val="150000"/>
              </a:lnSpc>
              <a:buFont typeface="Arial" panose="020B0604020202020204" pitchFamily="34" charset="0"/>
              <a:buChar char="•"/>
            </a:pPr>
            <a:endParaRPr lang="az-Latn-AZ" sz="1600"/>
          </a:p>
          <a:p>
            <a:pPr marL="285750" indent="-285750">
              <a:lnSpc>
                <a:spcPct val="150000"/>
              </a:lnSpc>
              <a:buFont typeface="Arial" panose="020B0604020202020204" pitchFamily="34" charset="0"/>
              <a:buChar char="•"/>
            </a:pPr>
            <a:endParaRPr lang="az-Latn-AZ" sz="1600"/>
          </a:p>
          <a:p>
            <a:pPr>
              <a:buNone/>
            </a:pPr>
            <a:r>
              <a:rPr lang="ru-RU" sz="1600" b="1"/>
              <a:t>Вывод</a:t>
            </a:r>
            <a:r>
              <a:rPr lang="az-Latn-AZ" sz="1600" b="1"/>
              <a:t> - </a:t>
            </a:r>
            <a:r>
              <a:rPr lang="ru-RU" sz="1600"/>
              <a:t>Jira и Agile используют иерархию работы:</a:t>
            </a:r>
          </a:p>
          <a:p>
            <a:pPr marL="342900" indent="-342900">
              <a:buFont typeface="+mj-lt"/>
              <a:buAutoNum type="arabicPeriod"/>
            </a:pPr>
            <a:r>
              <a:rPr lang="ru-RU" sz="1600" b="1"/>
              <a:t>Epic</a:t>
            </a:r>
            <a:r>
              <a:rPr lang="ru-RU" sz="1600"/>
              <a:t> – Большая идея (например, Аутентификация)</a:t>
            </a:r>
          </a:p>
          <a:p>
            <a:pPr marL="342900" indent="-342900">
              <a:buFont typeface="+mj-lt"/>
              <a:buAutoNum type="arabicPeriod"/>
            </a:pPr>
            <a:r>
              <a:rPr lang="ru-RU" sz="1600" b="1"/>
              <a:t>Feature</a:t>
            </a:r>
            <a:r>
              <a:rPr lang="ru-RU" sz="1600"/>
              <a:t> – Подразделы эпика (например, Вход через соцсети)</a:t>
            </a:r>
          </a:p>
          <a:p>
            <a:pPr marL="342900" indent="-342900">
              <a:buFont typeface="+mj-lt"/>
              <a:buAutoNum type="arabicPeriod"/>
            </a:pPr>
            <a:r>
              <a:rPr lang="ru-RU" sz="1600" b="1"/>
              <a:t>Story</a:t>
            </a:r>
            <a:r>
              <a:rPr lang="ru-RU" sz="1600"/>
              <a:t> – Минимальная функциональная единица (например, Вход через Gmail)</a:t>
            </a:r>
          </a:p>
          <a:p>
            <a:pPr marL="342900" indent="-342900">
              <a:buFont typeface="+mj-lt"/>
              <a:buAutoNum type="arabicPeriod"/>
            </a:pPr>
            <a:r>
              <a:rPr lang="ru-RU" sz="1600" b="1"/>
              <a:t>Task</a:t>
            </a:r>
            <a:r>
              <a:rPr lang="ru-RU" sz="1600"/>
              <a:t> – Конкретные задачи (например, Интеграция с OAuth 2.0)</a:t>
            </a:r>
          </a:p>
          <a:p>
            <a:pPr marL="342900" indent="-342900">
              <a:buFont typeface="+mj-lt"/>
              <a:buAutoNum type="arabicPeriod"/>
            </a:pPr>
            <a:r>
              <a:rPr lang="ru-RU" sz="1600" b="1"/>
              <a:t>Bug</a:t>
            </a:r>
            <a:r>
              <a:rPr lang="ru-RU" sz="1600"/>
              <a:t> – Ошибки и проблемы</a:t>
            </a:r>
          </a:p>
          <a:p>
            <a:pPr>
              <a:lnSpc>
                <a:spcPct val="150000"/>
              </a:lnSpc>
            </a:pPr>
            <a:endParaRPr lang="az-Latn-AZ" sz="1600"/>
          </a:p>
          <a:p>
            <a:pPr>
              <a:lnSpc>
                <a:spcPct val="150000"/>
              </a:lnSpc>
            </a:pPr>
            <a:r>
              <a:rPr lang="ru-RU" sz="1600"/>
              <a:t>Настройки структуры задач в Jira обычно настраивает </a:t>
            </a:r>
            <a:r>
              <a:rPr lang="ru-RU" sz="1600" b="1"/>
              <a:t>Product Manager</a:t>
            </a:r>
            <a:r>
              <a:rPr lang="ru-RU" sz="1600"/>
              <a:t> или </a:t>
            </a:r>
            <a:r>
              <a:rPr lang="ru-RU" sz="1600" b="1"/>
              <a:t>Project Manager</a:t>
            </a:r>
            <a:r>
              <a:rPr lang="ru-RU" sz="1600"/>
              <a:t>.</a:t>
            </a:r>
          </a:p>
        </p:txBody>
      </p:sp>
    </p:spTree>
    <p:extLst>
      <p:ext uri="{BB962C8B-B14F-4D97-AF65-F5344CB8AC3E}">
        <p14:creationId xmlns:p14="http://schemas.microsoft.com/office/powerpoint/2010/main" val="201984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C07A-FBDB-2DAE-2E7E-AA0A4C9C23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81EA1A-1E6E-767A-BE9C-9A2A32620058}"/>
              </a:ext>
            </a:extLst>
          </p:cNvPr>
          <p:cNvSpPr txBox="1"/>
          <p:nvPr/>
        </p:nvSpPr>
        <p:spPr>
          <a:xfrm>
            <a:off x="107004" y="158874"/>
            <a:ext cx="11984477" cy="1654556"/>
          </a:xfrm>
          <a:prstGeom prst="rect">
            <a:avLst/>
          </a:prstGeom>
          <a:noFill/>
        </p:spPr>
        <p:txBody>
          <a:bodyPr wrap="square">
            <a:spAutoFit/>
          </a:bodyPr>
          <a:lstStyle/>
          <a:p>
            <a:r>
              <a:rPr lang="az-Latn-AZ" sz="1600" b="1"/>
              <a:t>Bug report </a:t>
            </a:r>
            <a:r>
              <a:rPr lang="az-Latn-AZ" sz="1600"/>
              <a:t>yaratmazdan əvvəl prioritet əlavə etmək lazımdır.</a:t>
            </a:r>
            <a:endParaRPr lang="ru-RU" sz="1600"/>
          </a:p>
          <a:p>
            <a:pPr>
              <a:buNone/>
            </a:pPr>
            <a:endParaRPr lang="en-US" sz="1600"/>
          </a:p>
          <a:p>
            <a:pPr>
              <a:lnSpc>
                <a:spcPct val="150000"/>
              </a:lnSpc>
              <a:buNone/>
            </a:pPr>
            <a:endParaRPr lang="en-US" sz="1600"/>
          </a:p>
          <a:p>
            <a:pPr>
              <a:lnSpc>
                <a:spcPct val="150000"/>
              </a:lnSpc>
              <a:buNone/>
            </a:pPr>
            <a:r>
              <a:rPr lang="az-Latn-AZ" sz="1600"/>
              <a:t>Prioritet </a:t>
            </a:r>
            <a:r>
              <a:rPr lang="az-Latn-AZ" sz="1600" b="1"/>
              <a:t>Bug Report </a:t>
            </a:r>
            <a:r>
              <a:rPr lang="az-Latn-AZ" sz="1600"/>
              <a:t>-lara </a:t>
            </a:r>
            <a:r>
              <a:rPr lang="az-Latn-AZ" sz="1600" b="1"/>
              <a:t>Fetaure</a:t>
            </a:r>
            <a:r>
              <a:rPr lang="az-Latn-AZ" sz="1600"/>
              <a:t> -lara və.s əlavə edilir.  Həm </a:t>
            </a:r>
            <a:r>
              <a:rPr lang="az-Latn-AZ" sz="1600" b="1"/>
              <a:t>Feature</a:t>
            </a:r>
            <a:r>
              <a:rPr lang="az-Latn-AZ" sz="1600"/>
              <a:t> yaratmaq həmdə bu </a:t>
            </a:r>
            <a:r>
              <a:rPr lang="az-Latn-AZ" sz="1600" b="1"/>
              <a:t>Feature</a:t>
            </a:r>
            <a:r>
              <a:rPr lang="az-Latn-AZ" sz="1600"/>
              <a:t> yaxud </a:t>
            </a:r>
            <a:r>
              <a:rPr lang="az-Latn-AZ" sz="1600" b="1"/>
              <a:t>Bug report </a:t>
            </a:r>
            <a:r>
              <a:rPr lang="az-Latn-AZ" sz="1600"/>
              <a:t>-lara prioritet əlavə etmək üçün `</a:t>
            </a:r>
            <a:r>
              <a:rPr lang="az-Latn-AZ" sz="1600" b="1">
                <a:solidFill>
                  <a:srgbClr val="FF0000"/>
                </a:solidFill>
              </a:rPr>
              <a:t>Project Settings</a:t>
            </a:r>
            <a:r>
              <a:rPr lang="az-Latn-AZ" sz="1600"/>
              <a:t>` bölməsinə daxil olmaq lazımdır. </a:t>
            </a:r>
            <a:endParaRPr lang="en-US" sz="1600"/>
          </a:p>
        </p:txBody>
      </p:sp>
      <p:pic>
        <p:nvPicPr>
          <p:cNvPr id="4" name="Picture 3">
            <a:extLst>
              <a:ext uri="{FF2B5EF4-FFF2-40B4-BE49-F238E27FC236}">
                <a16:creationId xmlns:a16="http://schemas.microsoft.com/office/drawing/2014/main" id="{1843B5DB-A20A-D8A7-1303-4E82DC0A1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8333"/>
            <a:ext cx="12192000" cy="4429667"/>
          </a:xfrm>
          <a:prstGeom prst="rect">
            <a:avLst/>
          </a:prstGeom>
        </p:spPr>
      </p:pic>
    </p:spTree>
    <p:extLst>
      <p:ext uri="{BB962C8B-B14F-4D97-AF65-F5344CB8AC3E}">
        <p14:creationId xmlns:p14="http://schemas.microsoft.com/office/powerpoint/2010/main" val="33604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10C8-9C5A-B52D-3881-BD3EA4E1B8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A56E68-7C54-5170-E8CB-5ECB9505DDF2}"/>
              </a:ext>
            </a:extLst>
          </p:cNvPr>
          <p:cNvSpPr txBox="1"/>
          <p:nvPr/>
        </p:nvSpPr>
        <p:spPr>
          <a:xfrm>
            <a:off x="107004" y="158874"/>
            <a:ext cx="11984477" cy="1815882"/>
          </a:xfrm>
          <a:prstGeom prst="rect">
            <a:avLst/>
          </a:prstGeom>
          <a:noFill/>
        </p:spPr>
        <p:txBody>
          <a:bodyPr wrap="square">
            <a:spAutoFit/>
          </a:bodyPr>
          <a:lstStyle/>
          <a:p>
            <a:r>
              <a:rPr lang="az-Latn-AZ" sz="1600"/>
              <a:t>Növbəti addım olaraq `</a:t>
            </a:r>
            <a:r>
              <a:rPr lang="az-Latn-AZ" sz="1600" b="1">
                <a:solidFill>
                  <a:srgbClr val="FF0000"/>
                </a:solidFill>
              </a:rPr>
              <a:t>İssue (tapşırıq - </a:t>
            </a:r>
            <a:r>
              <a:rPr lang="ru-RU" sz="1600" b="1">
                <a:solidFill>
                  <a:srgbClr val="FF0000"/>
                </a:solidFill>
              </a:rPr>
              <a:t>задача</a:t>
            </a:r>
            <a:r>
              <a:rPr lang="az-Latn-AZ" sz="1600" b="1">
                <a:solidFill>
                  <a:srgbClr val="FF0000"/>
                </a:solidFill>
              </a:rPr>
              <a:t>) types</a:t>
            </a:r>
            <a:r>
              <a:rPr lang="az-Latn-AZ" sz="1600"/>
              <a:t>` yazısına klikləyirik...</a:t>
            </a:r>
            <a:endParaRPr lang="ru-RU" sz="1600"/>
          </a:p>
          <a:p>
            <a:pPr>
              <a:buNone/>
            </a:pPr>
            <a:endParaRPr lang="ru-RU" sz="1600"/>
          </a:p>
          <a:p>
            <a:pPr>
              <a:buNone/>
            </a:pPr>
            <a:endParaRPr lang="ru-RU" sz="1600"/>
          </a:p>
          <a:p>
            <a:pPr>
              <a:buNone/>
            </a:pPr>
            <a:r>
              <a:rPr lang="az-Latn-AZ" sz="1600"/>
              <a:t>Bu yazıya kliklədikdən sonra yeni açılacaq pəncərədə həm yeni </a:t>
            </a:r>
            <a:r>
              <a:rPr lang="az-Latn-AZ" sz="1600" b="1">
                <a:solidFill>
                  <a:srgbClr val="FF0000"/>
                </a:solidFill>
              </a:rPr>
              <a:t>Tapşırıq</a:t>
            </a:r>
            <a:r>
              <a:rPr lang="az-Latn-AZ" sz="1600"/>
              <a:t> yarada bilərik həmdə həmin yeni yaradılan yaxud mövcud olan tapşırıq üçün </a:t>
            </a:r>
            <a:r>
              <a:rPr lang="az-Latn-AZ" sz="1600" b="1"/>
              <a:t>Prioritet</a:t>
            </a:r>
            <a:r>
              <a:rPr lang="az-Latn-AZ" sz="1600"/>
              <a:t> əlavə edə bilərik. </a:t>
            </a:r>
          </a:p>
          <a:p>
            <a:pPr>
              <a:buNone/>
            </a:pPr>
            <a:endParaRPr lang="az-Latn-AZ" sz="1600"/>
          </a:p>
          <a:p>
            <a:pPr>
              <a:buNone/>
            </a:pPr>
            <a:r>
              <a:rPr lang="az-Latn-AZ" sz="1600" b="1"/>
              <a:t>Prioritet</a:t>
            </a:r>
            <a:r>
              <a:rPr lang="az-Latn-AZ" sz="1600"/>
              <a:t> kimi fərqli sahələrdə mövcuddur və istənilən sahəni seçmək mümkündür.</a:t>
            </a:r>
            <a:endParaRPr lang="en-US" sz="1600"/>
          </a:p>
        </p:txBody>
      </p:sp>
      <p:pic>
        <p:nvPicPr>
          <p:cNvPr id="4" name="Picture 3">
            <a:extLst>
              <a:ext uri="{FF2B5EF4-FFF2-40B4-BE49-F238E27FC236}">
                <a16:creationId xmlns:a16="http://schemas.microsoft.com/office/drawing/2014/main" id="{632DC003-D39E-E815-0E0D-353A9C160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026"/>
            <a:ext cx="12192000" cy="4114974"/>
          </a:xfrm>
          <a:prstGeom prst="rect">
            <a:avLst/>
          </a:prstGeom>
        </p:spPr>
      </p:pic>
    </p:spTree>
    <p:extLst>
      <p:ext uri="{BB962C8B-B14F-4D97-AF65-F5344CB8AC3E}">
        <p14:creationId xmlns:p14="http://schemas.microsoft.com/office/powerpoint/2010/main" val="207468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7A90F-78FD-9260-A64D-2D27DFB166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89908D-8127-F1AA-E484-4E30AE3DBCF9}"/>
              </a:ext>
            </a:extLst>
          </p:cNvPr>
          <p:cNvSpPr txBox="1"/>
          <p:nvPr/>
        </p:nvSpPr>
        <p:spPr>
          <a:xfrm>
            <a:off x="103761" y="102890"/>
            <a:ext cx="11984477" cy="338554"/>
          </a:xfrm>
          <a:prstGeom prst="rect">
            <a:avLst/>
          </a:prstGeom>
          <a:noFill/>
        </p:spPr>
        <p:txBody>
          <a:bodyPr wrap="square">
            <a:spAutoFit/>
          </a:bodyPr>
          <a:lstStyle/>
          <a:p>
            <a:r>
              <a:rPr lang="az-Latn-AZ" sz="1600"/>
              <a:t>Yeni tapşırıq yaratmaq üçün `</a:t>
            </a:r>
            <a:r>
              <a:rPr lang="az-Latn-AZ" sz="1600" b="1">
                <a:solidFill>
                  <a:srgbClr val="FF0000"/>
                </a:solidFill>
              </a:rPr>
              <a:t>Add </a:t>
            </a:r>
            <a:r>
              <a:rPr lang="en-US" sz="1600" b="1">
                <a:solidFill>
                  <a:srgbClr val="FF0000"/>
                </a:solidFill>
              </a:rPr>
              <a:t>issue type</a:t>
            </a:r>
            <a:r>
              <a:rPr lang="az-Latn-AZ" sz="1600"/>
              <a:t>`</a:t>
            </a:r>
            <a:r>
              <a:rPr lang="en-US" sz="1600"/>
              <a:t> </a:t>
            </a:r>
            <a:r>
              <a:rPr lang="az-Latn-AZ" sz="1600"/>
              <a:t>yazısına klikləmək lazımdır....</a:t>
            </a:r>
            <a:endParaRPr lang="en-US" sz="1600"/>
          </a:p>
        </p:txBody>
      </p:sp>
      <p:pic>
        <p:nvPicPr>
          <p:cNvPr id="4" name="Picture 3">
            <a:extLst>
              <a:ext uri="{FF2B5EF4-FFF2-40B4-BE49-F238E27FC236}">
                <a16:creationId xmlns:a16="http://schemas.microsoft.com/office/drawing/2014/main" id="{1B57BB5D-3C5B-F004-4739-8EBC0866B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275"/>
            <a:ext cx="12192000" cy="6328725"/>
          </a:xfrm>
          <a:prstGeom prst="rect">
            <a:avLst/>
          </a:prstGeom>
        </p:spPr>
      </p:pic>
    </p:spTree>
    <p:extLst>
      <p:ext uri="{BB962C8B-B14F-4D97-AF65-F5344CB8AC3E}">
        <p14:creationId xmlns:p14="http://schemas.microsoft.com/office/powerpoint/2010/main" val="338657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30FE2-01B6-C396-E852-73D6E812B8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45C23C-F11A-F648-3BC9-D645F853B8B6}"/>
              </a:ext>
            </a:extLst>
          </p:cNvPr>
          <p:cNvSpPr txBox="1"/>
          <p:nvPr/>
        </p:nvSpPr>
        <p:spPr>
          <a:xfrm>
            <a:off x="107004" y="158874"/>
            <a:ext cx="11984477" cy="584775"/>
          </a:xfrm>
          <a:prstGeom prst="rect">
            <a:avLst/>
          </a:prstGeom>
          <a:noFill/>
        </p:spPr>
        <p:txBody>
          <a:bodyPr wrap="square">
            <a:spAutoFit/>
          </a:bodyPr>
          <a:lstStyle/>
          <a:p>
            <a:r>
              <a:rPr lang="az-Latn-AZ" sz="1600"/>
              <a:t>Aşağıdakı həmin tapşırığın yaradılmasına aid bir nümunə vardır. Məsələn Feature....</a:t>
            </a:r>
            <a:endParaRPr lang="ru-RU" sz="1600"/>
          </a:p>
          <a:p>
            <a:pPr>
              <a:buNone/>
            </a:pPr>
            <a:endParaRPr lang="en-US" sz="1600"/>
          </a:p>
        </p:txBody>
      </p:sp>
      <p:pic>
        <p:nvPicPr>
          <p:cNvPr id="8" name="Picture 7">
            <a:extLst>
              <a:ext uri="{FF2B5EF4-FFF2-40B4-BE49-F238E27FC236}">
                <a16:creationId xmlns:a16="http://schemas.microsoft.com/office/drawing/2014/main" id="{15871958-8D46-66D7-DD7A-34C42B919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8438"/>
            <a:ext cx="12192000" cy="3799562"/>
          </a:xfrm>
          <a:prstGeom prst="rect">
            <a:avLst/>
          </a:prstGeom>
        </p:spPr>
      </p:pic>
    </p:spTree>
    <p:extLst>
      <p:ext uri="{BB962C8B-B14F-4D97-AF65-F5344CB8AC3E}">
        <p14:creationId xmlns:p14="http://schemas.microsoft.com/office/powerpoint/2010/main" val="404219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2EC51-6D5F-D192-79CB-64C2E942F1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213D0E-2AE4-8C5E-2AA1-D3B407D122D3}"/>
              </a:ext>
            </a:extLst>
          </p:cNvPr>
          <p:cNvSpPr txBox="1"/>
          <p:nvPr/>
        </p:nvSpPr>
        <p:spPr>
          <a:xfrm>
            <a:off x="107004" y="158874"/>
            <a:ext cx="11984477" cy="584775"/>
          </a:xfrm>
          <a:prstGeom prst="rect">
            <a:avLst/>
          </a:prstGeom>
          <a:noFill/>
        </p:spPr>
        <p:txBody>
          <a:bodyPr wrap="square">
            <a:spAutoFit/>
          </a:bodyPr>
          <a:lstStyle/>
          <a:p>
            <a:pPr>
              <a:buNone/>
            </a:pPr>
            <a:r>
              <a:rPr lang="az-Latn-AZ" sz="1600"/>
              <a:t>Login adlı scrum -ı verification mərhələsinə keçirdirik sonra üzərinə bir dəfə klikləyərək, verification zamanı baş verən problemlər haqqında qeydlər aparırırıq. Şəkil növbəti slaydda....</a:t>
            </a:r>
            <a:endParaRPr lang="en-US" sz="1600"/>
          </a:p>
        </p:txBody>
      </p:sp>
      <p:pic>
        <p:nvPicPr>
          <p:cNvPr id="4" name="Picture 3">
            <a:extLst>
              <a:ext uri="{FF2B5EF4-FFF2-40B4-BE49-F238E27FC236}">
                <a16:creationId xmlns:a16="http://schemas.microsoft.com/office/drawing/2014/main" id="{96789A5A-6AF2-4525-FF8E-4E7A6A747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178"/>
            <a:ext cx="12192000" cy="4823822"/>
          </a:xfrm>
          <a:prstGeom prst="rect">
            <a:avLst/>
          </a:prstGeom>
        </p:spPr>
      </p:pic>
    </p:spTree>
    <p:extLst>
      <p:ext uri="{BB962C8B-B14F-4D97-AF65-F5344CB8AC3E}">
        <p14:creationId xmlns:p14="http://schemas.microsoft.com/office/powerpoint/2010/main" val="17144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9D353-3F83-6622-1F23-4398270C00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147A0F-9C56-C075-33C1-BA49494C8BDC}"/>
              </a:ext>
            </a:extLst>
          </p:cNvPr>
          <p:cNvSpPr txBox="1"/>
          <p:nvPr/>
        </p:nvSpPr>
        <p:spPr>
          <a:xfrm>
            <a:off x="103761" y="112221"/>
            <a:ext cx="11984477" cy="338554"/>
          </a:xfrm>
          <a:prstGeom prst="rect">
            <a:avLst/>
          </a:prstGeom>
          <a:noFill/>
        </p:spPr>
        <p:txBody>
          <a:bodyPr wrap="square">
            <a:spAutoFit/>
          </a:bodyPr>
          <a:lstStyle/>
          <a:p>
            <a:r>
              <a:rPr lang="az-Latn-AZ" sz="1600"/>
              <a:t>Yeni tapşırıq əlavə edildi…..</a:t>
            </a:r>
            <a:endParaRPr lang="en-US" sz="1600"/>
          </a:p>
        </p:txBody>
      </p:sp>
      <p:pic>
        <p:nvPicPr>
          <p:cNvPr id="4" name="Picture 3">
            <a:extLst>
              <a:ext uri="{FF2B5EF4-FFF2-40B4-BE49-F238E27FC236}">
                <a16:creationId xmlns:a16="http://schemas.microsoft.com/office/drawing/2014/main" id="{52C41D99-FE91-4AEC-E17C-234FCFA4C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567"/>
            <a:ext cx="12192000" cy="6326433"/>
          </a:xfrm>
          <a:prstGeom prst="rect">
            <a:avLst/>
          </a:prstGeom>
        </p:spPr>
      </p:pic>
    </p:spTree>
    <p:extLst>
      <p:ext uri="{BB962C8B-B14F-4D97-AF65-F5344CB8AC3E}">
        <p14:creationId xmlns:p14="http://schemas.microsoft.com/office/powerpoint/2010/main" val="313723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12D55-199B-DCA1-20DB-675631B51A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709166-29BB-B062-C82F-E3A390B8C8CC}"/>
              </a:ext>
            </a:extLst>
          </p:cNvPr>
          <p:cNvSpPr txBox="1"/>
          <p:nvPr/>
        </p:nvSpPr>
        <p:spPr>
          <a:xfrm>
            <a:off x="103761" y="93559"/>
            <a:ext cx="11984477" cy="338554"/>
          </a:xfrm>
          <a:prstGeom prst="rect">
            <a:avLst/>
          </a:prstGeom>
          <a:noFill/>
        </p:spPr>
        <p:txBody>
          <a:bodyPr wrap="square">
            <a:spAutoFit/>
          </a:bodyPr>
          <a:lstStyle/>
          <a:p>
            <a:r>
              <a:rPr lang="az-Latn-AZ" sz="1600"/>
              <a:t>Aşağıdakı şəkildə isə </a:t>
            </a:r>
            <a:r>
              <a:rPr lang="az-Latn-AZ" sz="1600" b="1">
                <a:solidFill>
                  <a:srgbClr val="FF0000"/>
                </a:solidFill>
              </a:rPr>
              <a:t>Bug issue </a:t>
            </a:r>
            <a:r>
              <a:rPr lang="az-Latn-AZ" sz="1600"/>
              <a:t>üçün </a:t>
            </a:r>
            <a:r>
              <a:rPr lang="az-Latn-AZ" sz="1600" b="1"/>
              <a:t>prioritet</a:t>
            </a:r>
            <a:r>
              <a:rPr lang="az-Latn-AZ" sz="1600"/>
              <a:t> sahəsini əlavə edirik və Save changes düyməsini basırıq ....</a:t>
            </a:r>
            <a:endParaRPr lang="en-US" sz="1600"/>
          </a:p>
        </p:txBody>
      </p:sp>
      <p:pic>
        <p:nvPicPr>
          <p:cNvPr id="6" name="Picture 5">
            <a:extLst>
              <a:ext uri="{FF2B5EF4-FFF2-40B4-BE49-F238E27FC236}">
                <a16:creationId xmlns:a16="http://schemas.microsoft.com/office/drawing/2014/main" id="{5D542E0C-4EB6-9405-C5BA-B9D5E9FCA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1891"/>
            <a:ext cx="12192000" cy="6276109"/>
          </a:xfrm>
          <a:prstGeom prst="rect">
            <a:avLst/>
          </a:prstGeom>
        </p:spPr>
      </p:pic>
    </p:spTree>
    <p:extLst>
      <p:ext uri="{BB962C8B-B14F-4D97-AF65-F5344CB8AC3E}">
        <p14:creationId xmlns:p14="http://schemas.microsoft.com/office/powerpoint/2010/main" val="34365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4E554-4FD8-80CD-BDF9-41A10EE0EC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C05010-28C6-7A34-08F4-76C2FB480CB3}"/>
              </a:ext>
            </a:extLst>
          </p:cNvPr>
          <p:cNvSpPr txBox="1"/>
          <p:nvPr/>
        </p:nvSpPr>
        <p:spPr>
          <a:xfrm>
            <a:off x="107004" y="158874"/>
            <a:ext cx="11984477" cy="307777"/>
          </a:xfrm>
          <a:prstGeom prst="rect">
            <a:avLst/>
          </a:prstGeom>
          <a:noFill/>
        </p:spPr>
        <p:txBody>
          <a:bodyPr wrap="square">
            <a:spAutoFit/>
          </a:bodyPr>
          <a:lstStyle/>
          <a:p>
            <a:r>
              <a:rPr lang="az-Latn-AZ" sz="1400"/>
              <a:t>Sonra geri yəni, </a:t>
            </a:r>
            <a:r>
              <a:rPr lang="az-Latn-AZ" sz="1400" b="1"/>
              <a:t>Sprint 1 </a:t>
            </a:r>
            <a:r>
              <a:rPr lang="az-Latn-AZ" sz="1400"/>
              <a:t>səhifəsinə keçid edərək aşağı şəkildə görünən </a:t>
            </a:r>
            <a:r>
              <a:rPr lang="az-Latn-AZ" sz="1400" b="1">
                <a:solidFill>
                  <a:srgbClr val="FF0000"/>
                </a:solidFill>
              </a:rPr>
              <a:t>Create</a:t>
            </a:r>
            <a:r>
              <a:rPr lang="az-Latn-AZ" sz="1400"/>
              <a:t> düyməsinə klikləyirik və əlavə etmək istədiyimiz </a:t>
            </a:r>
            <a:r>
              <a:rPr lang="az-Latn-AZ" sz="1400" b="1"/>
              <a:t>tapşırıq</a:t>
            </a:r>
            <a:r>
              <a:rPr lang="az-Latn-AZ" sz="1400"/>
              <a:t> tipini seçirik....</a:t>
            </a:r>
            <a:endParaRPr lang="en-US" sz="1400"/>
          </a:p>
        </p:txBody>
      </p:sp>
      <p:pic>
        <p:nvPicPr>
          <p:cNvPr id="4" name="Picture 3">
            <a:extLst>
              <a:ext uri="{FF2B5EF4-FFF2-40B4-BE49-F238E27FC236}">
                <a16:creationId xmlns:a16="http://schemas.microsoft.com/office/drawing/2014/main" id="{2BEFACCB-747D-4944-5DB1-2DC2B49D5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806"/>
            <a:ext cx="12192000" cy="6319194"/>
          </a:xfrm>
          <a:prstGeom prst="rect">
            <a:avLst/>
          </a:prstGeom>
        </p:spPr>
      </p:pic>
    </p:spTree>
    <p:extLst>
      <p:ext uri="{BB962C8B-B14F-4D97-AF65-F5344CB8AC3E}">
        <p14:creationId xmlns:p14="http://schemas.microsoft.com/office/powerpoint/2010/main" val="352787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4A335-7571-461A-2196-403E7CE3A3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B690FE-BB75-ECC7-5A83-17FA06167741}"/>
              </a:ext>
            </a:extLst>
          </p:cNvPr>
          <p:cNvSpPr txBox="1"/>
          <p:nvPr/>
        </p:nvSpPr>
        <p:spPr>
          <a:xfrm>
            <a:off x="107004" y="158874"/>
            <a:ext cx="11984477" cy="1077218"/>
          </a:xfrm>
          <a:prstGeom prst="rect">
            <a:avLst/>
          </a:prstGeom>
          <a:noFill/>
        </p:spPr>
        <p:txBody>
          <a:bodyPr wrap="square">
            <a:spAutoFit/>
          </a:bodyPr>
          <a:lstStyle/>
          <a:p>
            <a:r>
              <a:rPr lang="az-Latn-AZ" sz="1600"/>
              <a:t>İssue (tapşırıq) tipini Bug seçdikdən sonra aşağıdakı kimi başlıq və text əlavə edirik.</a:t>
            </a:r>
            <a:endParaRPr lang="ru-RU" sz="1600"/>
          </a:p>
          <a:p>
            <a:pPr>
              <a:buNone/>
            </a:pPr>
            <a:endParaRPr lang="az-Latn-AZ" sz="1600"/>
          </a:p>
          <a:p>
            <a:pPr>
              <a:buNone/>
            </a:pPr>
            <a:r>
              <a:rPr lang="az-Latn-AZ" sz="1600"/>
              <a:t>Əgər şəkil əlavə etmək lazımdırsa onda, problemli yerin şəklini çəkdikdən sonra dəqiq şəkildə məsələn qırmızı kvadrat ilə işarıtləmək lazımdırki tam başa düşülən olsun. Video şəkmək lazımdırsa onda, 30 saniyədən artıq video çəkməməyə çalışın.</a:t>
            </a:r>
            <a:endParaRPr lang="en-US" sz="1600"/>
          </a:p>
        </p:txBody>
      </p:sp>
      <p:pic>
        <p:nvPicPr>
          <p:cNvPr id="4" name="Picture 3">
            <a:extLst>
              <a:ext uri="{FF2B5EF4-FFF2-40B4-BE49-F238E27FC236}">
                <a16:creationId xmlns:a16="http://schemas.microsoft.com/office/drawing/2014/main" id="{0044C8F6-8276-4D8C-2C06-B5E1A4522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4438"/>
            <a:ext cx="12192000" cy="5323562"/>
          </a:xfrm>
          <a:prstGeom prst="rect">
            <a:avLst/>
          </a:prstGeom>
        </p:spPr>
      </p:pic>
    </p:spTree>
    <p:extLst>
      <p:ext uri="{BB962C8B-B14F-4D97-AF65-F5344CB8AC3E}">
        <p14:creationId xmlns:p14="http://schemas.microsoft.com/office/powerpoint/2010/main" val="152722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2A736-DBD5-49AC-03BC-E8D378FE8C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23B817-F2D5-8196-C507-6DB88E69425A}"/>
              </a:ext>
            </a:extLst>
          </p:cNvPr>
          <p:cNvSpPr txBox="1"/>
          <p:nvPr/>
        </p:nvSpPr>
        <p:spPr>
          <a:xfrm>
            <a:off x="107004" y="158874"/>
            <a:ext cx="11984477" cy="830997"/>
          </a:xfrm>
          <a:prstGeom prst="rect">
            <a:avLst/>
          </a:prstGeom>
          <a:noFill/>
        </p:spPr>
        <p:txBody>
          <a:bodyPr wrap="square">
            <a:spAutoFit/>
          </a:bodyPr>
          <a:lstStyle/>
          <a:p>
            <a:r>
              <a:rPr lang="az-Latn-AZ" sz="1600"/>
              <a:t>Sonra bu tapşırığın High prioritetində yəni yüksək olduğunu bildiririk. Və Assignee yəni kim üçün təyin edildiyini seçirik. Ən sonda isə bu Bug -ın hansı sprint üçün təyin edildiyini seçirik. Artıq Create düyməsini basa bilərik.</a:t>
            </a:r>
            <a:endParaRPr lang="ru-RU" sz="1600"/>
          </a:p>
          <a:p>
            <a:pPr>
              <a:buNone/>
            </a:pPr>
            <a:endParaRPr lang="en-US" sz="1600"/>
          </a:p>
        </p:txBody>
      </p:sp>
      <p:pic>
        <p:nvPicPr>
          <p:cNvPr id="4" name="Picture 3">
            <a:extLst>
              <a:ext uri="{FF2B5EF4-FFF2-40B4-BE49-F238E27FC236}">
                <a16:creationId xmlns:a16="http://schemas.microsoft.com/office/drawing/2014/main" id="{FD832EAF-0587-23F9-BB71-8FCF52BDE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9091"/>
            <a:ext cx="12192000" cy="5818909"/>
          </a:xfrm>
          <a:prstGeom prst="rect">
            <a:avLst/>
          </a:prstGeom>
        </p:spPr>
      </p:pic>
    </p:spTree>
    <p:extLst>
      <p:ext uri="{BB962C8B-B14F-4D97-AF65-F5344CB8AC3E}">
        <p14:creationId xmlns:p14="http://schemas.microsoft.com/office/powerpoint/2010/main" val="245278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9E1-78CA-15C6-9405-C6C485B0000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6667FD-6E87-8625-5B0C-52F7699520F9}"/>
              </a:ext>
            </a:extLst>
          </p:cNvPr>
          <p:cNvSpPr txBox="1"/>
          <p:nvPr/>
        </p:nvSpPr>
        <p:spPr>
          <a:xfrm>
            <a:off x="107004" y="158874"/>
            <a:ext cx="11984477" cy="338554"/>
          </a:xfrm>
          <a:prstGeom prst="rect">
            <a:avLst/>
          </a:prstGeom>
          <a:noFill/>
        </p:spPr>
        <p:txBody>
          <a:bodyPr wrap="square">
            <a:spAutoFit/>
          </a:bodyPr>
          <a:lstStyle/>
          <a:p>
            <a:pPr>
              <a:buNone/>
            </a:pPr>
            <a:r>
              <a:rPr lang="az-Latn-AZ" sz="1600"/>
              <a:t>Bug yaradıldıqdan sonra şəkildə görsəndiyi forma Sprint -ə əlavə ediləcəkdir.</a:t>
            </a:r>
            <a:endParaRPr lang="en-US" sz="1600"/>
          </a:p>
        </p:txBody>
      </p:sp>
      <p:pic>
        <p:nvPicPr>
          <p:cNvPr id="4" name="Picture 3">
            <a:extLst>
              <a:ext uri="{FF2B5EF4-FFF2-40B4-BE49-F238E27FC236}">
                <a16:creationId xmlns:a16="http://schemas.microsoft.com/office/drawing/2014/main" id="{FAD21646-94E6-C6BB-2C55-CE7A10320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8974"/>
            <a:ext cx="12192000" cy="6169026"/>
          </a:xfrm>
          <a:prstGeom prst="rect">
            <a:avLst/>
          </a:prstGeom>
        </p:spPr>
      </p:pic>
    </p:spTree>
    <p:extLst>
      <p:ext uri="{BB962C8B-B14F-4D97-AF65-F5344CB8AC3E}">
        <p14:creationId xmlns:p14="http://schemas.microsoft.com/office/powerpoint/2010/main" val="106121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1F42F-6608-5FAB-9BA6-7E4AB4B171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54075D-7CC5-B390-3030-2ACF3079787F}"/>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370904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D3AD-2FCC-5FB0-FFAC-7E2E0C2BD9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7A1B11-A24E-ED8E-79DD-1307D51FF2DF}"/>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74869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BE5D0-13E9-3A1E-D10A-DF63E95F0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B80885-4787-0A5B-15C0-00970F62A03A}"/>
              </a:ext>
            </a:extLst>
          </p:cNvPr>
          <p:cNvSpPr txBox="1"/>
          <p:nvPr/>
        </p:nvSpPr>
        <p:spPr>
          <a:xfrm>
            <a:off x="107004" y="158874"/>
            <a:ext cx="11984477" cy="338554"/>
          </a:xfrm>
          <a:prstGeom prst="rect">
            <a:avLst/>
          </a:prstGeom>
          <a:noFill/>
        </p:spPr>
        <p:txBody>
          <a:bodyPr wrap="square">
            <a:spAutoFit/>
          </a:bodyPr>
          <a:lstStyle/>
          <a:p>
            <a:pPr>
              <a:buNone/>
            </a:pPr>
            <a:r>
              <a:rPr lang="az-Latn-AZ" sz="1600"/>
              <a:t>Problemlıri qeyd etdikdən sonra SAVE edirik.....</a:t>
            </a:r>
            <a:endParaRPr lang="en-US" sz="1600"/>
          </a:p>
        </p:txBody>
      </p:sp>
      <p:pic>
        <p:nvPicPr>
          <p:cNvPr id="4" name="Picture 3">
            <a:extLst>
              <a:ext uri="{FF2B5EF4-FFF2-40B4-BE49-F238E27FC236}">
                <a16:creationId xmlns:a16="http://schemas.microsoft.com/office/drawing/2014/main" id="{366372FC-D821-9858-B7AB-39348EADE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739"/>
            <a:ext cx="12192000" cy="6287261"/>
          </a:xfrm>
          <a:prstGeom prst="rect">
            <a:avLst/>
          </a:prstGeom>
        </p:spPr>
      </p:pic>
    </p:spTree>
    <p:extLst>
      <p:ext uri="{BB962C8B-B14F-4D97-AF65-F5344CB8AC3E}">
        <p14:creationId xmlns:p14="http://schemas.microsoft.com/office/powerpoint/2010/main" val="36232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76E8D-DA53-95B1-F3A9-6C3DD0801A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E510AD-F561-D0E1-166E-11C135388CCF}"/>
              </a:ext>
            </a:extLst>
          </p:cNvPr>
          <p:cNvSpPr txBox="1"/>
          <p:nvPr/>
        </p:nvSpPr>
        <p:spPr>
          <a:xfrm>
            <a:off x="103761" y="88451"/>
            <a:ext cx="11984477" cy="705258"/>
          </a:xfrm>
          <a:prstGeom prst="rect">
            <a:avLst/>
          </a:prstGeom>
          <a:noFill/>
        </p:spPr>
        <p:txBody>
          <a:bodyPr wrap="square">
            <a:spAutoFit/>
          </a:bodyPr>
          <a:lstStyle/>
          <a:p>
            <a:pPr>
              <a:lnSpc>
                <a:spcPct val="150000"/>
              </a:lnSpc>
              <a:buNone/>
            </a:pPr>
            <a:r>
              <a:rPr lang="en-US" sz="1400" b="1"/>
              <a:t>Case</a:t>
            </a:r>
            <a:r>
              <a:rPr lang="en-US" sz="1400"/>
              <a:t> yo</a:t>
            </a:r>
            <a:r>
              <a:rPr lang="az-Latn-AZ" sz="1400"/>
              <a:t>xlanıldığı zaman əgər məsəl üçün </a:t>
            </a:r>
            <a:r>
              <a:rPr lang="en-US" sz="1400" b="1"/>
              <a:t>MockUp</a:t>
            </a:r>
            <a:r>
              <a:rPr lang="en-US" sz="1400"/>
              <a:t> </a:t>
            </a:r>
            <a:r>
              <a:rPr lang="az-Latn-AZ" sz="1400"/>
              <a:t>işləməsə, bunu</a:t>
            </a:r>
            <a:r>
              <a:rPr lang="en-US" sz="1400"/>
              <a:t> BUG kimi,</a:t>
            </a:r>
            <a:r>
              <a:rPr lang="az-Latn-AZ" sz="1400"/>
              <a:t> comment bölməsində qeyd etmək lazımdır. Əgər comment kimi yamaq istəməsək onda ayrıca </a:t>
            </a:r>
            <a:r>
              <a:rPr lang="az-Latn-AZ" sz="1400" b="1"/>
              <a:t>BUG report </a:t>
            </a:r>
            <a:r>
              <a:rPr lang="az-Latn-AZ" sz="1400"/>
              <a:t>yarada bilərik.  16 nömrəli slayd.....</a:t>
            </a:r>
            <a:endParaRPr lang="en-US" sz="1400"/>
          </a:p>
        </p:txBody>
      </p:sp>
      <p:pic>
        <p:nvPicPr>
          <p:cNvPr id="4" name="Picture 3">
            <a:extLst>
              <a:ext uri="{FF2B5EF4-FFF2-40B4-BE49-F238E27FC236}">
                <a16:creationId xmlns:a16="http://schemas.microsoft.com/office/drawing/2014/main" id="{0E9B5CB6-5D85-EDED-A8D6-B493F26A6C42}"/>
              </a:ext>
            </a:extLst>
          </p:cNvPr>
          <p:cNvPicPr>
            <a:picLocks noChangeAspect="1"/>
          </p:cNvPicPr>
          <p:nvPr/>
        </p:nvPicPr>
        <p:blipFill>
          <a:blip r:embed="rId3">
            <a:extLst>
              <a:ext uri="{28A0092B-C50C-407E-A947-70E740481C1C}">
                <a14:useLocalDpi xmlns:a14="http://schemas.microsoft.com/office/drawing/2010/main" val="0"/>
              </a:ext>
            </a:extLst>
          </a:blip>
          <a:srcRect b="5621"/>
          <a:stretch/>
        </p:blipFill>
        <p:spPr>
          <a:xfrm>
            <a:off x="0" y="904679"/>
            <a:ext cx="12192000" cy="5953321"/>
          </a:xfrm>
          <a:prstGeom prst="rect">
            <a:avLst/>
          </a:prstGeom>
        </p:spPr>
      </p:pic>
    </p:spTree>
    <p:extLst>
      <p:ext uri="{BB962C8B-B14F-4D97-AF65-F5344CB8AC3E}">
        <p14:creationId xmlns:p14="http://schemas.microsoft.com/office/powerpoint/2010/main" val="25379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95AB8-7689-15BC-77E8-F78F1D74A0A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3C646C-6CAF-7CE0-ED9E-217DF6B4B834}"/>
              </a:ext>
            </a:extLst>
          </p:cNvPr>
          <p:cNvSpPr txBox="1"/>
          <p:nvPr/>
        </p:nvSpPr>
        <p:spPr>
          <a:xfrm>
            <a:off x="107004" y="158874"/>
            <a:ext cx="11984477" cy="1077218"/>
          </a:xfrm>
          <a:prstGeom prst="rect">
            <a:avLst/>
          </a:prstGeom>
          <a:noFill/>
        </p:spPr>
        <p:txBody>
          <a:bodyPr wrap="square">
            <a:spAutoFit/>
          </a:bodyPr>
          <a:lstStyle/>
          <a:p>
            <a:r>
              <a:rPr lang="en-US" sz="1600" b="1">
                <a:solidFill>
                  <a:srgbClr val="FF0000"/>
                </a:solidFill>
              </a:rPr>
              <a:t>Jira</a:t>
            </a:r>
            <a:r>
              <a:rPr lang="en-US" sz="1600"/>
              <a:t> ilə işləyərkən istifadə etdiyi</a:t>
            </a:r>
            <a:r>
              <a:rPr lang="az-Latn-AZ" sz="1600"/>
              <a:t>m</a:t>
            </a:r>
            <a:r>
              <a:rPr lang="en-US" sz="1600"/>
              <a:t>iz terminlərin hamısı </a:t>
            </a:r>
            <a:r>
              <a:rPr lang="en-US" sz="1600" b="1">
                <a:solidFill>
                  <a:srgbClr val="00B050"/>
                </a:solidFill>
              </a:rPr>
              <a:t>Agile</a:t>
            </a:r>
            <a:r>
              <a:rPr lang="en-US" sz="1600"/>
              <a:t> metodologiyası çərçivəsində müxtəlif tapşırıqların idarə olunmasına kömək edən əsas anlayışlardır. Bu terminləri səliqəli və ətraflı şəkildə izah edim ki, tam başa </a:t>
            </a:r>
            <a:r>
              <a:rPr lang="az-Latn-AZ" sz="1600"/>
              <a:t>düşülsün</a:t>
            </a:r>
            <a:r>
              <a:rPr lang="en-US" sz="1600"/>
              <a:t>.</a:t>
            </a:r>
            <a:endParaRPr lang="az-Latn-AZ" sz="1600"/>
          </a:p>
          <a:p>
            <a:endParaRPr lang="az-Latn-AZ" sz="1600"/>
          </a:p>
          <a:p>
            <a:r>
              <a:rPr lang="en-US" sz="1600" b="1"/>
              <a:t>Jira</a:t>
            </a:r>
            <a:r>
              <a:rPr lang="en-US" sz="1600"/>
              <a:t> </a:t>
            </a:r>
            <a:r>
              <a:rPr lang="az-Latn-AZ" sz="1600"/>
              <a:t>saytında gördüyümüz işlər əsasən, aşağıdakı sxem üzərində qurulmuşdur. </a:t>
            </a:r>
            <a:endParaRPr lang="en-US" sz="1600"/>
          </a:p>
        </p:txBody>
      </p:sp>
      <p:pic>
        <p:nvPicPr>
          <p:cNvPr id="4" name="Picture 3">
            <a:extLst>
              <a:ext uri="{FF2B5EF4-FFF2-40B4-BE49-F238E27FC236}">
                <a16:creationId xmlns:a16="http://schemas.microsoft.com/office/drawing/2014/main" id="{6E788A22-A7E4-4609-49F1-A23EA80C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251" y="2274164"/>
            <a:ext cx="8402223" cy="3877216"/>
          </a:xfrm>
          <a:prstGeom prst="rect">
            <a:avLst/>
          </a:prstGeom>
        </p:spPr>
      </p:pic>
    </p:spTree>
    <p:extLst>
      <p:ext uri="{BB962C8B-B14F-4D97-AF65-F5344CB8AC3E}">
        <p14:creationId xmlns:p14="http://schemas.microsoft.com/office/powerpoint/2010/main" val="24949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6305B-08E9-3067-26FF-46EC4622B4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CF8527-0605-05F9-6546-8E1ACDD2184A}"/>
              </a:ext>
            </a:extLst>
          </p:cNvPr>
          <p:cNvSpPr txBox="1"/>
          <p:nvPr/>
        </p:nvSpPr>
        <p:spPr>
          <a:xfrm>
            <a:off x="107004" y="158874"/>
            <a:ext cx="11984477" cy="6247864"/>
          </a:xfrm>
          <a:prstGeom prst="rect">
            <a:avLst/>
          </a:prstGeom>
          <a:noFill/>
        </p:spPr>
        <p:txBody>
          <a:bodyPr wrap="square">
            <a:spAutoFit/>
          </a:bodyPr>
          <a:lstStyle/>
          <a:p>
            <a:r>
              <a:rPr lang="en-US" sz="1600" b="1"/>
              <a:t>1. Epic (Epik)</a:t>
            </a:r>
          </a:p>
          <a:p>
            <a:pPr marL="342900" indent="-342900">
              <a:buAutoNum type="arabicPeriod"/>
            </a:pPr>
            <a:endParaRPr lang="en-US" sz="1600" b="1"/>
          </a:p>
          <a:p>
            <a:pPr>
              <a:buNone/>
            </a:pPr>
            <a:r>
              <a:rPr lang="en-US" sz="1600" b="1"/>
              <a:t>Epik</a:t>
            </a:r>
            <a:r>
              <a:rPr lang="en-US" sz="1600"/>
              <a:t> — böyük bir ideyanı və ya layihənin əsas istiqamətini əhatə edən yüksək səviyyəli iş vahididir. Epik tam işlək bir funksionallıq deyil, sadəcə gələcəkdə sistemə əlavə ediləcək müəyyən bir sahəni əhatə edir.</a:t>
            </a:r>
          </a:p>
          <a:p>
            <a:pPr>
              <a:buNone/>
            </a:pPr>
            <a:endParaRPr lang="en-US" sz="1600"/>
          </a:p>
          <a:p>
            <a:pPr>
              <a:buNone/>
            </a:pPr>
            <a:r>
              <a:rPr lang="en-US" sz="1600" b="1"/>
              <a:t>Misal: </a:t>
            </a:r>
            <a:r>
              <a:rPr lang="en-US" sz="1600"/>
              <a:t>Deyək ki, siz </a:t>
            </a:r>
            <a:r>
              <a:rPr lang="en-US" sz="1600" b="1"/>
              <a:t>"İstifadəçi autentifikasiyası"</a:t>
            </a:r>
            <a:r>
              <a:rPr lang="en-US" sz="1600"/>
              <a:t> üzərində işləyirsiniz. Bu zaman autentifikasiya üçün ayrı-ayrı üsullar ola bilər.</a:t>
            </a:r>
          </a:p>
          <a:p>
            <a:endParaRPr lang="en-US" sz="1600"/>
          </a:p>
          <a:p>
            <a:r>
              <a:rPr lang="en-US" sz="1600" b="1"/>
              <a:t>Epic</a:t>
            </a:r>
            <a:r>
              <a:rPr lang="en-US" sz="1600"/>
              <a:t>-i birbaşa işləmək mümkün deyil, çünki çox böyük və abstraktdır. Ona görə də </a:t>
            </a:r>
            <a:r>
              <a:rPr lang="en-US" sz="1600" b="1"/>
              <a:t>Epic</a:t>
            </a:r>
            <a:r>
              <a:rPr lang="en-US" sz="1600"/>
              <a:t>-lər </a:t>
            </a:r>
            <a:r>
              <a:rPr lang="en-US" sz="1600" b="1"/>
              <a:t>Feature</a:t>
            </a:r>
            <a:r>
              <a:rPr lang="en-US" sz="1600"/>
              <a:t> və ya </a:t>
            </a:r>
            <a:r>
              <a:rPr lang="en-US" sz="1600" b="1"/>
              <a:t>Story</a:t>
            </a:r>
            <a:r>
              <a:rPr lang="en-US" sz="1600"/>
              <a:t>-lərə bölünməlidir.</a:t>
            </a:r>
          </a:p>
          <a:p>
            <a:endParaRPr lang="en-US" sz="1600"/>
          </a:p>
          <a:p>
            <a:endParaRPr lang="en-US" sz="1600"/>
          </a:p>
          <a:p>
            <a:endParaRPr lang="en-US" sz="1600"/>
          </a:p>
          <a:p>
            <a:endParaRPr lang="en-US" sz="1600"/>
          </a:p>
          <a:p>
            <a:pPr>
              <a:buNone/>
            </a:pPr>
            <a:r>
              <a:rPr lang="en-US" sz="1600" b="1"/>
              <a:t>2. Feature (Funksional Xüsusiyyətlər)</a:t>
            </a:r>
          </a:p>
          <a:p>
            <a:pPr>
              <a:buNone/>
            </a:pPr>
            <a:endParaRPr lang="en-US" sz="1600" b="1"/>
          </a:p>
          <a:p>
            <a:pPr>
              <a:buNone/>
            </a:pPr>
            <a:r>
              <a:rPr lang="en-US" sz="1600" b="1"/>
              <a:t>Feature</a:t>
            </a:r>
            <a:r>
              <a:rPr lang="en-US" sz="1600"/>
              <a:t> — </a:t>
            </a:r>
            <a:r>
              <a:rPr lang="en-US" sz="1600" b="1"/>
              <a:t>Epic</a:t>
            </a:r>
            <a:r>
              <a:rPr lang="en-US" sz="1600"/>
              <a:t> daxilində olan və müəyyən bir funksional sahəni əhatə edən hissədir. </a:t>
            </a:r>
            <a:r>
              <a:rPr lang="en-US" sz="1600" b="1"/>
              <a:t>Feature</a:t>
            </a:r>
            <a:r>
              <a:rPr lang="en-US" sz="1600"/>
              <a:t> tam işlək bir funksiya deyil, sadəcə </a:t>
            </a:r>
            <a:r>
              <a:rPr lang="en-US" sz="1600" b="1"/>
              <a:t>Epic</a:t>
            </a:r>
            <a:r>
              <a:rPr lang="en-US" sz="1600"/>
              <a:t>-in müəyyən hissəsinin daha konkret hala salınmasıdır.</a:t>
            </a:r>
          </a:p>
          <a:p>
            <a:pPr>
              <a:buNone/>
            </a:pPr>
            <a:endParaRPr lang="en-US" sz="1600"/>
          </a:p>
          <a:p>
            <a:pPr>
              <a:buNone/>
            </a:pPr>
            <a:r>
              <a:rPr lang="en-US" sz="1600" b="1"/>
              <a:t>Misal:</a:t>
            </a:r>
          </a:p>
          <a:p>
            <a:pPr>
              <a:buNone/>
            </a:pPr>
            <a:r>
              <a:rPr lang="en-US" sz="1600"/>
              <a:t>Sizin "İstifadəçi autentifikasiyası" </a:t>
            </a:r>
            <a:r>
              <a:rPr lang="en-US" sz="1600" b="1"/>
              <a:t>Epic</a:t>
            </a:r>
            <a:r>
              <a:rPr lang="en-US" sz="1600"/>
              <a:t>-iniz var və bu aşağıdakı </a:t>
            </a:r>
            <a:r>
              <a:rPr lang="en-US" sz="1600" b="1"/>
              <a:t>Feature</a:t>
            </a:r>
            <a:r>
              <a:rPr lang="en-US" sz="1600"/>
              <a:t>-lərə bölünə bilər:</a:t>
            </a:r>
          </a:p>
          <a:p>
            <a:pPr marL="285750" indent="-285750">
              <a:buFont typeface="Arial" panose="020B0604020202020204" pitchFamily="34" charset="0"/>
              <a:buChar char="•"/>
            </a:pPr>
            <a:r>
              <a:rPr lang="en-US" sz="1600" b="1"/>
              <a:t>Email və parol ilə giriş</a:t>
            </a:r>
            <a:endParaRPr lang="en-US" sz="1600"/>
          </a:p>
          <a:p>
            <a:pPr marL="285750" indent="-285750">
              <a:buFont typeface="Arial" panose="020B0604020202020204" pitchFamily="34" charset="0"/>
              <a:buChar char="•"/>
            </a:pPr>
            <a:r>
              <a:rPr lang="en-US" sz="1600" b="1"/>
              <a:t>Telefon nömrəsi ilə giriş</a:t>
            </a:r>
            <a:endParaRPr lang="en-US" sz="1600"/>
          </a:p>
          <a:p>
            <a:pPr marL="285750" indent="-285750">
              <a:buFont typeface="Arial" panose="020B0604020202020204" pitchFamily="34" charset="0"/>
              <a:buChar char="•"/>
            </a:pPr>
            <a:r>
              <a:rPr lang="en-US" sz="1600" b="1"/>
              <a:t>Sosial şəbəkələr vasitəsilə giriş</a:t>
            </a:r>
          </a:p>
          <a:p>
            <a:pPr marL="285750" indent="-285750">
              <a:buFont typeface="Arial" panose="020B0604020202020204" pitchFamily="34" charset="0"/>
              <a:buChar char="•"/>
            </a:pPr>
            <a:endParaRPr lang="en-US" sz="1600"/>
          </a:p>
          <a:p>
            <a:r>
              <a:rPr lang="en-US" sz="1600" b="1"/>
              <a:t>Feature</a:t>
            </a:r>
            <a:r>
              <a:rPr lang="en-US" sz="1600"/>
              <a:t>-lər də test və işlənmə üçün kifayət qədər kiçik olmadığından, onları daha da xırda hissələrə — </a:t>
            </a:r>
            <a:r>
              <a:rPr lang="en-US" sz="1600" b="1"/>
              <a:t>Story</a:t>
            </a:r>
            <a:r>
              <a:rPr lang="en-US" sz="1600"/>
              <a:t>-lərə bölmək lazımdır.</a:t>
            </a:r>
          </a:p>
          <a:p>
            <a:endParaRPr lang="en-US" sz="1600"/>
          </a:p>
        </p:txBody>
      </p:sp>
    </p:spTree>
    <p:extLst>
      <p:ext uri="{BB962C8B-B14F-4D97-AF65-F5344CB8AC3E}">
        <p14:creationId xmlns:p14="http://schemas.microsoft.com/office/powerpoint/2010/main" val="254743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7BEA4-015B-D8BD-1FD0-020EC5501C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BE1E7F-4DCE-A54E-662F-F764928EAA95}"/>
              </a:ext>
            </a:extLst>
          </p:cNvPr>
          <p:cNvSpPr txBox="1"/>
          <p:nvPr/>
        </p:nvSpPr>
        <p:spPr>
          <a:xfrm>
            <a:off x="107004" y="158874"/>
            <a:ext cx="11984477" cy="5693866"/>
          </a:xfrm>
          <a:prstGeom prst="rect">
            <a:avLst/>
          </a:prstGeom>
          <a:noFill/>
        </p:spPr>
        <p:txBody>
          <a:bodyPr wrap="square">
            <a:spAutoFit/>
          </a:bodyPr>
          <a:lstStyle/>
          <a:p>
            <a:pPr>
              <a:buNone/>
            </a:pPr>
            <a:r>
              <a:rPr lang="en-US" sz="1400" b="1"/>
              <a:t>3. Story (İstifadəçi Tarixi / Hekayə)</a:t>
            </a:r>
            <a:r>
              <a:rPr lang="az-Latn-AZ" sz="1400" b="1"/>
              <a:t> - </a:t>
            </a:r>
            <a:r>
              <a:rPr lang="en-US" sz="1400" b="1"/>
              <a:t>Story</a:t>
            </a:r>
            <a:r>
              <a:rPr lang="en-US" sz="1400"/>
              <a:t> — bir funksionallığın ən kiçik işlək hissəsidir. </a:t>
            </a:r>
            <a:r>
              <a:rPr lang="en-US" sz="1400" b="1"/>
              <a:t>Story</a:t>
            </a:r>
            <a:r>
              <a:rPr lang="en-US" sz="1400"/>
              <a:t> artıq tam işlənilə bilən və test edilə bilən bir tapşırıqdır.</a:t>
            </a:r>
          </a:p>
          <a:p>
            <a:pPr>
              <a:buNone/>
            </a:pPr>
            <a:endParaRPr lang="en-US" sz="1400"/>
          </a:p>
          <a:p>
            <a:pPr>
              <a:buNone/>
            </a:pPr>
            <a:r>
              <a:rPr lang="en-US" sz="1400" b="1"/>
              <a:t>Misal:</a:t>
            </a:r>
          </a:p>
          <a:p>
            <a:pPr>
              <a:buNone/>
            </a:pPr>
            <a:r>
              <a:rPr lang="en-US" sz="1400" b="1"/>
              <a:t>Sosial şəbəkələr vasitəsilə giriş</a:t>
            </a:r>
            <a:r>
              <a:rPr lang="en-US" sz="1400"/>
              <a:t> </a:t>
            </a:r>
            <a:r>
              <a:rPr lang="en-US" sz="1400" b="1"/>
              <a:t>Feature</a:t>
            </a:r>
            <a:r>
              <a:rPr lang="en-US" sz="1400"/>
              <a:t>-i öz növbəsində aşağıdakı </a:t>
            </a:r>
            <a:r>
              <a:rPr lang="en-US" sz="1400" b="1"/>
              <a:t>Story</a:t>
            </a:r>
            <a:r>
              <a:rPr lang="en-US" sz="1400"/>
              <a:t>-lərə bölünə bilər:</a:t>
            </a:r>
          </a:p>
          <a:p>
            <a:pPr>
              <a:buNone/>
            </a:pPr>
            <a:endParaRPr lang="en-US" sz="1400"/>
          </a:p>
          <a:p>
            <a:pPr marL="285750" indent="-285750">
              <a:buFont typeface="Arial" panose="020B0604020202020204" pitchFamily="34" charset="0"/>
              <a:buChar char="•"/>
            </a:pPr>
            <a:r>
              <a:rPr lang="en-US" sz="1400" b="1"/>
              <a:t>Gmail ilə giriş</a:t>
            </a:r>
            <a:endParaRPr lang="en-US" sz="1400"/>
          </a:p>
          <a:p>
            <a:pPr marL="285750" indent="-285750">
              <a:buFont typeface="Arial" panose="020B0604020202020204" pitchFamily="34" charset="0"/>
              <a:buChar char="•"/>
            </a:pPr>
            <a:r>
              <a:rPr lang="en-US" sz="1400" b="1"/>
              <a:t>Facebook ilə giriş</a:t>
            </a:r>
            <a:endParaRPr lang="en-US" sz="1400"/>
          </a:p>
          <a:p>
            <a:pPr marL="285750" indent="-285750">
              <a:buFont typeface="Arial" panose="020B0604020202020204" pitchFamily="34" charset="0"/>
              <a:buChar char="•"/>
            </a:pPr>
            <a:r>
              <a:rPr lang="en-US" sz="1400" b="1"/>
              <a:t>Twitter ilə giriş</a:t>
            </a:r>
          </a:p>
          <a:p>
            <a:pPr>
              <a:buFont typeface="Arial" panose="020B0604020202020204" pitchFamily="34" charset="0"/>
              <a:buChar char="•"/>
            </a:pPr>
            <a:endParaRPr lang="en-US" sz="1400"/>
          </a:p>
          <a:p>
            <a:r>
              <a:rPr lang="en-US" sz="1400"/>
              <a:t>Hər bir </a:t>
            </a:r>
            <a:r>
              <a:rPr lang="en-US" sz="1400" b="1"/>
              <a:t>Story</a:t>
            </a:r>
            <a:r>
              <a:rPr lang="en-US" sz="1400"/>
              <a:t> ayrıca işlənilə bilər və bu tapşırıq üz</a:t>
            </a:r>
            <a:r>
              <a:rPr lang="az-Latn-AZ" sz="1400"/>
              <a:t>ərində</a:t>
            </a:r>
            <a:r>
              <a:rPr lang="en-US" sz="1400"/>
              <a:t> analitiklər, dizaynerlər, tərtibatçılar və testçilər işləyir. </a:t>
            </a:r>
            <a:r>
              <a:rPr lang="en-US" sz="1400" b="1"/>
              <a:t>Story</a:t>
            </a:r>
            <a:r>
              <a:rPr lang="en-US" sz="1400"/>
              <a:t> artıq real bir nəticə verən, sistemdə istifadəçilər üçün nəzərdə tutulan bir funksionallıqdır.</a:t>
            </a:r>
            <a:endParaRPr lang="az-Latn-AZ" sz="1400"/>
          </a:p>
          <a:p>
            <a:endParaRPr lang="az-Latn-AZ" sz="1400"/>
          </a:p>
          <a:p>
            <a:endParaRPr lang="az-Latn-AZ" sz="1400"/>
          </a:p>
          <a:p>
            <a:endParaRPr lang="az-Latn-AZ" sz="1400"/>
          </a:p>
          <a:p>
            <a:endParaRPr lang="az-Latn-AZ" sz="1400"/>
          </a:p>
          <a:p>
            <a:pPr>
              <a:buNone/>
            </a:pPr>
            <a:r>
              <a:rPr lang="en-US" sz="1400" b="1"/>
              <a:t>4. Task (Tapşırıq)</a:t>
            </a:r>
            <a:r>
              <a:rPr lang="az-Latn-AZ" sz="1400" b="1"/>
              <a:t> - </a:t>
            </a:r>
            <a:r>
              <a:rPr lang="en-US" sz="1400" b="1"/>
              <a:t>Task</a:t>
            </a:r>
            <a:r>
              <a:rPr lang="en-US" sz="1400"/>
              <a:t> — bir </a:t>
            </a:r>
            <a:r>
              <a:rPr lang="en-US" sz="1400" b="1"/>
              <a:t>Story</a:t>
            </a:r>
            <a:r>
              <a:rPr lang="en-US" sz="1400"/>
              <a:t>-ni yerinə yetirmək üçün görülməsi lazım olan konkret işləri ifadə edir. Yəni </a:t>
            </a:r>
            <a:r>
              <a:rPr lang="en-US" sz="1400" b="1"/>
              <a:t>Story</a:t>
            </a:r>
            <a:r>
              <a:rPr lang="en-US" sz="1400"/>
              <a:t> daxilində </a:t>
            </a:r>
            <a:r>
              <a:rPr lang="en-US" sz="1400" b="1"/>
              <a:t>Task</a:t>
            </a:r>
            <a:r>
              <a:rPr lang="en-US" sz="1400"/>
              <a:t>-lər bölünərək müəyyən komanda üzvlərinə tapşırılır.</a:t>
            </a:r>
            <a:endParaRPr lang="az-Latn-AZ" sz="1400"/>
          </a:p>
          <a:p>
            <a:pPr>
              <a:buNone/>
            </a:pPr>
            <a:endParaRPr lang="en-US" sz="1400"/>
          </a:p>
          <a:p>
            <a:pPr>
              <a:buNone/>
            </a:pPr>
            <a:r>
              <a:rPr lang="en-US" sz="1400" b="1"/>
              <a:t>Misal:</a:t>
            </a:r>
            <a:r>
              <a:rPr lang="az-Latn-AZ" sz="1400" b="1"/>
              <a:t> </a:t>
            </a:r>
            <a:r>
              <a:rPr lang="en-US" sz="1400"/>
              <a:t>"Gmail ilə giriş" </a:t>
            </a:r>
            <a:r>
              <a:rPr lang="en-US" sz="1400" b="1"/>
              <a:t>Story</a:t>
            </a:r>
            <a:r>
              <a:rPr lang="en-US" sz="1400"/>
              <a:t>-ni işləmək üçün aşağıdakı </a:t>
            </a:r>
            <a:r>
              <a:rPr lang="en-US" sz="1400" b="1"/>
              <a:t>Task</a:t>
            </a:r>
            <a:r>
              <a:rPr lang="en-US" sz="1400"/>
              <a:t>-l</a:t>
            </a:r>
            <a:r>
              <a:rPr lang="az-Latn-AZ" sz="1400"/>
              <a:t>a</a:t>
            </a:r>
            <a:r>
              <a:rPr lang="en-US" sz="1400"/>
              <a:t>r yaradıla bilər:</a:t>
            </a:r>
            <a:endParaRPr lang="az-Latn-AZ" sz="1400"/>
          </a:p>
          <a:p>
            <a:pPr>
              <a:buNone/>
            </a:pPr>
            <a:endParaRPr lang="en-US" sz="1400"/>
          </a:p>
          <a:p>
            <a:pPr marL="285750" indent="-285750">
              <a:buFont typeface="Arial" panose="020B0604020202020204" pitchFamily="34" charset="0"/>
              <a:buChar char="•"/>
            </a:pPr>
            <a:r>
              <a:rPr lang="en-US" sz="1400" b="1"/>
              <a:t>Backend tərtibatçısı üçün Task:</a:t>
            </a:r>
            <a:r>
              <a:rPr lang="en-US" sz="1400"/>
              <a:t> OAuth 2.0 inteqrasiyasını əlavə etmək</a:t>
            </a:r>
          </a:p>
          <a:p>
            <a:pPr marL="285750" indent="-285750">
              <a:buFont typeface="Arial" panose="020B0604020202020204" pitchFamily="34" charset="0"/>
              <a:buChar char="•"/>
            </a:pPr>
            <a:r>
              <a:rPr lang="en-US" sz="1400" b="1"/>
              <a:t>Frontend tərtibatçısı üçün Task:</a:t>
            </a:r>
            <a:r>
              <a:rPr lang="en-US" sz="1400"/>
              <a:t> Gmail giriş düyməsini və interfeysini yaratmaq</a:t>
            </a:r>
          </a:p>
          <a:p>
            <a:pPr marL="285750" indent="-285750">
              <a:buFont typeface="Arial" panose="020B0604020202020204" pitchFamily="34" charset="0"/>
              <a:buChar char="•"/>
            </a:pPr>
            <a:r>
              <a:rPr lang="en-US" sz="1400" b="1"/>
              <a:t>Testçi üçün Task:</a:t>
            </a:r>
            <a:r>
              <a:rPr lang="en-US" sz="1400"/>
              <a:t> Gmail girişini test etmək</a:t>
            </a:r>
            <a:endParaRPr lang="az-Latn-AZ" sz="1400"/>
          </a:p>
          <a:p>
            <a:pPr marL="285750" indent="-285750">
              <a:buFont typeface="Arial" panose="020B0604020202020204" pitchFamily="34" charset="0"/>
              <a:buChar char="•"/>
            </a:pPr>
            <a:endParaRPr lang="en-US" sz="1400"/>
          </a:p>
          <a:p>
            <a:r>
              <a:rPr lang="en-US" sz="1400"/>
              <a:t>Bəzən </a:t>
            </a:r>
            <a:r>
              <a:rPr lang="en-US" sz="1400" b="1"/>
              <a:t>Task</a:t>
            </a:r>
            <a:r>
              <a:rPr lang="en-US" sz="1400"/>
              <a:t>-lər ayrıca yaradılmır və </a:t>
            </a:r>
            <a:r>
              <a:rPr lang="en-US" sz="1400" b="1"/>
              <a:t>Story</a:t>
            </a:r>
            <a:r>
              <a:rPr lang="en-US" sz="1400"/>
              <a:t> birbaşa fərqli komanda üzvlərinə verilir. Bu zaman əvvəlcə analitik və dizayner işləyir, sonra tərtibatçı, daha sonra isə testçi.</a:t>
            </a:r>
          </a:p>
          <a:p>
            <a:endParaRPr lang="en-US" sz="1400"/>
          </a:p>
        </p:txBody>
      </p:sp>
    </p:spTree>
    <p:extLst>
      <p:ext uri="{BB962C8B-B14F-4D97-AF65-F5344CB8AC3E}">
        <p14:creationId xmlns:p14="http://schemas.microsoft.com/office/powerpoint/2010/main" val="367612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00510-02B0-2F44-8A28-0085BDEDC7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39F7BF-8F10-D77B-B95B-5DA87B36573C}"/>
              </a:ext>
            </a:extLst>
          </p:cNvPr>
          <p:cNvSpPr txBox="1"/>
          <p:nvPr/>
        </p:nvSpPr>
        <p:spPr>
          <a:xfrm>
            <a:off x="103761" y="233519"/>
            <a:ext cx="11984477" cy="2554545"/>
          </a:xfrm>
          <a:prstGeom prst="rect">
            <a:avLst/>
          </a:prstGeom>
          <a:noFill/>
        </p:spPr>
        <p:txBody>
          <a:bodyPr wrap="square">
            <a:spAutoFit/>
          </a:bodyPr>
          <a:lstStyle/>
          <a:p>
            <a:pPr>
              <a:buNone/>
            </a:pPr>
            <a:r>
              <a:rPr lang="en-US" sz="1600" b="1"/>
              <a:t>5. Bug (Xəta / Problemlər)</a:t>
            </a:r>
            <a:r>
              <a:rPr lang="az-Latn-AZ" sz="1600" b="1"/>
              <a:t> - </a:t>
            </a:r>
            <a:r>
              <a:rPr lang="en-US" sz="1600" b="1"/>
              <a:t>Bug</a:t>
            </a:r>
            <a:r>
              <a:rPr lang="en-US" sz="1600"/>
              <a:t> — sistemdə olan səhvləri, xətaları və problemləri ifadə edir. Əgər </a:t>
            </a:r>
            <a:r>
              <a:rPr lang="en-US" sz="1600" b="1"/>
              <a:t>Story</a:t>
            </a:r>
            <a:r>
              <a:rPr lang="en-US" sz="1600"/>
              <a:t> və ya </a:t>
            </a:r>
            <a:r>
              <a:rPr lang="en-US" sz="1600" b="1"/>
              <a:t>Task</a:t>
            </a:r>
            <a:r>
              <a:rPr lang="en-US" sz="1600"/>
              <a:t> işlənərkən problem aşkar edilərsə, bu ayrıca bir </a:t>
            </a:r>
            <a:r>
              <a:rPr lang="en-US" sz="1600" b="1"/>
              <a:t>Bug Report</a:t>
            </a:r>
            <a:r>
              <a:rPr lang="en-US" sz="1600"/>
              <a:t> kimi qeyd olunur.</a:t>
            </a:r>
            <a:endParaRPr lang="az-Latn-AZ" sz="1600"/>
          </a:p>
          <a:p>
            <a:pPr>
              <a:buNone/>
            </a:pPr>
            <a:endParaRPr lang="en-US" sz="1600"/>
          </a:p>
          <a:p>
            <a:pPr>
              <a:buNone/>
            </a:pPr>
            <a:r>
              <a:rPr lang="en-US" sz="1600" b="1"/>
              <a:t>Misal:</a:t>
            </a:r>
            <a:r>
              <a:rPr lang="az-Latn-AZ" sz="1600" b="1"/>
              <a:t> </a:t>
            </a:r>
            <a:r>
              <a:rPr lang="en-US" sz="1600"/>
              <a:t>Əgər "Gmail ilə giriş" </a:t>
            </a:r>
            <a:r>
              <a:rPr lang="en-US" sz="1600" b="1"/>
              <a:t>Story</a:t>
            </a:r>
            <a:r>
              <a:rPr lang="en-US" sz="1600"/>
              <a:t>-si üzrə işlənmiş funksionallıqda səhv aşkar edilərsə, məsələn:</a:t>
            </a:r>
            <a:endParaRPr lang="az-Latn-AZ" sz="1600"/>
          </a:p>
          <a:p>
            <a:pPr>
              <a:buNone/>
            </a:pPr>
            <a:endParaRPr lang="en-US" sz="1600"/>
          </a:p>
          <a:p>
            <a:pPr marL="285750" indent="-285750">
              <a:buFont typeface="Arial" panose="020B0604020202020204" pitchFamily="34" charset="0"/>
              <a:buChar char="•"/>
            </a:pPr>
            <a:r>
              <a:rPr lang="en-US" sz="1600"/>
              <a:t>İstifadəçi Gmail ilə daxil olarkən səhv kod alır</a:t>
            </a:r>
          </a:p>
          <a:p>
            <a:pPr marL="285750" indent="-285750">
              <a:buFont typeface="Arial" panose="020B0604020202020204" pitchFamily="34" charset="0"/>
              <a:buChar char="•"/>
            </a:pPr>
            <a:r>
              <a:rPr lang="en-US" sz="1600"/>
              <a:t>Daxil olduqdan sonra sistemdə avtomatik çıxış edilir</a:t>
            </a:r>
          </a:p>
          <a:p>
            <a:pPr marL="285750" indent="-285750">
              <a:buFont typeface="Arial" panose="020B0604020202020204" pitchFamily="34" charset="0"/>
              <a:buChar char="•"/>
            </a:pPr>
            <a:r>
              <a:rPr lang="en-US" sz="1600"/>
              <a:t>Giriş düyməsi mobil versiyada düzgün görünmür</a:t>
            </a:r>
            <a:endParaRPr lang="az-Latn-AZ" sz="1600"/>
          </a:p>
          <a:p>
            <a:pPr marL="285750" indent="-285750">
              <a:buFont typeface="Arial" panose="020B0604020202020204" pitchFamily="34" charset="0"/>
              <a:buChar char="•"/>
            </a:pPr>
            <a:endParaRPr lang="en-US" sz="1600"/>
          </a:p>
          <a:p>
            <a:r>
              <a:rPr lang="en-US" sz="1600"/>
              <a:t>Bunlar ayrıca </a:t>
            </a:r>
            <a:r>
              <a:rPr lang="en-US" sz="1600" b="1"/>
              <a:t>Bug Report</a:t>
            </a:r>
            <a:r>
              <a:rPr lang="en-US" sz="1600"/>
              <a:t> kimi qeyd olunur və testçilər və ya məhsul meneceri tərəfindən tərtibatçılara həvalə edilir.</a:t>
            </a:r>
          </a:p>
        </p:txBody>
      </p:sp>
    </p:spTree>
    <p:extLst>
      <p:ext uri="{BB962C8B-B14F-4D97-AF65-F5344CB8AC3E}">
        <p14:creationId xmlns:p14="http://schemas.microsoft.com/office/powerpoint/2010/main" val="204936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9AEEB-8640-78DD-277B-8DC208D668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486C05-E056-DFE0-3231-F69FF21C12E3}"/>
              </a:ext>
            </a:extLst>
          </p:cNvPr>
          <p:cNvSpPr txBox="1"/>
          <p:nvPr/>
        </p:nvSpPr>
        <p:spPr>
          <a:xfrm>
            <a:off x="107004" y="158874"/>
            <a:ext cx="11984477" cy="6494085"/>
          </a:xfrm>
          <a:prstGeom prst="rect">
            <a:avLst/>
          </a:prstGeom>
          <a:noFill/>
        </p:spPr>
        <p:txBody>
          <a:bodyPr wrap="square">
            <a:spAutoFit/>
          </a:bodyPr>
          <a:lstStyle/>
          <a:p>
            <a:pPr>
              <a:buNone/>
            </a:pPr>
            <a:r>
              <a:rPr lang="en-US" sz="1600" b="1"/>
              <a:t>6. Priority (Sürətlilik Dərəcəsi) və Severity (Ciddilik Dərəcəsi)</a:t>
            </a:r>
          </a:p>
          <a:p>
            <a:r>
              <a:rPr lang="en-US" sz="1600" b="1"/>
              <a:t>Bug</a:t>
            </a:r>
            <a:r>
              <a:rPr lang="en-US" sz="1600"/>
              <a:t>-ların önəmliliyi və nə qədər tez həll olunmalı olduğu iki əsas meyara görə müəyyən edilir:</a:t>
            </a:r>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r>
              <a:rPr lang="en-US" sz="1600"/>
              <a:t>Məsələn, sistemin tam işləməz hala gəlməsi </a:t>
            </a:r>
            <a:r>
              <a:rPr lang="en-US" sz="1600" b="1"/>
              <a:t>Critical</a:t>
            </a:r>
            <a:r>
              <a:rPr lang="en-US" sz="1600"/>
              <a:t> (kritik) </a:t>
            </a:r>
            <a:r>
              <a:rPr lang="en-US" sz="1600" b="1"/>
              <a:t>Severity</a:t>
            </a:r>
            <a:r>
              <a:rPr lang="en-US" sz="1600"/>
              <a:t>-yə malikdir və </a:t>
            </a:r>
            <a:r>
              <a:rPr lang="en-US" sz="1600" b="1"/>
              <a:t>ASAP</a:t>
            </a:r>
            <a:r>
              <a:rPr lang="en-US" sz="1600"/>
              <a:t> olaraq təyin olunmalıdır. Amma kiçik bir vizual səhv </a:t>
            </a:r>
            <a:r>
              <a:rPr lang="en-US" sz="1600" b="1"/>
              <a:t>Minor</a:t>
            </a:r>
            <a:r>
              <a:rPr lang="en-US" sz="1600"/>
              <a:t> (aşağı) </a:t>
            </a:r>
            <a:r>
              <a:rPr lang="en-US" sz="1600" b="1"/>
              <a:t>Severity</a:t>
            </a:r>
            <a:r>
              <a:rPr lang="en-US" sz="1600"/>
              <a:t>-yə malikdir və </a:t>
            </a:r>
            <a:r>
              <a:rPr lang="en-US" sz="1600" b="1"/>
              <a:t>Low</a:t>
            </a:r>
            <a:r>
              <a:rPr lang="en-US" sz="1600"/>
              <a:t> prioritetdə ola bilər.</a:t>
            </a:r>
          </a:p>
        </p:txBody>
      </p:sp>
      <p:graphicFrame>
        <p:nvGraphicFramePr>
          <p:cNvPr id="2" name="Table 1">
            <a:extLst>
              <a:ext uri="{FF2B5EF4-FFF2-40B4-BE49-F238E27FC236}">
                <a16:creationId xmlns:a16="http://schemas.microsoft.com/office/drawing/2014/main" id="{2710760C-F87F-D7AF-B6ED-D7CA14A2D152}"/>
              </a:ext>
            </a:extLst>
          </p:cNvPr>
          <p:cNvGraphicFramePr>
            <a:graphicFrameLocks noGrp="1"/>
          </p:cNvGraphicFramePr>
          <p:nvPr>
            <p:extLst>
              <p:ext uri="{D42A27DB-BD31-4B8C-83A1-F6EECF244321}">
                <p14:modId xmlns:p14="http://schemas.microsoft.com/office/powerpoint/2010/main" val="1032538717"/>
              </p:ext>
            </p:extLst>
          </p:nvPr>
        </p:nvGraphicFramePr>
        <p:xfrm>
          <a:off x="193824" y="100891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Severity (Ciddilik dərəcəsi)</a:t>
                      </a:r>
                      <a:endParaRPr lang="en-US"/>
                    </a:p>
                  </a:txBody>
                  <a:tcPr anchor="ctr"/>
                </a:tc>
                <a:tc>
                  <a:txBody>
                    <a:bodyPr/>
                    <a:lstStyle/>
                    <a:p>
                      <a:r>
                        <a:rPr lang="en-US"/>
                        <a:t>Təsiri</a:t>
                      </a:r>
                    </a:p>
                  </a:txBody>
                  <a:tcPr/>
                </a:tc>
                <a:extLst>
                  <a:ext uri="{0D108BD9-81ED-4DB2-BD59-A6C34878D82A}">
                    <a16:rowId xmlns:a16="http://schemas.microsoft.com/office/drawing/2014/main" val="4083932543"/>
                  </a:ext>
                </a:extLst>
              </a:tr>
              <a:tr h="370840">
                <a:tc>
                  <a:txBody>
                    <a:bodyPr/>
                    <a:lstStyle/>
                    <a:p>
                      <a:r>
                        <a:rPr lang="en-US" b="1"/>
                        <a:t>Critical (Kritik)</a:t>
                      </a:r>
                      <a:endParaRPr lang="en-US"/>
                    </a:p>
                  </a:txBody>
                  <a:tcPr anchor="ctr"/>
                </a:tc>
                <a:tc>
                  <a:txBody>
                    <a:bodyPr/>
                    <a:lstStyle/>
                    <a:p>
                      <a:r>
                        <a:rPr lang="en-US"/>
                        <a:t>Sistem tamamilə işləməz hala gəlir</a:t>
                      </a:r>
                    </a:p>
                  </a:txBody>
                  <a:tcPr anchor="ctr"/>
                </a:tc>
                <a:extLst>
                  <a:ext uri="{0D108BD9-81ED-4DB2-BD59-A6C34878D82A}">
                    <a16:rowId xmlns:a16="http://schemas.microsoft.com/office/drawing/2014/main" val="738444742"/>
                  </a:ext>
                </a:extLst>
              </a:tr>
              <a:tr h="370840">
                <a:tc>
                  <a:txBody>
                    <a:bodyPr/>
                    <a:lstStyle/>
                    <a:p>
                      <a:r>
                        <a:rPr lang="en-US" b="1"/>
                        <a:t>Major (Yüksək)</a:t>
                      </a:r>
                      <a:endParaRPr lang="en-US"/>
                    </a:p>
                  </a:txBody>
                  <a:tcPr anchor="ctr"/>
                </a:tc>
                <a:tc>
                  <a:txBody>
                    <a:bodyPr/>
                    <a:lstStyle/>
                    <a:p>
                      <a:r>
                        <a:rPr lang="en-US"/>
                        <a:t>Əsas funksiyalar pozulur, lakin sistem işləməyə davam edir</a:t>
                      </a:r>
                    </a:p>
                  </a:txBody>
                  <a:tcPr anchor="ctr"/>
                </a:tc>
                <a:extLst>
                  <a:ext uri="{0D108BD9-81ED-4DB2-BD59-A6C34878D82A}">
                    <a16:rowId xmlns:a16="http://schemas.microsoft.com/office/drawing/2014/main" val="2720363035"/>
                  </a:ext>
                </a:extLst>
              </a:tr>
              <a:tr h="370840">
                <a:tc>
                  <a:txBody>
                    <a:bodyPr/>
                    <a:lstStyle/>
                    <a:p>
                      <a:r>
                        <a:rPr lang="en-US" b="1"/>
                        <a:t>Medium (Orta)</a:t>
                      </a:r>
                      <a:endParaRPr lang="en-US"/>
                    </a:p>
                  </a:txBody>
                  <a:tcPr anchor="ctr"/>
                </a:tc>
                <a:tc>
                  <a:txBody>
                    <a:bodyPr/>
                    <a:lstStyle/>
                    <a:p>
                      <a:r>
                        <a:rPr lang="en-US"/>
                        <a:t>Kiçik problemlər var, amma istifadəçi işləyə bilər</a:t>
                      </a:r>
                    </a:p>
                  </a:txBody>
                  <a:tcPr anchor="ctr"/>
                </a:tc>
                <a:extLst>
                  <a:ext uri="{0D108BD9-81ED-4DB2-BD59-A6C34878D82A}">
                    <a16:rowId xmlns:a16="http://schemas.microsoft.com/office/drawing/2014/main" val="682609765"/>
                  </a:ext>
                </a:extLst>
              </a:tr>
              <a:tr h="370840">
                <a:tc>
                  <a:txBody>
                    <a:bodyPr/>
                    <a:lstStyle/>
                    <a:p>
                      <a:r>
                        <a:rPr lang="en-US" b="1"/>
                        <a:t>Minor (Aşağı)</a:t>
                      </a:r>
                      <a:endParaRPr lang="en-US"/>
                    </a:p>
                  </a:txBody>
                  <a:tcPr anchor="ctr"/>
                </a:tc>
                <a:tc>
                  <a:txBody>
                    <a:bodyPr/>
                    <a:lstStyle/>
                    <a:p>
                      <a:r>
                        <a:rPr lang="en-US"/>
                        <a:t>Kiçik vizual və ya istifadə rahatlığı ilə bağlı problemlər</a:t>
                      </a:r>
                    </a:p>
                  </a:txBody>
                  <a:tcPr anchor="ctr"/>
                </a:tc>
                <a:extLst>
                  <a:ext uri="{0D108BD9-81ED-4DB2-BD59-A6C34878D82A}">
                    <a16:rowId xmlns:a16="http://schemas.microsoft.com/office/drawing/2014/main" val="1498619911"/>
                  </a:ext>
                </a:extLst>
              </a:tr>
            </a:tbl>
          </a:graphicData>
        </a:graphic>
      </p:graphicFrame>
      <p:graphicFrame>
        <p:nvGraphicFramePr>
          <p:cNvPr id="4" name="Table 3">
            <a:extLst>
              <a:ext uri="{FF2B5EF4-FFF2-40B4-BE49-F238E27FC236}">
                <a16:creationId xmlns:a16="http://schemas.microsoft.com/office/drawing/2014/main" id="{4FE4EB64-B397-59E0-1749-3A0707C14D2F}"/>
              </a:ext>
            </a:extLst>
          </p:cNvPr>
          <p:cNvGraphicFramePr>
            <a:graphicFrameLocks noGrp="1"/>
          </p:cNvGraphicFramePr>
          <p:nvPr>
            <p:extLst>
              <p:ext uri="{D42A27DB-BD31-4B8C-83A1-F6EECF244321}">
                <p14:modId xmlns:p14="http://schemas.microsoft.com/office/powerpoint/2010/main" val="1539577743"/>
              </p:ext>
            </p:extLst>
          </p:nvPr>
        </p:nvGraphicFramePr>
        <p:xfrm>
          <a:off x="193824" y="340273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Priority (Sürətlilik dərəcəsi)</a:t>
                      </a:r>
                      <a:endParaRPr lang="en-US"/>
                    </a:p>
                  </a:txBody>
                  <a:tcPr anchor="ctr"/>
                </a:tc>
                <a:tc>
                  <a:txBody>
                    <a:bodyPr/>
                    <a:lstStyle/>
                    <a:p>
                      <a:r>
                        <a:rPr lang="en-US" b="1"/>
                        <a:t>Həll sürəti</a:t>
                      </a:r>
                      <a:endParaRPr lang="en-US"/>
                    </a:p>
                  </a:txBody>
                  <a:tcPr anchor="ctr"/>
                </a:tc>
                <a:extLst>
                  <a:ext uri="{0D108BD9-81ED-4DB2-BD59-A6C34878D82A}">
                    <a16:rowId xmlns:a16="http://schemas.microsoft.com/office/drawing/2014/main" val="4083932543"/>
                  </a:ext>
                </a:extLst>
              </a:tr>
              <a:tr h="370840">
                <a:tc>
                  <a:txBody>
                    <a:bodyPr/>
                    <a:lstStyle/>
                    <a:p>
                      <a:r>
                        <a:rPr lang="en-US" b="1"/>
                        <a:t>ASAP (Təcili)</a:t>
                      </a:r>
                      <a:endParaRPr lang="en-US"/>
                    </a:p>
                  </a:txBody>
                  <a:tcPr anchor="ctr"/>
                </a:tc>
                <a:tc>
                  <a:txBody>
                    <a:bodyPr/>
                    <a:lstStyle/>
                    <a:p>
                      <a:r>
                        <a:rPr lang="en-US"/>
                        <a:t>Dərhal həll edilməlidir</a:t>
                      </a:r>
                    </a:p>
                  </a:txBody>
                  <a:tcPr anchor="ctr"/>
                </a:tc>
                <a:extLst>
                  <a:ext uri="{0D108BD9-81ED-4DB2-BD59-A6C34878D82A}">
                    <a16:rowId xmlns:a16="http://schemas.microsoft.com/office/drawing/2014/main" val="738444742"/>
                  </a:ext>
                </a:extLst>
              </a:tr>
              <a:tr h="370840">
                <a:tc>
                  <a:txBody>
                    <a:bodyPr/>
                    <a:lstStyle/>
                    <a:p>
                      <a:r>
                        <a:rPr lang="en-US" b="1"/>
                        <a:t>High (Yüksək)</a:t>
                      </a:r>
                      <a:endParaRPr lang="en-US"/>
                    </a:p>
                  </a:txBody>
                  <a:tcPr anchor="ctr"/>
                </a:tc>
                <a:tc>
                  <a:txBody>
                    <a:bodyPr/>
                    <a:lstStyle/>
                    <a:p>
                      <a:r>
                        <a:rPr lang="en-US"/>
                        <a:t>Qısa zamanda həll edilməlidir</a:t>
                      </a:r>
                    </a:p>
                  </a:txBody>
                  <a:tcPr anchor="ctr"/>
                </a:tc>
                <a:extLst>
                  <a:ext uri="{0D108BD9-81ED-4DB2-BD59-A6C34878D82A}">
                    <a16:rowId xmlns:a16="http://schemas.microsoft.com/office/drawing/2014/main" val="2720363035"/>
                  </a:ext>
                </a:extLst>
              </a:tr>
              <a:tr h="370840">
                <a:tc>
                  <a:txBody>
                    <a:bodyPr/>
                    <a:lstStyle/>
                    <a:p>
                      <a:r>
                        <a:rPr lang="en-US" b="1"/>
                        <a:t>Normal (Orta)</a:t>
                      </a:r>
                      <a:endParaRPr lang="en-US"/>
                    </a:p>
                  </a:txBody>
                  <a:tcPr anchor="ctr"/>
                </a:tc>
                <a:tc>
                  <a:txBody>
                    <a:bodyPr/>
                    <a:lstStyle/>
                    <a:p>
                      <a:r>
                        <a:rPr lang="en-US"/>
                        <a:t>Digər tapşırıqların arasında həll edilə bilər</a:t>
                      </a:r>
                    </a:p>
                  </a:txBody>
                  <a:tcPr anchor="ctr"/>
                </a:tc>
                <a:extLst>
                  <a:ext uri="{0D108BD9-81ED-4DB2-BD59-A6C34878D82A}">
                    <a16:rowId xmlns:a16="http://schemas.microsoft.com/office/drawing/2014/main" val="682609765"/>
                  </a:ext>
                </a:extLst>
              </a:tr>
              <a:tr h="370840">
                <a:tc>
                  <a:txBody>
                    <a:bodyPr/>
                    <a:lstStyle/>
                    <a:p>
                      <a:r>
                        <a:rPr lang="en-US" b="1"/>
                        <a:t>Low (Aşağı)</a:t>
                      </a:r>
                      <a:endParaRPr lang="en-US"/>
                    </a:p>
                  </a:txBody>
                  <a:tcPr anchor="ctr"/>
                </a:tc>
                <a:tc>
                  <a:txBody>
                    <a:bodyPr/>
                    <a:lstStyle/>
                    <a:p>
                      <a:r>
                        <a:rPr lang="en-US"/>
                        <a:t>Gec həll edilsə də, problem yaratmaz</a:t>
                      </a:r>
                    </a:p>
                  </a:txBody>
                  <a:tcPr anchor="ctr"/>
                </a:tc>
                <a:extLst>
                  <a:ext uri="{0D108BD9-81ED-4DB2-BD59-A6C34878D82A}">
                    <a16:rowId xmlns:a16="http://schemas.microsoft.com/office/drawing/2014/main" val="1498619911"/>
                  </a:ext>
                </a:extLst>
              </a:tr>
            </a:tbl>
          </a:graphicData>
        </a:graphic>
      </p:graphicFrame>
    </p:spTree>
    <p:extLst>
      <p:ext uri="{BB962C8B-B14F-4D97-AF65-F5344CB8AC3E}">
        <p14:creationId xmlns:p14="http://schemas.microsoft.com/office/powerpoint/2010/main" val="3479293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23817</TotalTime>
  <Words>1907</Words>
  <Application>Microsoft Office PowerPoint</Application>
  <PresentationFormat>Widescreen</PresentationFormat>
  <Paragraphs>290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262</cp:revision>
  <dcterms:created xsi:type="dcterms:W3CDTF">2025-02-24T08:05:52Z</dcterms:created>
  <dcterms:modified xsi:type="dcterms:W3CDTF">2025-04-01T05:11:58Z</dcterms:modified>
</cp:coreProperties>
</file>