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594" r:id="rId2"/>
    <p:sldId id="595" r:id="rId3"/>
    <p:sldId id="596" r:id="rId4"/>
    <p:sldId id="566" r:id="rId5"/>
    <p:sldId id="568" r:id="rId6"/>
    <p:sldId id="582" r:id="rId7"/>
    <p:sldId id="584" r:id="rId8"/>
    <p:sldId id="583" r:id="rId9"/>
    <p:sldId id="569" r:id="rId10"/>
    <p:sldId id="570" r:id="rId11"/>
    <p:sldId id="571" r:id="rId12"/>
    <p:sldId id="572" r:id="rId13"/>
    <p:sldId id="573" r:id="rId14"/>
    <p:sldId id="574" r:id="rId15"/>
    <p:sldId id="567" r:id="rId16"/>
    <p:sldId id="576" r:id="rId17"/>
    <p:sldId id="575" r:id="rId18"/>
    <p:sldId id="577" r:id="rId19"/>
    <p:sldId id="578" r:id="rId20"/>
    <p:sldId id="579" r:id="rId21"/>
    <p:sldId id="580" r:id="rId22"/>
    <p:sldId id="581" r:id="rId23"/>
    <p:sldId id="565" r:id="rId24"/>
    <p:sldId id="585" r:id="rId25"/>
    <p:sldId id="589" r:id="rId26"/>
    <p:sldId id="590" r:id="rId27"/>
    <p:sldId id="591" r:id="rId28"/>
    <p:sldId id="592" r:id="rId29"/>
    <p:sldId id="593" r:id="rId30"/>
    <p:sldId id="597" r:id="rId31"/>
    <p:sldId id="598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30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7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030278-45DC-4534-B67E-11EB3832C02B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9E7695-2856-4E04-B435-7203877CB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328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33BD5D-700E-570D-79DA-E32FB93E6C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CC42425-E6BB-81B1-D352-722A7A20E88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2FF3A5E-AE28-A700-D761-3AFE9C77D7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8004C2-A30E-206F-5E39-2D6CECC7571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9521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34BBAA-CA0E-AA3F-10CE-C3EDC97028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32CBF67-D4BD-38DD-FD36-E3610D844BD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E2BC45A-6C24-8EBF-FA7A-63A310228E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88DC42-F167-4108-5E7E-053532FB44E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3786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7AB21F-B1EB-C563-9044-6612B374CF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17498B1-D0DB-C5E9-0728-9F275D3D768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854EFAA-DA2B-A20C-F2B0-92EF13C345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7E4986-C8D4-C1C3-12F6-B7A9646C5D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4922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A1E799-A293-CB1A-2A37-6322A09B7E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FA45DF0-8600-F4BD-9769-8EF4247039F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19B3DC1-8C9E-84A8-3772-91B19B6433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F09E51-735E-5646-E576-737D3F4AB7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351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4F305D-23EB-1CD2-4255-9BF6B7A9E1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E94051F-E587-1869-D881-AFD9675231D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799A82F-668D-A3CE-6B14-3B3E0C1AB8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0B3002-4BDF-0CE5-92B7-154A5FED2A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5243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210CDA-BE5A-CB12-3603-286636CE1F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C13B403-7C2D-18F2-6FAF-8819F1A5D03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F9DB0E3-736E-2231-2FF8-D9D5F74897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F0DCD9-9A36-3425-8873-85D1D2F710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5377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C51014-7543-30AD-F870-C98ADB9E14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0BADFF9-36C7-F3AA-B104-12584A1B2E9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2097E4B-E53E-D27B-5CC5-DF3ABD97AB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D7F136-5BBF-8579-3627-0B7FE5399B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5926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9DA39A-9956-C928-D43F-680135C17D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9ED626D-839F-EEB3-EED2-36DF54CD05B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5B1776D-AB9C-0BA1-E809-7C33698C27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A249DF-F5B8-F473-DE90-D215002CCEE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2206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91B88D-46F4-B761-9878-96B1509D6B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FC5794C-3A4A-96A6-C2D2-A2EA7602CD5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7C25378-183B-63A4-AED2-D96E6F0508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60B310-F7A1-1D8B-06B7-458802850C7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5142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EFB783-A84D-7085-7C05-BDC2CE465C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9CC2C41-C1DC-A256-174D-30C1919E8FB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3C7BB17-2BF5-6B35-84C8-E3FEBF97FD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EACC10-06A2-D57D-DBDF-4F06141E202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0445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D14746-3F4D-5BFE-21EA-61EC8EF9E5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24B9873-00BD-5A7F-6F09-43985E11031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8CB7556-D38E-B211-F4E5-DE34A0D781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322B9D-97F7-C52F-D90C-DE8D275F13A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7857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E27BC9-0232-C667-F568-2CA74B2840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6219C18-AE97-FCE0-1641-B467D12E97C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47DE9D1-7A62-5B3E-DFC6-B26BF2AF44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FC1DF9-CB71-6E49-C439-339CE66D4D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12765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36286C-5CE0-CCC2-084D-A27C02CF49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C35F0A2-6DEC-DDA8-8727-7EFC6C5C168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92ED0A8-A21B-270B-2636-DE01AC6481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9177FA-9F58-3D61-74FF-6F242A1ABC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56056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F5F4C2-0AF4-9C22-3FD9-23491E7973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7686FA7-ACEB-C24A-3280-92BCA937748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AEE6D74-59EA-68CC-47CE-1FC8869146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746C55-1462-5CE5-3D8E-994A8E21B3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36502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B4329B-23F4-9398-6D0A-4C15B471AF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2C137CD-C9FB-172E-38B2-8AA7E05C5E4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771A771-29F6-09C9-CAFC-C6083F7DB3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501112-41D7-838C-2FD0-4AD57292491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62151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99B26E-EAF7-C7B1-52E2-38C9D2772E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9E2A648-38F5-516B-123A-21270152057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C3EA0AC-0F10-6E24-942B-3F12CC4173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AFD0C4-70B2-6DD4-E1AE-F88B9D8F168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19656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A3CE54-0ED8-B99D-2093-F7A4C67F47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F2AD3C5-242A-DAB8-06C3-44A4009FC97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348FEF3-C1E5-DADD-C19D-126F6B6B04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194E53-86E3-374A-128A-EB31B23BA5D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67310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D78D46-8EB8-5CC3-A642-1313DE6C71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E38851E-74B5-0E39-F48F-F9C3DE80768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C87D057-2642-A444-361D-59FDA3591A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8031F7-19B8-95EF-F7D3-E751C3CE57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77641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7D7B8D-9D84-4CEA-A1C5-80E2325887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8D0128C-008D-D10B-B76F-2D257C03481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CCA44B7-2412-71F3-F1D9-71D964340F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151ED0-2821-90A9-CB53-EF5E45AD68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056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B73049-C139-49E7-1D33-ECEE8E38ED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9F1C26E-323C-6A37-D8DE-B7A819DCEF5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BAE0C80-4A9D-CBAD-E274-B4C8B03ABC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7FAE50-4BC5-F99B-82FE-2388E95A49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984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DCD409-99C5-D17F-CBBD-84E645F7E6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F48757D-44C3-B3F6-00BF-A17602D8284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127F9B5-E579-4748-1EE9-8C1CA92FCE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1592CF-0D7B-0017-B3FD-E062E894742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49898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341307-BF03-A9E1-2016-3A20A2A5FC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BBDBC5C-6D9B-479D-7300-24AF737D624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FE9CAB6-1B12-BD36-72DA-3A30EE9C06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6B08B3-8F51-3A44-B86C-4A64A4E4C1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0039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24C58D-E1DE-6B94-38A8-58D7603FE1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7DB3C47-4F9E-E969-7685-6F3276E864E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2CA225D-1A53-AB97-7991-907954D05B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609C33-58AE-5832-C41B-33BA05C211E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34153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24E506-7CE0-503C-5D36-24A81891E4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870FD44-F0DE-0701-9A3C-A36FEF9F95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1E6E598-6F13-F8F6-4AF5-675C4DB5BF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A389B1-4347-8055-4D42-AC1F3AF2B3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7043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5F2377-70E9-350B-7C5A-0D83832240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AC671EA-4F2C-5921-FC54-773EA850307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284E192-AE90-E1CC-5F9E-81445C237B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267EBF-ECEB-CD0E-44BD-33480959CD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418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2CE2CE-794C-5699-8331-94ACC2DA22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F6499FA-7D86-90B7-B455-C5A30BAEDB7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79E2419-8FE8-7AA9-D6FA-347857473F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172F25-0558-C937-E5B6-68EC467226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5303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8ED503-ACD7-5DCB-A747-BBC4B19F72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C24AF0E-4926-8D44-8E85-E663492E212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B6B200D-82FB-D3BC-45C4-EDD56C91F6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ED9053-2ECB-F16C-72F6-2C7002AB22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0371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ADBC1F-6C55-EECA-0742-F67074FC1D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8D2D951-796F-93B6-FB06-825B71D8025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C677D50-2A66-5AEB-7689-8F864B7BEB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CE0D29-0A0B-2E4A-4DA1-66A164E52F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6208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AD154B-9EA1-B8ED-3CC7-4EE1FD8374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F53521C-D33B-4B33-411C-A136453D581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4435530-54F6-7689-9F35-01E2C95AA9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EAC863-D05F-A2C0-4D7C-492865EBDC8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7918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FF0447-4B51-29AA-D961-D11B7E9AAC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BB342BF-FCEE-8E36-A0B6-314358CD028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53B50A1-57ED-39DB-EE19-CD5D3749BD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EE7F30-2E32-4467-B35B-CD01586C9F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5015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05494E-36C4-0C86-C7B1-1F2E7FA56E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C3B5B68-3D1A-407D-8E4D-5B82833C167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FF27922-37C8-360D-460D-86B2EE9C96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2C4D20-2999-A1F4-6654-D36653DBF1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1323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DABB0-8DDA-004E-D340-0D8D9AF848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E2F8DD-D0F4-594E-A52F-665FF06E4E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2D2B00-A821-38BD-2822-C3A06D547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30DA0D-2215-40F8-ED04-B85624079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3D1DB0-F1BC-6B82-F122-5E5FCC819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120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01CCD-7010-8F1B-350B-607AD33F0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18F3A5-95A2-7356-8555-283E2E123F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2BC6F-62DC-463A-E62C-47BF69B1D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32CBD-C858-D88F-0489-E4BB16536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B618D-C596-4A40-DE56-94EBE7338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597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A93E27-C592-4EF7-2019-B7ACFA418C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89BEC0-54B8-A051-2798-F11DBE8B0C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3C6EEC-A13E-6853-1E9D-14A095FB3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D021A9-52BF-1240-BDEA-96685F316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3214FD-BB15-13F7-2D2E-DD0F35AD2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291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32DF4-E565-614B-558E-1D15614EA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73E54-D8C4-FC9C-7E3E-3AD0DA076E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E94689-2AAB-15E5-41EF-B7F6080E9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B960A3-8318-92B7-7BD0-48AAA0D65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0E662-CD9B-C45E-13B7-859A9EBCB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606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444D5-A9F7-AD28-8EC7-EC870E697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B782AA-A669-BBC9-D295-6DEFC0001E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1E8E3-FEBD-1DF5-163F-C63EFF817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29FD66-33BA-142E-0E98-C91D76410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9D4E73-662D-8A3C-AB2F-67B189950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427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D9D79-F540-D4D6-A756-40ACD331D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687E6-E8CC-C47C-C609-67AD69422D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88D1EC-E1AE-F57F-EBD8-B6FEABE0B4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BEF88F-A764-2955-E3D0-E52DC5415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5A8078-8437-2315-5E67-036A24812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63B869-3383-1A1F-B89E-D746F917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882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8E1A1-B069-A9B3-87DF-03BB1B209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738B57-1783-15BA-EFBA-7CE6ECA374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53E91E-4316-BF4A-E4FD-F576559B41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3C6E76-6E74-3AEC-6E2C-02191D5629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819A33-4CAE-2EE3-0660-E9F07D5627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B406BF-C66C-53D2-DE0E-F0C5F6E70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B92DA7-0A52-57A9-949B-18EC02181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F21431-2D79-E603-183D-78496F23E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096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A56AA-B208-8ACC-F009-932FD9B15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98FD13-1B50-EB37-A0A6-C8AFEEAA6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0BF8FC-59FC-4D2A-ACE3-840A60B90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1CBA98-76BA-7C66-3F88-C0230B739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811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C8BB55-BE0B-C4BF-2577-24E657F01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9F49BB-7E0F-6A12-A830-93634609B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E152C9-534D-A47F-1E56-E690D992A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239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73957-1229-0D8C-D4B9-67D2B2F13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BD9014-DFA9-EAC7-5F24-BB12B295E8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F88C39-BE39-1128-7E5F-C02D709189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DFB7A5-537B-F8C9-7516-3097574DF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7F7276-38B1-7A24-1982-6B8DEF36A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7D2321-A091-BD32-DB3E-C8E191947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283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045BF-9D46-5525-E352-3020E2ADE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7D24A2-908F-0205-F3E4-5FCF49EB6F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5A8AEF-8D5C-3053-C19F-5AFD05AA12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C18CA0-3B44-8A50-C5BB-271AFCF29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05FEA6-F98C-0984-59C7-812AF9260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ED74FF-10A5-0D3A-4C5C-D17199E22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146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E478BA-6BEB-1A57-1BB8-82B7684B6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5E370-8DB3-2CCE-D711-F0140BE0C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756668-B176-42A3-15C5-73C30FB1DE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16844A-366F-47C4-B77D-42DFAB3943AB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392E59-BD31-D19A-4390-F337DB166D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7C295A-5A1B-A3ED-BD6D-A19E67CEDC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904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765FE0-4FB6-E43F-C3AD-E1706E48DC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7E8E795-42F7-9585-C0EC-5F50DF8C83D3}"/>
              </a:ext>
            </a:extLst>
          </p:cNvPr>
          <p:cNvSpPr txBox="1"/>
          <p:nvPr/>
        </p:nvSpPr>
        <p:spPr>
          <a:xfrm>
            <a:off x="107004" y="158874"/>
            <a:ext cx="11984477" cy="64940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300" b="1"/>
              <a:t>🔹 Rendering nədir?</a:t>
            </a:r>
          </a:p>
          <a:p>
            <a:r>
              <a:rPr lang="en-US" sz="1300" b="1"/>
              <a:t>Rendering</a:t>
            </a:r>
            <a:r>
              <a:rPr lang="en-US" sz="1300"/>
              <a:t> — bu, veb səhifənin </a:t>
            </a:r>
            <a:r>
              <a:rPr lang="en-US" sz="1300" b="1"/>
              <a:t>brauzerdə vizual şəkildə göstərilməsi prosesidir</a:t>
            </a:r>
            <a:r>
              <a:rPr lang="en-US" sz="1300"/>
              <a:t>. Sadə dillə desək, yazdığın </a:t>
            </a:r>
            <a:r>
              <a:rPr lang="en-US" sz="1300" b="1"/>
              <a:t>HTML, CSS və JavaScript</a:t>
            </a:r>
            <a:r>
              <a:rPr lang="en-US" sz="1300"/>
              <a:t> kodlarının </a:t>
            </a:r>
            <a:r>
              <a:rPr lang="en-US" sz="1300" b="1"/>
              <a:t>ekranda görünən görüntüyə</a:t>
            </a:r>
            <a:r>
              <a:rPr lang="en-US" sz="1300"/>
              <a:t> çevrilməsi deməkdir.</a:t>
            </a:r>
            <a:endParaRPr lang="az-Latn-AZ" sz="1300"/>
          </a:p>
          <a:p>
            <a:endParaRPr lang="az-Latn-AZ" sz="1300">
              <a:solidFill>
                <a:srgbClr val="303141"/>
              </a:solidFill>
              <a:latin typeface="Udemy Sans"/>
            </a:endParaRPr>
          </a:p>
          <a:p>
            <a:endParaRPr lang="az-Latn-AZ" sz="1300">
              <a:solidFill>
                <a:srgbClr val="303141"/>
              </a:solidFill>
              <a:latin typeface="Udemy Sans"/>
            </a:endParaRPr>
          </a:p>
          <a:p>
            <a:pPr algn="l"/>
            <a:endParaRPr lang="az-Latn-AZ" sz="1300" b="0" i="0">
              <a:solidFill>
                <a:srgbClr val="303141"/>
              </a:solidFill>
              <a:effectLst/>
              <a:latin typeface="Udemy Sans"/>
            </a:endParaRPr>
          </a:p>
          <a:p>
            <a:pPr>
              <a:buNone/>
            </a:pPr>
            <a:r>
              <a:rPr lang="en-US" sz="1300" b="1"/>
              <a:t>🔸 Rendering prosesi necə işləyir?</a:t>
            </a:r>
          </a:p>
          <a:p>
            <a:pPr>
              <a:buNone/>
            </a:pPr>
            <a:r>
              <a:rPr lang="en-US" sz="1300"/>
              <a:t>Brauzer bir veb səhifəni göstərmək üçün aşağıdakı mərhələlərdən keçir:</a:t>
            </a:r>
            <a:endParaRPr lang="az-Latn-AZ" sz="1300"/>
          </a:p>
          <a:p>
            <a:pPr>
              <a:buNone/>
            </a:pPr>
            <a:endParaRPr lang="en-US" sz="1300"/>
          </a:p>
          <a:p>
            <a:pPr marL="342900" indent="-342900">
              <a:buFont typeface="+mj-lt"/>
              <a:buAutoNum type="arabicPeriod"/>
            </a:pPr>
            <a:r>
              <a:rPr lang="en-US" sz="1300" b="1"/>
              <a:t>HTML Parsinqi (Analizi)</a:t>
            </a:r>
            <a:endParaRPr lang="en-US" sz="13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300"/>
              <a:t>Brauzer HTML kodunu oxuyur və </a:t>
            </a:r>
            <a:r>
              <a:rPr lang="en-US" sz="1300" b="1"/>
              <a:t>DOM (Document Object Model)</a:t>
            </a:r>
            <a:r>
              <a:rPr lang="en-US" sz="1300"/>
              <a:t> adlı struktur qurur.</a:t>
            </a:r>
            <a:endParaRPr lang="az-Latn-AZ" sz="130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az-Latn-AZ" sz="130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300"/>
          </a:p>
          <a:p>
            <a:pPr marL="342900" indent="-342900">
              <a:buFont typeface="+mj-lt"/>
              <a:buAutoNum type="arabicPeriod"/>
            </a:pPr>
            <a:r>
              <a:rPr lang="en-US" sz="1300" b="1"/>
              <a:t>CSS Parsinqi</a:t>
            </a:r>
            <a:endParaRPr lang="en-US" sz="13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300"/>
              <a:t>Brauzer CSS kodlarını oxuyur və </a:t>
            </a:r>
            <a:r>
              <a:rPr lang="en-US" sz="1300" b="1"/>
              <a:t>CSSOM (CSS Object Model)</a:t>
            </a:r>
            <a:r>
              <a:rPr lang="en-US" sz="1300"/>
              <a:t> adlı stil strukturunu yaradır.</a:t>
            </a:r>
            <a:endParaRPr lang="az-Latn-AZ" sz="130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az-Latn-AZ" sz="130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300"/>
          </a:p>
          <a:p>
            <a:pPr marL="342900" indent="-342900">
              <a:buFont typeface="+mj-lt"/>
              <a:buAutoNum type="arabicPeriod"/>
            </a:pPr>
            <a:r>
              <a:rPr lang="en-US" sz="1300" b="1"/>
              <a:t>Render Ağacının Yaradılması (Render Tree)</a:t>
            </a:r>
            <a:endParaRPr lang="en-US" sz="13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300"/>
              <a:t>DOM və CSSOM birləşərək </a:t>
            </a:r>
            <a:r>
              <a:rPr lang="en-US" sz="1300" b="1"/>
              <a:t>render ağacı</a:t>
            </a:r>
            <a:r>
              <a:rPr lang="en-US" sz="1300"/>
              <a:t> qurulur. Bu ağac yalnız görünən elementləri və onların stilini ehtiva edir.</a:t>
            </a:r>
            <a:endParaRPr lang="az-Latn-AZ" sz="130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az-Latn-AZ" sz="130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300"/>
          </a:p>
          <a:p>
            <a:pPr marL="342900" indent="-342900">
              <a:buFont typeface="+mj-lt"/>
              <a:buAutoNum type="arabicPeriod"/>
            </a:pPr>
            <a:r>
              <a:rPr lang="en-US" sz="1300" b="1"/>
              <a:t>Layout (Yerləşdirmə)</a:t>
            </a:r>
            <a:endParaRPr lang="en-US" sz="13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300"/>
              <a:t>Hər bir elementin ölçüsü və ekrandakı yeri hesablanır.</a:t>
            </a:r>
            <a:endParaRPr lang="az-Latn-AZ" sz="130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az-Latn-AZ" sz="130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300"/>
          </a:p>
          <a:p>
            <a:pPr marL="342900" indent="-342900">
              <a:buFont typeface="+mj-lt"/>
              <a:buAutoNum type="arabicPeriod"/>
            </a:pPr>
            <a:r>
              <a:rPr lang="en-US" sz="1300" b="1"/>
              <a:t>Paint (Çəkilmə/Rəngləmə)</a:t>
            </a:r>
            <a:endParaRPr lang="en-US" sz="13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300"/>
              <a:t>Elementlər rənglənir və çəkilir: mətn, fon, haşiyələr və s.</a:t>
            </a:r>
            <a:endParaRPr lang="az-Latn-AZ" sz="130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az-Latn-AZ" sz="130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300"/>
          </a:p>
          <a:p>
            <a:pPr marL="342900" indent="-342900">
              <a:buFont typeface="+mj-lt"/>
              <a:buAutoNum type="arabicPeriod"/>
            </a:pPr>
            <a:r>
              <a:rPr lang="en-US" sz="1300" b="1"/>
              <a:t>Compositing (Tərtib Etmə/Qatların Birləşdirilməsi)</a:t>
            </a:r>
            <a:endParaRPr lang="en-US" sz="13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300"/>
              <a:t>Çəkilmiş hissələr qatlar şəklində birləşdirilərək ekran görüntüsü formalaşdırılır.</a:t>
            </a:r>
          </a:p>
          <a:p>
            <a:pPr algn="l"/>
            <a:endParaRPr lang="ru-RU" sz="1300" b="0" i="0">
              <a:solidFill>
                <a:srgbClr val="303141"/>
              </a:solidFill>
              <a:effectLst/>
              <a:latin typeface="Udemy Sans"/>
            </a:endParaRPr>
          </a:p>
        </p:txBody>
      </p:sp>
    </p:spTree>
    <p:extLst>
      <p:ext uri="{BB962C8B-B14F-4D97-AF65-F5344CB8AC3E}">
        <p14:creationId xmlns:p14="http://schemas.microsoft.com/office/powerpoint/2010/main" val="1366402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CEB416-5E01-116B-71DA-9B2BE98D7A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C849965-BE69-D79F-9C96-40EE85337EB6}"/>
              </a:ext>
            </a:extLst>
          </p:cNvPr>
          <p:cNvSpPr txBox="1"/>
          <p:nvPr/>
        </p:nvSpPr>
        <p:spPr>
          <a:xfrm>
            <a:off x="107004" y="158874"/>
            <a:ext cx="11984477" cy="58785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 b="1"/>
              <a:t>🛠️ Populyar alətlər: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/>
              <a:t>Gatsby</a:t>
            </a:r>
            <a:r>
              <a:rPr lang="en-US" sz="1600"/>
              <a:t> (React əsaslı) – səhifələri build zamanı statik yaradır.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/>
              <a:t>Next.js Static Export</a:t>
            </a:r>
            <a:r>
              <a:rPr lang="en-US" sz="1600"/>
              <a:t> – Next.js-də səhifələrin statik versiyasını çıxarmağa imkan verir.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/>
              <a:t>Jekyll, Metalsmith</a:t>
            </a:r>
            <a:r>
              <a:rPr lang="en-US" sz="1600"/>
              <a:t> – daha çox bloqlar və sadə saytlar üçün klassik statik sayt generatorlarıdır.</a:t>
            </a:r>
            <a:endParaRPr lang="az-Latn-AZ" sz="16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az-Latn-AZ" sz="16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az-Latn-AZ" sz="16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az-Latn-AZ" sz="16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az-Latn-AZ" sz="1600"/>
          </a:p>
          <a:p>
            <a:pPr>
              <a:buNone/>
            </a:pPr>
            <a:r>
              <a:rPr lang="en-US" sz="1600" b="1"/>
              <a:t>💡 Statik və Pre-rendering fərqi: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/>
              <a:t>Statik renderləmə:</a:t>
            </a:r>
            <a:r>
              <a:rPr lang="az-Latn-AZ" sz="1600" b="1"/>
              <a:t> </a:t>
            </a:r>
            <a:r>
              <a:rPr lang="en-US" sz="1600"/>
              <a:t>Səhifə JS olmadan da işləyə bilir – məzmun və əsas funksionallıq mövcuddur.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/>
              <a:t>Pre-rendering:</a:t>
            </a:r>
            <a:r>
              <a:rPr lang="az-Latn-AZ" sz="1600" b="1"/>
              <a:t> </a:t>
            </a:r>
            <a:r>
              <a:rPr lang="en-US" sz="1600"/>
              <a:t>Sayt əvvəlcədən HTML yaradır, amma bu səhifələr tam funksional olmaq üçün </a:t>
            </a:r>
            <a:r>
              <a:rPr lang="en-US" sz="1600" b="1"/>
              <a:t>JS yüklənməsinə ehtiyac duyur</a:t>
            </a:r>
            <a:r>
              <a:rPr lang="en-US" sz="1600"/>
              <a:t>. Yəni, JavaScript olmadan səhifə çox "boş" görünə bilər.</a:t>
            </a:r>
            <a:endParaRPr lang="az-Latn-AZ" sz="16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/>
          </a:p>
          <a:p>
            <a:pPr>
              <a:buNone/>
            </a:pPr>
            <a:r>
              <a:rPr lang="en-US" sz="1600"/>
              <a:t>🔎 </a:t>
            </a:r>
            <a:r>
              <a:rPr lang="en-US" sz="1600" b="1"/>
              <a:t>Test etmək üçün:</a:t>
            </a:r>
            <a:r>
              <a:rPr lang="az-Latn-AZ" sz="1600" b="1"/>
              <a:t> </a:t>
            </a:r>
            <a:r>
              <a:rPr lang="en-US" sz="1600"/>
              <a:t>JavaScript-i brauzerdə deaktiv edin və səhifəni yükləyin: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Əgər səhifə tam işləyirsə → </a:t>
            </a:r>
            <a:r>
              <a:rPr lang="en-US" sz="1600" b="1"/>
              <a:t>statik renderləmə</a:t>
            </a:r>
            <a:r>
              <a:rPr lang="en-US" sz="160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Əgər məzmun azdır və interaktivlik yoxdursa → </a:t>
            </a:r>
            <a:r>
              <a:rPr lang="en-US" sz="1600" b="1"/>
              <a:t>pre-rendering</a:t>
            </a:r>
            <a:r>
              <a:rPr lang="en-US" sz="1600"/>
              <a:t>.</a:t>
            </a:r>
          </a:p>
          <a:p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30273692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63958F-9BEC-E099-A1F0-0AF8A1D640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F707D5B-6984-A670-58E9-67C8969F7434}"/>
              </a:ext>
            </a:extLst>
          </p:cNvPr>
          <p:cNvSpPr txBox="1"/>
          <p:nvPr/>
        </p:nvSpPr>
        <p:spPr>
          <a:xfrm>
            <a:off x="107004" y="158874"/>
            <a:ext cx="11984477" cy="21852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b="1">
                <a:solidFill>
                  <a:srgbClr val="FF0000"/>
                </a:solidFill>
              </a:rPr>
              <a:t>Server Renderləmə ilə Statik Renderləmə arasındakı fərqlər</a:t>
            </a:r>
            <a:r>
              <a:rPr lang="az-Latn-AZ" sz="2000" b="1">
                <a:solidFill>
                  <a:srgbClr val="FF0000"/>
                </a:solidFill>
              </a:rPr>
              <a:t> </a:t>
            </a:r>
            <a:r>
              <a:rPr lang="en-US" sz="2000" b="1">
                <a:solidFill>
                  <a:srgbClr val="FF0000"/>
                </a:solidFill>
              </a:rPr>
              <a:t>(SSR vs Static Rendering)</a:t>
            </a:r>
            <a:endParaRPr lang="az-Latn-AZ" sz="2000" b="1">
              <a:solidFill>
                <a:srgbClr val="FF0000"/>
              </a:solidFill>
            </a:endParaRPr>
          </a:p>
          <a:p>
            <a:pPr algn="l"/>
            <a:endParaRPr lang="az-Latn-AZ" sz="2000" b="1" i="0">
              <a:solidFill>
                <a:srgbClr val="FF0000"/>
              </a:solidFill>
              <a:effectLst/>
              <a:latin typeface="Udemy Sans"/>
            </a:endParaRPr>
          </a:p>
          <a:p>
            <a:pPr>
              <a:buNone/>
            </a:pPr>
            <a:r>
              <a:rPr lang="en-US" sz="1600" b="1"/>
              <a:t>🧠 Ümumi Baxış: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/>
              <a:t>Server Renderləmə (SSR)</a:t>
            </a:r>
            <a:r>
              <a:rPr lang="en-US" sz="1600"/>
              <a:t> – Hər bir istifadəçi sorğusu zamanı </a:t>
            </a:r>
            <a:r>
              <a:rPr lang="en-US" sz="1600" b="1"/>
              <a:t>HTML serverdə yaradılır</a:t>
            </a:r>
            <a:r>
              <a:rPr lang="en-US" sz="1600"/>
              <a:t> və sonra brauzerə göndərilir.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/>
              <a:t>Statik Renderləmə</a:t>
            </a:r>
            <a:r>
              <a:rPr lang="en-US" sz="1600"/>
              <a:t> – Saytın build (yığılma) mərhələsində </a:t>
            </a:r>
            <a:r>
              <a:rPr lang="en-US" sz="1600" b="1"/>
              <a:t>öncədən</a:t>
            </a:r>
            <a:r>
              <a:rPr lang="en-US" sz="1600"/>
              <a:t> HTML fayllar yaradılır və </a:t>
            </a:r>
            <a:r>
              <a:rPr lang="en-US" sz="1600" b="1"/>
              <a:t>hazır şəkildə</a:t>
            </a:r>
            <a:r>
              <a:rPr lang="en-US" sz="1600"/>
              <a:t> istifadəçiyə təqdim olunur.</a:t>
            </a:r>
          </a:p>
          <a:p>
            <a:pPr algn="l"/>
            <a:endParaRPr lang="en-US" sz="1600" b="0" i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endParaRPr lang="en-US" sz="1600">
              <a:solidFill>
                <a:srgbClr val="303141"/>
              </a:solidFill>
              <a:latin typeface="Udemy Sans"/>
            </a:endParaRPr>
          </a:p>
          <a:p>
            <a:pPr algn="l"/>
            <a:endParaRPr lang="ru-RU" sz="1600" b="0" i="0">
              <a:solidFill>
                <a:srgbClr val="303141"/>
              </a:solidFill>
              <a:effectLst/>
              <a:latin typeface="Udemy Sans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48EABAB-4286-AE73-2736-B75BFE3E35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2881393"/>
              </p:ext>
            </p:extLst>
          </p:nvPr>
        </p:nvGraphicFramePr>
        <p:xfrm>
          <a:off x="426616" y="2225558"/>
          <a:ext cx="11338767" cy="3053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0123">
                  <a:extLst>
                    <a:ext uri="{9D8B030D-6E8A-4147-A177-3AD203B41FA5}">
                      <a16:colId xmlns:a16="http://schemas.microsoft.com/office/drawing/2014/main" val="3873287271"/>
                    </a:ext>
                  </a:extLst>
                </a:gridCol>
                <a:gridCol w="5439055">
                  <a:extLst>
                    <a:ext uri="{9D8B030D-6E8A-4147-A177-3AD203B41FA5}">
                      <a16:colId xmlns:a16="http://schemas.microsoft.com/office/drawing/2014/main" val="3118766053"/>
                    </a:ext>
                  </a:extLst>
                </a:gridCol>
                <a:gridCol w="3779589">
                  <a:extLst>
                    <a:ext uri="{9D8B030D-6E8A-4147-A177-3AD203B41FA5}">
                      <a16:colId xmlns:a16="http://schemas.microsoft.com/office/drawing/2014/main" val="2145086651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200"/>
                        <a:t>Müqayisə və Fərqlər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4887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/>
                        <a:t>Xüsusiyyət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/>
                        <a:t>Server Renderləmə (SSR)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b="1"/>
                        <a:t>Statik Renderləmə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5615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/>
                        <a:t>HTML yaradılması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Sorğu zamanı, real vaxtda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Sayt build olunarkən, əvvəlcədən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3766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/>
                        <a:t>Sürət (TTFB)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Daha yavaşdır, çünki server HTML-ni hər dəfə yaradır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Çox sürətlidir, çünki HTML hazırdır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9980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/>
                        <a:t>Performans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Server yüklənir, JS və render iki dəfə baş verir (server və sonra brauzer)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Server yüklənmir, brauzer bir dəfə render edir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5487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/>
                        <a:t>Dinamik məzmun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Uyğundur (məsələn: istifadəçiyə özəl səhifələr)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Çətindir və ya qeyri-mümkün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7990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/>
                        <a:t>Mürəkkəblik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Daha çətindir – caching, memory optimizasiya, render to string və s. tələb edir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Daha sadə və dayanıqlıdır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5397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/>
                        <a:t>Kəşləmə (Caching)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Müəyyən dərəcədə mümkündür, lakin dinamiklik səbəbilə çətindir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CDN-lər vasitəsilə edge-level caching asanlıqla mümkündür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17818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62647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9020C4-698F-E699-6589-840D0E3695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495FAEF-3382-0ADE-F0D1-78C2B7F88C0A}"/>
              </a:ext>
            </a:extLst>
          </p:cNvPr>
          <p:cNvSpPr txBox="1"/>
          <p:nvPr/>
        </p:nvSpPr>
        <p:spPr>
          <a:xfrm>
            <a:off x="107004" y="158874"/>
            <a:ext cx="11984477" cy="63401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300" b="0" i="0">
                <a:solidFill>
                  <a:srgbClr val="303141"/>
                </a:solidFill>
                <a:effectLst/>
                <a:latin typeface="Udemy Sans"/>
              </a:rPr>
              <a:t> 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⚠️ SSR-in Mümkün Çətinlikləri: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3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Yüksək hesablama xərcləri:</a:t>
            </a:r>
            <a:b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Hər sorğu üçün HTML yaradılır – bu, serverin yükünü artırır.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İki dəfə render:</a:t>
            </a:r>
            <a:b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Həm serverdə, həm də brauzerdə render olunur → daha çox JS icrası.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Keşləmə və optimizasiya ehtiyacı:</a:t>
            </a:r>
            <a:b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Məsələn, komponentlərin nəticələrini yadda saxlamaq (memoization), yaddaşın düzgün idarə olunması, smart cache-lər qurmaq və s </a:t>
            </a:r>
            <a:r>
              <a:rPr kumimoji="0" lang="az-Latn-AZ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lazım gəlir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endParaRPr kumimoji="0" lang="az-Latn-AZ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az-Latn-AZ" altLang="en-US" sz="1300">
              <a:latin typeface="Arial" panose="020B0604020202020204" pitchFamily="34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az-Latn-AZ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az-Latn-AZ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az-Latn-AZ" altLang="en-US" sz="1300">
              <a:latin typeface="Arial" panose="020B0604020202020204" pitchFamily="34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az-Latn-AZ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buNone/>
            </a:pPr>
            <a:r>
              <a:rPr lang="en-US" sz="1300" b="1"/>
              <a:t>✅ SSR Harada Uyğundur?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300" b="1"/>
              <a:t>Şəxsi məlumatlar və ya istifadəçiyə yönəlik kontent:</a:t>
            </a:r>
            <a:br>
              <a:rPr lang="en-US" sz="1300"/>
            </a:br>
            <a:r>
              <a:rPr lang="en-US" sz="1300"/>
              <a:t>Məsələn: dashboard, istifadəçi profilləri.</a:t>
            </a:r>
            <a:endParaRPr lang="az-Latn-AZ" sz="130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3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300" b="1"/>
              <a:t>Real vaxt məlumatları tələb edən səhifələr:</a:t>
            </a:r>
            <a:br>
              <a:rPr lang="en-US" sz="1300"/>
            </a:br>
            <a:r>
              <a:rPr lang="en-US" sz="1300"/>
              <a:t>Məsələn: hava proqnozu, canlı xəbərlər, dəyişən qiymətlər.</a:t>
            </a:r>
            <a:endParaRPr lang="az-Latn-AZ" sz="130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3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300" b="1"/>
              <a:t>PWA (</a:t>
            </a:r>
            <a:r>
              <a:rPr lang="en-US" sz="1300" b="0" i="0">
                <a:effectLst/>
                <a:latin typeface="Google Sans"/>
              </a:rPr>
              <a:t>progressive web applications</a:t>
            </a:r>
            <a:r>
              <a:rPr lang="en-US" sz="1300" b="1"/>
              <a:t>)-lar üçün müəyyən hallarda:</a:t>
            </a:r>
            <a:br>
              <a:rPr lang="en-US" sz="1300"/>
            </a:br>
            <a:r>
              <a:rPr lang="en-US" sz="1300"/>
              <a:t>Məsələn, SSR ilə əsas məzmun serverdən, sonra isə əlavə hissələr service worker ilə yüklənə bilər.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1300"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1300"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buNone/>
            </a:pPr>
            <a:r>
              <a:rPr lang="en-US" sz="1400" b="1"/>
              <a:t>📝 Nəticə: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SSR – </a:t>
            </a:r>
            <a:r>
              <a:rPr lang="en-US" sz="1400" b="1"/>
              <a:t>dinamik</a:t>
            </a:r>
            <a:r>
              <a:rPr lang="en-US" sz="1400"/>
              <a:t>, lakin daha </a:t>
            </a:r>
            <a:r>
              <a:rPr lang="en-US" sz="1400" b="1"/>
              <a:t>çətin</a:t>
            </a:r>
            <a:r>
              <a:rPr lang="en-US" sz="1400"/>
              <a:t> və </a:t>
            </a:r>
            <a:r>
              <a:rPr lang="en-US" sz="1400" b="1"/>
              <a:t>resurs tələb edən</a:t>
            </a:r>
            <a:r>
              <a:rPr lang="en-US" sz="1400"/>
              <a:t> yanaşmadır.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Statik renderləmə – </a:t>
            </a:r>
            <a:r>
              <a:rPr lang="en-US" sz="1400" b="1"/>
              <a:t>sürətli</a:t>
            </a:r>
            <a:r>
              <a:rPr lang="en-US" sz="1400"/>
              <a:t> və </a:t>
            </a:r>
            <a:r>
              <a:rPr lang="en-US" sz="1400" b="1"/>
              <a:t>sabit</a:t>
            </a:r>
            <a:r>
              <a:rPr lang="en-US" sz="1400"/>
              <a:t>, lakin daha çox </a:t>
            </a:r>
            <a:r>
              <a:rPr lang="en-US" sz="1400" b="1"/>
              <a:t>öncədən bilinən kontentlər</a:t>
            </a:r>
            <a:r>
              <a:rPr lang="en-US" sz="1400"/>
              <a:t> üçün uyğundur.</a:t>
            </a:r>
          </a:p>
        </p:txBody>
      </p:sp>
    </p:spTree>
    <p:extLst>
      <p:ext uri="{BB962C8B-B14F-4D97-AF65-F5344CB8AC3E}">
        <p14:creationId xmlns:p14="http://schemas.microsoft.com/office/powerpoint/2010/main" val="40694536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1E5CD4-7EE3-62DC-4ED1-EFE2ABA476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2A9A7ED-6475-34D4-BD3B-BB207D3A19CC}"/>
              </a:ext>
            </a:extLst>
          </p:cNvPr>
          <p:cNvSpPr txBox="1"/>
          <p:nvPr/>
        </p:nvSpPr>
        <p:spPr>
          <a:xfrm>
            <a:off x="107004" y="158874"/>
            <a:ext cx="11984477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400" b="1">
                <a:solidFill>
                  <a:srgbClr val="FF0000"/>
                </a:solidFill>
              </a:rPr>
              <a:t>Müştəri Tərəfli Renderləmə (CSR – Client-Side Rendering)</a:t>
            </a:r>
          </a:p>
          <a:p>
            <a:pPr algn="l"/>
            <a:endParaRPr lang="en-US" sz="1400" i="0">
              <a:solidFill>
                <a:srgbClr val="FF0000"/>
              </a:solidFill>
              <a:effectLst/>
              <a:latin typeface="Udemy Sans"/>
            </a:endParaRPr>
          </a:p>
          <a:p>
            <a:pPr algn="l"/>
            <a:endParaRPr lang="en-US" sz="1400">
              <a:solidFill>
                <a:srgbClr val="303141"/>
              </a:solidFill>
              <a:latin typeface="Udemy Sans"/>
            </a:endParaRPr>
          </a:p>
          <a:p>
            <a:pPr>
              <a:buNone/>
            </a:pPr>
            <a:r>
              <a:rPr lang="en-US" sz="1400" b="1"/>
              <a:t>📌 Nədir?</a:t>
            </a:r>
          </a:p>
          <a:p>
            <a:r>
              <a:rPr lang="en-US" sz="1400"/>
              <a:t>Müştəri tərəfli renderləmə – səhifənin HTML-nin </a:t>
            </a:r>
            <a:r>
              <a:rPr lang="en-US" sz="1400" b="1"/>
              <a:t>brauzerdə, JavaScript vasitəsilə</a:t>
            </a:r>
            <a:r>
              <a:rPr lang="en-US" sz="1400"/>
              <a:t> yaradılmasıdır. Saytın bütün məntiqi (marşrutlama, şablonlar, API sorğuları, məlumatların göstərilməsi və s.) </a:t>
            </a:r>
            <a:r>
              <a:rPr lang="en-US" sz="1400" b="1"/>
              <a:t>istifadəçinin brauzerində</a:t>
            </a:r>
            <a:r>
              <a:rPr lang="en-US" sz="1400"/>
              <a:t> işləyir, </a:t>
            </a:r>
            <a:r>
              <a:rPr lang="en-US" sz="1400" b="1"/>
              <a:t>server isə əsasən JSON və ya API cavablarını verir</a:t>
            </a:r>
            <a:r>
              <a:rPr lang="en-US" sz="1400"/>
              <a:t>.</a:t>
            </a:r>
          </a:p>
          <a:p>
            <a:pPr algn="l"/>
            <a:endParaRPr lang="en-US" sz="1400" i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endParaRPr lang="en-US" sz="1400">
              <a:solidFill>
                <a:srgbClr val="303141"/>
              </a:solidFill>
              <a:latin typeface="Udemy Sans"/>
            </a:endParaRPr>
          </a:p>
          <a:p>
            <a:pPr algn="l"/>
            <a:endParaRPr lang="en-US" sz="1400" i="0">
              <a:solidFill>
                <a:srgbClr val="303141"/>
              </a:solidFill>
              <a:effectLst/>
              <a:latin typeface="Udemy Sans"/>
            </a:endParaRPr>
          </a:p>
          <a:p>
            <a:pPr>
              <a:buNone/>
            </a:pPr>
            <a:r>
              <a:rPr lang="en-US" sz="1400" b="1"/>
              <a:t>⚙️ Necə işləyir?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400"/>
              <a:t>İstifadəçi sayta daxil olur.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400"/>
              <a:t>Server yalnız boş bir HTML faylı və lazım olan JS fayllarını göndərir.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400"/>
              <a:t>JS brauzerdə işləməyə başlayır, məlumatları çəkir (məsələn, API ilə), və DOM-u yaratmağa başlayır.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400"/>
              <a:t>UI tam formalaşandan sonra istifadəçi ilə qarşılıqlı əlaqə qurmaq mümkündür.</a:t>
            </a:r>
          </a:p>
          <a:p>
            <a:pPr algn="l"/>
            <a:endParaRPr lang="en-US" sz="1400" i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endParaRPr lang="en-US" sz="1400">
              <a:solidFill>
                <a:srgbClr val="303141"/>
              </a:solidFill>
              <a:latin typeface="Udemy Sans"/>
            </a:endParaRPr>
          </a:p>
          <a:p>
            <a:pPr algn="l"/>
            <a:endParaRPr lang="en-US" sz="1400" i="0">
              <a:solidFill>
                <a:srgbClr val="303141"/>
              </a:solidFill>
              <a:effectLst/>
              <a:latin typeface="Udemy Sans"/>
            </a:endParaRPr>
          </a:p>
          <a:p>
            <a:pPr>
              <a:buNone/>
            </a:pPr>
            <a:r>
              <a:rPr lang="en-US" sz="1400" b="1"/>
              <a:t>✅ Üstünlüklər: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b="1"/>
              <a:t>Çeviklik:</a:t>
            </a:r>
            <a:r>
              <a:rPr lang="en-US" sz="1400"/>
              <a:t> Dinamik səhifələr yaratmaq və interaktiv komponentlər qurmaq asandır.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b="1"/>
              <a:t>SPA (Single Page Application):</a:t>
            </a:r>
            <a:r>
              <a:rPr lang="en-US" sz="1400"/>
              <a:t> Sayt daxilində səhifələr arasında keçid çox sürətli olur.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b="1"/>
              <a:t>Server yüklənmir:</a:t>
            </a:r>
            <a:r>
              <a:rPr lang="en-US" sz="1400"/>
              <a:t> Çünki çox işi brauzer görür.</a:t>
            </a:r>
          </a:p>
          <a:p>
            <a:pPr algn="l"/>
            <a:endParaRPr lang="ru-RU" sz="1400" i="0">
              <a:solidFill>
                <a:srgbClr val="303141"/>
              </a:solidFill>
              <a:effectLst/>
              <a:latin typeface="Udemy Sans"/>
            </a:endParaRPr>
          </a:p>
        </p:txBody>
      </p:sp>
    </p:spTree>
    <p:extLst>
      <p:ext uri="{BB962C8B-B14F-4D97-AF65-F5344CB8AC3E}">
        <p14:creationId xmlns:p14="http://schemas.microsoft.com/office/powerpoint/2010/main" val="29774109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3C060D-1B3B-E6C8-BDAD-691218FD1D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5745B5C-2DDB-5DD9-C48F-F41214F2FE32}"/>
              </a:ext>
            </a:extLst>
          </p:cNvPr>
          <p:cNvSpPr txBox="1"/>
          <p:nvPr/>
        </p:nvSpPr>
        <p:spPr>
          <a:xfrm>
            <a:off x="107004" y="158874"/>
            <a:ext cx="11984477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200" b="1"/>
              <a:t>❌ Məhdudiyyətlər və Problemlər:</a:t>
            </a:r>
          </a:p>
          <a:p>
            <a:pPr>
              <a:buNone/>
            </a:pPr>
            <a:endParaRPr lang="en-US" sz="1200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/>
              <a:t>JavaScript çoxluğuna bağlılıq:</a:t>
            </a:r>
            <a:r>
              <a:rPr lang="en-US" sz="1200"/>
              <a:t> Saytın işləməsi üçün JS mütləq lazımdır. Əgər JS deaktiv olunubsa – sayt demək olar ki, işləməyəcək.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/>
              <a:t>İlkin yükləmə gecikməsi:</a:t>
            </a:r>
            <a:r>
              <a:rPr lang="en-US" sz="1200"/>
              <a:t> Səhifə görünən hala gəlmək üçün JS-in yüklənməsi, işləməsi və məlumatların gətirilməsi vaxt alır → bu da </a:t>
            </a:r>
            <a:r>
              <a:rPr lang="en-US" sz="1200" b="1"/>
              <a:t>TTFB, FCP və TTI</a:t>
            </a:r>
            <a:r>
              <a:rPr lang="en-US" sz="1200"/>
              <a:t> göstəricilərini pisləşdirir.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/>
              <a:t>Mobil cihazlarda performans düşə bilər:</a:t>
            </a:r>
            <a:r>
              <a:rPr lang="en-US" sz="1200"/>
              <a:t> Çünki zəif cihazlar çox JS-i işlətməkdə çətinlik çəkirlər.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/>
              <a:t>SEO baxımından zəiflik:</a:t>
            </a:r>
            <a:r>
              <a:rPr lang="en-US" sz="1200"/>
              <a:t> Axtarış motorları üçün səhifənin kontenti dərhal mövcud olmur (SSR və ya SSG ilə müqayisədə daha zəifdir).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/>
          </a:p>
          <a:p>
            <a:endParaRPr lang="az-Latn-AZ" sz="12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az-Latn-AZ" sz="12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/>
          </a:p>
          <a:p>
            <a:pPr>
              <a:buNone/>
            </a:pPr>
            <a:r>
              <a:rPr lang="en-US" sz="1200" b="1"/>
              <a:t>🚀 Performans Yaxşılaşdırma Yolları: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/>
              <a:t>Kod Spliting (kodun bölünməsi):</a:t>
            </a:r>
            <a:r>
              <a:rPr lang="en-US" sz="1200"/>
              <a:t> Hər səhifə üçün yalnız lazım olan JS-i göndər.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/>
              <a:t>Lazy Loading:</a:t>
            </a:r>
            <a:r>
              <a:rPr lang="en-US" sz="1200"/>
              <a:t> Komponentləri və ya dataları ehtiyac olduqda yüklə.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/>
              <a:t>Preload və Server Push istifadə et:</a:t>
            </a:r>
            <a:r>
              <a:rPr lang="en-US" sz="1200"/>
              <a:t> Vacib məlumatları və skriptləri öncədən yüklə.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/>
              <a:t>PRPL pattern:</a:t>
            </a:r>
            <a:r>
              <a:rPr lang="en-US" sz="1200"/>
              <a:t> (Push, Render, Pre-cache, Lazy-load) istifadə edərək yüklənmə vaxtlarını optimallaşdır.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/>
              <a:t>Application Shell + Service Worker:</a:t>
            </a:r>
            <a:r>
              <a:rPr lang="en-US" sz="1200"/>
              <a:t> Əsas UI strukturunu keş</a:t>
            </a:r>
            <a:r>
              <a:rPr lang="az-Latn-AZ" sz="1200"/>
              <a:t>lə</a:t>
            </a:r>
            <a:r>
              <a:rPr lang="en-US" sz="1200"/>
              <a:t> və onu sürətli göstər → sonra kontenti dinamik yüklə.</a:t>
            </a:r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pPr>
              <a:buNone/>
            </a:pPr>
            <a:r>
              <a:rPr lang="en-US" sz="1200" b="1"/>
              <a:t>🎯 Nə zaman istifadə etməli?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/>
              <a:t>Əgər sayt tam interaktivdir (məsələn: sosial media, idarəetmə panelləri, dashboard-lar və s.)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/>
              <a:t>Əgər SPA (Single Page Application) qurursansa.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/>
              <a:t>SEO prioritet deyilsə və ya SSR ilə birləşdirilə bilərsə.</a:t>
            </a:r>
          </a:p>
          <a:p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4913691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FDE134-1B6B-3B01-61FB-BC5786B3A2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A408CBF-B525-3C5E-6E17-E0D00C933653}"/>
              </a:ext>
            </a:extLst>
          </p:cNvPr>
          <p:cNvSpPr txBox="1"/>
          <p:nvPr/>
        </p:nvSpPr>
        <p:spPr>
          <a:xfrm>
            <a:off x="107004" y="158874"/>
            <a:ext cx="11984477" cy="6370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200"/>
              <a:t>🔄 </a:t>
            </a:r>
            <a:r>
              <a:rPr lang="en-US" sz="1200" b="1">
                <a:solidFill>
                  <a:srgbClr val="FF0000"/>
                </a:solidFill>
              </a:rPr>
              <a:t>Server Tərəfli Renderləmə və Müştəri Tərəfli Renderləmənin Birləşməsi (Regidratasiya ilə)</a:t>
            </a:r>
          </a:p>
          <a:p>
            <a:pPr algn="l"/>
            <a:endParaRPr lang="en-US" sz="1200" b="1" i="0">
              <a:solidFill>
                <a:srgbClr val="303141"/>
              </a:solidFill>
              <a:effectLst/>
              <a:latin typeface="Udemy Sans"/>
            </a:endParaRPr>
          </a:p>
          <a:p>
            <a:pPr>
              <a:buNone/>
            </a:pPr>
            <a:r>
              <a:rPr lang="en-US" sz="1200" b="1"/>
              <a:t>📌 Nədir bu yanaşma?</a:t>
            </a:r>
          </a:p>
          <a:p>
            <a:pPr>
              <a:buNone/>
            </a:pPr>
            <a:endParaRPr lang="en-US" sz="1200" b="1"/>
          </a:p>
          <a:p>
            <a:pPr>
              <a:buNone/>
            </a:pPr>
            <a:r>
              <a:rPr lang="en-US" sz="1200"/>
              <a:t>Bu üsul tez-tez </a:t>
            </a:r>
            <a:r>
              <a:rPr lang="en-US" sz="1200" b="1"/>
              <a:t>"universal renderləmə"</a:t>
            </a:r>
            <a:r>
              <a:rPr lang="en-US" sz="1200"/>
              <a:t> və ya sadəcə </a:t>
            </a:r>
            <a:r>
              <a:rPr lang="en-US" sz="1200" b="1"/>
              <a:t>SSR</a:t>
            </a:r>
            <a:r>
              <a:rPr lang="en-US" sz="1200"/>
              <a:t> (Server Side Rendering) adlandırılır, amma burada təkcə server tərəfli renderləmə deyil, həm də </a:t>
            </a:r>
            <a:r>
              <a:rPr lang="en-US" sz="1200" b="1"/>
              <a:t>müştəri tərəfli renderləmə</a:t>
            </a:r>
            <a:r>
              <a:rPr lang="en-US" sz="1200"/>
              <a:t> istifadə olunur. Yəni: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/>
              <a:t>Səhifə ilk dəfə yüklənəndə, HTML server tərəfindən yaradılır (SSR).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/>
              <a:t>Sonra, həmin HTML faylına JavaScript və istifadə olunan məlumatlar əlavə olunur.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/>
              <a:t>Brauzer bu məlumatları götürüb səhifəni yenidən aktiv hala gətirir, bu prosesi rehidratasiya (və ya regidratasiya) adlandırırlar.</a:t>
            </a:r>
          </a:p>
          <a:p>
            <a:pPr algn="l"/>
            <a:endParaRPr lang="en-US" sz="1200" b="0" i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endParaRPr lang="en-US" sz="1200">
              <a:solidFill>
                <a:srgbClr val="303141"/>
              </a:solidFill>
              <a:latin typeface="Udemy Sans"/>
            </a:endParaRPr>
          </a:p>
          <a:p>
            <a:pPr algn="l"/>
            <a:endParaRPr lang="en-US" sz="1200">
              <a:solidFill>
                <a:srgbClr val="303141"/>
              </a:solidFill>
              <a:latin typeface="Udemy Sans"/>
            </a:endParaRPr>
          </a:p>
          <a:p>
            <a:pPr>
              <a:buNone/>
            </a:pPr>
            <a:r>
              <a:rPr lang="en-US" sz="1200" b="1"/>
              <a:t>⚙️ Necə işləyir?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/>
              <a:t>İstifadəçi bir URL-yə daxil olur.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/>
              <a:t>Server həmin səhifənin HTML-ni renderləyib göndərir (SSR).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/>
              <a:t>JS brauzerdə yüklənir və əvvəlcədən renderlənmiş HTML üzərində işləməyə başlayır.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/>
              <a:t>Brauzer, JS məlumatları ilə səhifəni </a:t>
            </a:r>
            <a:r>
              <a:rPr lang="en-US" sz="1200" b="1"/>
              <a:t>"regidratasiya" edir</a:t>
            </a:r>
            <a:r>
              <a:rPr lang="en-US" sz="1200"/>
              <a:t>, yəni </a:t>
            </a:r>
            <a:r>
              <a:rPr lang="en-US" sz="1200" b="1"/>
              <a:t>interaktivlik və event listeners</a:t>
            </a:r>
            <a:r>
              <a:rPr lang="en-US" sz="1200"/>
              <a:t> əlavə edir.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/>
              <a:t>Nəticədə istifadəçi həm sürətli açılan, həm də interaktiv bir səhifə görür.</a:t>
            </a:r>
          </a:p>
          <a:p>
            <a:pPr algn="l"/>
            <a:endParaRPr lang="en-US" sz="1200">
              <a:solidFill>
                <a:srgbClr val="303141"/>
              </a:solidFill>
              <a:latin typeface="Udemy Sans"/>
            </a:endParaRPr>
          </a:p>
          <a:p>
            <a:pPr algn="l"/>
            <a:endParaRPr lang="en-US" sz="1200">
              <a:solidFill>
                <a:srgbClr val="303141"/>
              </a:solidFill>
              <a:latin typeface="Udemy Sans"/>
            </a:endParaRPr>
          </a:p>
          <a:p>
            <a:pPr algn="l"/>
            <a:endParaRPr lang="en-US" sz="1200" b="0" i="0">
              <a:solidFill>
                <a:srgbClr val="303141"/>
              </a:solidFill>
              <a:effectLst/>
              <a:latin typeface="Udemy Sans"/>
            </a:endParaRPr>
          </a:p>
          <a:p>
            <a:pPr>
              <a:buNone/>
            </a:pPr>
            <a:r>
              <a:rPr lang="en-US" sz="1200" b="1"/>
              <a:t>✅ Üstünlüklər: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/>
              <a:t>İlkin yüklənmə sürətlidir:</a:t>
            </a:r>
            <a:r>
              <a:rPr lang="en-US" sz="1200"/>
              <a:t> Çünki HTML hazır şəkildə serverdən gəlir → </a:t>
            </a:r>
            <a:r>
              <a:rPr lang="en-US" sz="1200" b="1"/>
              <a:t>First Paint</a:t>
            </a:r>
            <a:r>
              <a:rPr lang="en-US" sz="1200"/>
              <a:t> və </a:t>
            </a:r>
            <a:r>
              <a:rPr lang="en-US" sz="1200" b="1"/>
              <a:t>First Contentful Paint</a:t>
            </a:r>
            <a:r>
              <a:rPr lang="en-US" sz="1200"/>
              <a:t> çox sürətli olur.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/>
              <a:t>SEO dostudur:</a:t>
            </a:r>
            <a:r>
              <a:rPr lang="en-US" sz="1200"/>
              <a:t> Axtarış motorları tam HTML görür, indeksləmə daha rahat olur.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/>
              <a:t>SPA təcrübəsi qorunur:</a:t>
            </a:r>
            <a:r>
              <a:rPr lang="en-US" sz="1200"/>
              <a:t> İstifadəçi brauzer daxilində sürətli səhifə keçidləri edə bilir.</a:t>
            </a:r>
          </a:p>
          <a:p>
            <a:pPr algn="l"/>
            <a:endParaRPr lang="en-US" sz="1200" b="0" i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endParaRPr lang="en-US" sz="1200" b="0" i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endParaRPr lang="en-US" sz="1200" b="0" i="0">
              <a:solidFill>
                <a:srgbClr val="303141"/>
              </a:solidFill>
              <a:effectLst/>
              <a:latin typeface="Udemy Sans"/>
            </a:endParaRPr>
          </a:p>
          <a:p>
            <a:pPr>
              <a:buNone/>
            </a:pPr>
            <a:r>
              <a:rPr lang="en-US" sz="1200" b="1"/>
              <a:t>❌ Əsas Problem – Regidratasiya və Gecikmiş İnteraktivlik: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/>
              <a:t>Sayt istifadəçiyə </a:t>
            </a:r>
            <a:r>
              <a:rPr lang="en-US" sz="1200" b="1"/>
              <a:t>"tam yüklənmiş" kimi görünə bilər</a:t>
            </a:r>
            <a:r>
              <a:rPr lang="en-US" sz="1200"/>
              <a:t>, amma əslində heç bir düymə və ya element </a:t>
            </a:r>
            <a:r>
              <a:rPr lang="en-US" sz="1200" b="1"/>
              <a:t>hələ işləmir</a:t>
            </a:r>
            <a:r>
              <a:rPr lang="en-US" sz="120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/>
              <a:t>Bunun səbəbi: </a:t>
            </a:r>
            <a:r>
              <a:rPr lang="en-US" sz="1200" b="1"/>
              <a:t>JavaScript tam yüklənməyib və hadisə dinləyiciləri hələ qoşulmayıb</a:t>
            </a:r>
            <a:r>
              <a:rPr lang="en-US" sz="120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/>
              <a:t>Bu səbəbdən </a:t>
            </a:r>
            <a:r>
              <a:rPr lang="en-US" sz="1200" b="1"/>
              <a:t>TTI (Time To Interactive)</a:t>
            </a:r>
            <a:r>
              <a:rPr lang="en-US" sz="1200"/>
              <a:t> göstəricisi çox </a:t>
            </a:r>
            <a:r>
              <a:rPr lang="en-US" sz="1200" b="1"/>
              <a:t>zəif</a:t>
            </a:r>
            <a:r>
              <a:rPr lang="en-US" sz="1200"/>
              <a:t> ola bilər.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/>
              <a:t>Xüsusilə </a:t>
            </a:r>
            <a:r>
              <a:rPr lang="en-US" sz="1200" b="1"/>
              <a:t>mobil cihazlarda</a:t>
            </a:r>
            <a:r>
              <a:rPr lang="en-US" sz="1200"/>
              <a:t> bu gecikmə saniyələr və ya </a:t>
            </a:r>
            <a:r>
              <a:rPr lang="en-US" sz="1200" b="1"/>
              <a:t>dəqiqələr</a:t>
            </a:r>
            <a:r>
              <a:rPr lang="en-US" sz="1200"/>
              <a:t> çəkə bilər.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/>
              <a:t>İstifadəçi üçün bu </a:t>
            </a:r>
            <a:r>
              <a:rPr lang="en-US" sz="1200" b="1"/>
              <a:t>çox əsəbləşdirici</a:t>
            </a:r>
            <a:r>
              <a:rPr lang="en-US" sz="1200"/>
              <a:t> ola bilər: “Niyə düymələr işləmir?”, “Niyə sürüşdürə bilmirəm?” və s.</a:t>
            </a:r>
          </a:p>
        </p:txBody>
      </p:sp>
    </p:spTree>
    <p:extLst>
      <p:ext uri="{BB962C8B-B14F-4D97-AF65-F5344CB8AC3E}">
        <p14:creationId xmlns:p14="http://schemas.microsoft.com/office/powerpoint/2010/main" val="925632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449D8A-7C8F-E6BD-2F07-4FA33994D4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B5BB88B-3EC5-0909-93BF-A2269EB8CD54}"/>
              </a:ext>
            </a:extLst>
          </p:cNvPr>
          <p:cNvSpPr txBox="1"/>
          <p:nvPr/>
        </p:nvSpPr>
        <p:spPr>
          <a:xfrm>
            <a:off x="107004" y="158874"/>
            <a:ext cx="11984477" cy="63248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🔁 Regidratasiya Problemi </a:t>
            </a:r>
            <a:r>
              <a:rPr kumimoji="0" lang="az-Latn-AZ" altLang="en-US" sz="15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əlavə məlumat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5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5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🧠 Nə baş verir?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SSR (Server Side Rendering) və regidratasiya birlikdə istifadə olunanda 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müəyyən problemlər yaranır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bəzən bu, sadəcə interaktivliyin gecikməsindən də pis nəticələr verir.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5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💥 Əsas problem nədir?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5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5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Server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HTML-i renderləyir.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HTML-in içində 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istifadə olunmuş məlumatları (data)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da yerləşdirir (sintetik JSON formatında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&lt;script&gt;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tag-larının içində).</a:t>
            </a:r>
            <a:endParaRPr kumimoji="0" lang="en-US" altLang="en-US" sz="1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Sonra müştəri tərəfə 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eyni komponentləri əhatə edən böyük bir 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bundle.js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faylı göndərir.</a:t>
            </a:r>
            <a:endParaRPr kumimoji="0" lang="en-US" altLang="en-US" sz="1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Müştəri bu 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bundle.js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-i yükləyib 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yenidən renderləmə və regidratasiya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edir.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⚠️ Bu vəziyyətdə 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eyni şey bir neçə dəfə təkrar olunur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UI əvvəlcə serverdə qurulur,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Sonra onun üçün istifadə olunan data yenidən gəlir,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Sonra UI müştəridə bir daha qurulur.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Nəticədə: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Çoxlu JS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yüklənir,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təkrar olunur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Və 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interaktivlik gecikir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84286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429AC1-E676-FA00-5327-6B3B561AB5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B658363-C34E-77DF-77BF-F3CB676CCE10}"/>
              </a:ext>
            </a:extLst>
          </p:cNvPr>
          <p:cNvSpPr txBox="1"/>
          <p:nvPr/>
        </p:nvSpPr>
        <p:spPr>
          <a:xfrm>
            <a:off x="107004" y="158874"/>
            <a:ext cx="11984477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 b="1"/>
              <a:t>💡 Misal Təcrübə:</a:t>
            </a:r>
            <a:r>
              <a:rPr lang="az-Latn-AZ" sz="1600" b="1"/>
              <a:t> </a:t>
            </a:r>
            <a:r>
              <a:rPr lang="en-US" sz="1600"/>
              <a:t>Gerçək vebsaytlarda aparılmış ölçmələr göstərir ki, SSR ilə regidratasiya bəzən istifadəçi təcrübəsini pisləşdirir – bu da</a:t>
            </a:r>
            <a:r>
              <a:rPr lang="az-Latn-AZ" sz="1600"/>
              <a:t> </a:t>
            </a:r>
            <a:r>
              <a:rPr lang="en-US" sz="1600" b="1">
                <a:solidFill>
                  <a:srgbClr val="FF0000"/>
                </a:solidFill>
              </a:rPr>
              <a:t>Uncanny Valley </a:t>
            </a:r>
            <a:r>
              <a:rPr lang="en-US" sz="1600"/>
              <a:t>effekti yaradır. Yəni:</a:t>
            </a:r>
            <a:r>
              <a:rPr lang="az-Latn-AZ" sz="1600"/>
              <a:t> </a:t>
            </a:r>
            <a:r>
              <a:rPr lang="en-US" sz="1600"/>
              <a:t>Sən özün də bunu görmüsən: səhifə açılır, görünüşcə hər şey hazırdır, amma klikləyirsən – heç nə baş vermir. Bu da regidratasiya hələ bitmədiyi üçün baş verir.</a:t>
            </a:r>
            <a:r>
              <a:rPr lang="az-Latn-AZ" sz="1600"/>
              <a:t> İstifadəçiyə səhifə “hazır kimi” görünür, amma heç nə işləmir – klikləmək olmur, skroll etmək olmur.</a:t>
            </a:r>
            <a:r>
              <a:rPr lang="en-US" sz="1600"/>
              <a:t> Bu, istifadəçini çaşdırır və narahat edir.</a:t>
            </a:r>
          </a:p>
          <a:p>
            <a:endParaRPr lang="en-US" sz="1600"/>
          </a:p>
          <a:p>
            <a:endParaRPr lang="en-US" sz="1600"/>
          </a:p>
          <a:p>
            <a:endParaRPr lang="az-Latn-AZ" sz="1600"/>
          </a:p>
          <a:p>
            <a:endParaRPr lang="az-Latn-AZ" sz="1600"/>
          </a:p>
          <a:p>
            <a:pPr>
              <a:buNone/>
            </a:pPr>
            <a:r>
              <a:rPr lang="en-US" sz="1600" b="1"/>
              <a:t>🌊 Yaxşı Xəbərlər: Təkmilləşdirilmiş SSR Texnikaları</a:t>
            </a:r>
          </a:p>
          <a:p>
            <a:r>
              <a:rPr lang="en-US" sz="1600"/>
              <a:t>SSR-in bəzi yeni formaları və texnikaları artıq bu problemləri </a:t>
            </a:r>
            <a:r>
              <a:rPr lang="en-US" sz="1600" b="1"/>
              <a:t>azaltmaq</a:t>
            </a:r>
            <a:r>
              <a:rPr lang="en-US" sz="1600"/>
              <a:t> və ya </a:t>
            </a:r>
            <a:r>
              <a:rPr lang="en-US" sz="1600" b="1"/>
              <a:t>aradan qaldırmaq</a:t>
            </a:r>
            <a:r>
              <a:rPr lang="en-US" sz="1600"/>
              <a:t> üçün hazırlanır:</a:t>
            </a:r>
          </a:p>
          <a:p>
            <a:endParaRPr lang="az-Latn-AZ" sz="1600"/>
          </a:p>
          <a:p>
            <a:endParaRPr lang="az-Latn-AZ" sz="1600"/>
          </a:p>
          <a:p>
            <a:endParaRPr lang="az-Latn-AZ" sz="1600"/>
          </a:p>
          <a:p>
            <a:endParaRPr lang="en-US" sz="1600"/>
          </a:p>
          <a:p>
            <a:endParaRPr lang="en-US" sz="1600"/>
          </a:p>
          <a:p>
            <a:pPr>
              <a:buNone/>
            </a:pPr>
            <a:r>
              <a:rPr lang="en-US" sz="1600" b="1"/>
              <a:t>🔧 Yaxşılaşdırmaq üçün yollar: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Kritik JS və hadisələri öncədən yüklə və birinci qoş.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Kod spliting və lazy-loading ilə JS-i optimallaşdır.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Partial Hydration və ya Islands Architecture kimi daha modern texnikalardan istifadə 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Mobil istifadəçilər üçün lightweight bundle strategiyası qur.</a:t>
            </a:r>
          </a:p>
          <a:p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22388443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00E484-FA14-B316-DC83-FFA08DBB92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F56E17B-F1AB-A5EF-3CDE-8383C3033550}"/>
              </a:ext>
            </a:extLst>
          </p:cNvPr>
          <p:cNvSpPr txBox="1"/>
          <p:nvPr/>
        </p:nvSpPr>
        <p:spPr>
          <a:xfrm>
            <a:off x="107004" y="158874"/>
            <a:ext cx="11984477" cy="65556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400" b="0" i="0">
                <a:solidFill>
                  <a:srgbClr val="30314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1️⃣ Streaming Server Rendering (Axınla Renderləmə)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Bu üsulda server HTML-i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blok şəklində yox, hissə-hissə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göndərir: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Brauzer HTML parçalarını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aldıqca göstərir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nəticədə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First Paint və First Contentful Paint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daha tez baş verir.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React-da renderToNodeStream() və React 18-də renderToPipeableStream() bu cür axınlı renderləməni dəstəkləyir.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Bu, eyni zamanda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"backpressure"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problemini daha yaxşı idarə edir (yəni serverin sürəti brauzerə uyğunlaşır).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sz="1400" b="1">
                <a:latin typeface="Arial" panose="020B0604020202020204" pitchFamily="34" charset="0"/>
                <a:cs typeface="Arial" panose="020B0604020202020204" pitchFamily="34" charset="0"/>
              </a:rPr>
              <a:t>2️⃣ Progressive Rehydration (Tədrici Regidratasiya)</a:t>
            </a:r>
          </a:p>
          <a:p>
            <a:pPr>
              <a:buNone/>
            </a:pPr>
            <a:endParaRPr lang="en-US" sz="14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Bu yanaşma ilə səhifənin bütün komponentləri eyni anda regidratasiya olunmur: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Əsas interaktiv hissələr əvvəl aktivləşdirilir,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Digər, az vacib bölmələr isə sonrakı mərhələdə regidratasiya olunur.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💡 Bu, nə üçün faydalıdır?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JS-in yüklənməsi optimizasiya olunur,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Brauzerin əsas axını bloklanmır (main thread),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Müştəri tərəfli səhvlərin qarşısı alınır (məsələn, Promise-lərin hələ çözülmədiyi vaxt baş verən DOM uyğunsuzluğu).</a:t>
            </a:r>
          </a:p>
          <a:p>
            <a:pPr algn="l"/>
            <a:endParaRPr lang="en-US" sz="1400" b="0" i="0">
              <a:solidFill>
                <a:srgbClr val="30314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1400" b="0" i="0">
              <a:solidFill>
                <a:srgbClr val="30314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1400">
              <a:solidFill>
                <a:srgbClr val="30314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1400">
              <a:solidFill>
                <a:srgbClr val="30314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1400" b="0" i="0">
              <a:solidFill>
                <a:srgbClr val="30314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sz="1400" b="1">
                <a:latin typeface="Arial" panose="020B0604020202020204" pitchFamily="34" charset="0"/>
                <a:cs typeface="Arial" panose="020B0604020202020204" pitchFamily="34" charset="0"/>
              </a:rPr>
              <a:t>🔑 Nəticə: SSR tək deyil – ağıllı yanaşmalar lazımdır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Regidratasiya təkcə texniki məsələ deyil, həm də istifadəçi təcrübəsini birbaşa təsir edən bir amildir.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Streaming və Progressive Hydration kimi texnikalar daha çevik və performant SSR həlləri təqdim edir.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Gələcəkdə SSR tətbiqlərinin əksəriyyəti bu hibrid və ağıllı texnikaları istifadə etməyə başlayacaq.</a:t>
            </a:r>
          </a:p>
          <a:p>
            <a:pPr algn="l"/>
            <a:endParaRPr lang="ru-RU" sz="1400" b="0" i="0">
              <a:solidFill>
                <a:srgbClr val="30314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5156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B1CAE1-5A05-424B-C6EB-A11043E9A3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D9AB033-080D-5477-C847-DE37FD76F77B}"/>
              </a:ext>
            </a:extLst>
          </p:cNvPr>
          <p:cNvSpPr txBox="1"/>
          <p:nvPr/>
        </p:nvSpPr>
        <p:spPr>
          <a:xfrm>
            <a:off x="107004" y="158874"/>
            <a:ext cx="11984477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 b="1"/>
              <a:t>🔄 Trisomorfik Renderləmə (Trisomorphic Rendering)</a:t>
            </a:r>
          </a:p>
          <a:p>
            <a:pPr>
              <a:buNone/>
            </a:pPr>
            <a:endParaRPr lang="en-US" sz="1600" b="1"/>
          </a:p>
          <a:p>
            <a:pPr>
              <a:buNone/>
            </a:pPr>
            <a:r>
              <a:rPr lang="en-US" sz="1600" b="1"/>
              <a:t>💡 Nədir?</a:t>
            </a:r>
          </a:p>
          <a:p>
            <a:pPr>
              <a:buNone/>
            </a:pPr>
            <a:endParaRPr lang="en-US" sz="1600" b="1"/>
          </a:p>
          <a:p>
            <a:pPr>
              <a:buNone/>
            </a:pPr>
            <a:r>
              <a:rPr lang="en-US" sz="1600"/>
              <a:t>Bu SSR texnikası </a:t>
            </a:r>
            <a:r>
              <a:rPr lang="en-US" sz="1600" b="1"/>
              <a:t>üç fərqli render mühitini</a:t>
            </a:r>
            <a:r>
              <a:rPr lang="en-US" sz="1600"/>
              <a:t> birləşdirir: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1"/>
              <a:t>Server</a:t>
            </a:r>
            <a:r>
              <a:rPr lang="en-US" sz="1600"/>
              <a:t> – ilk səhifə yüklənməsində HTML göndərir (SSR).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1"/>
              <a:t>Müştəri (Client)</a:t>
            </a:r>
            <a:r>
              <a:rPr lang="en-US" sz="1600"/>
              <a:t> – interaktivliyi təmin edir (CSR).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1"/>
              <a:t>Service Worker</a:t>
            </a:r>
            <a:r>
              <a:rPr lang="en-US" sz="1600"/>
              <a:t> – sonrakı səhifə keçidləri zamanı HTML-i </a:t>
            </a:r>
            <a:r>
              <a:rPr lang="en-US" sz="1600" b="1"/>
              <a:t>lokal render edir</a:t>
            </a:r>
            <a:r>
              <a:rPr lang="en-US" sz="1600"/>
              <a:t> və cache-dən verir.</a:t>
            </a:r>
          </a:p>
          <a:p>
            <a:pPr marL="342900" indent="-342900">
              <a:buFont typeface="+mj-lt"/>
              <a:buAutoNum type="arabicPeriod"/>
            </a:pPr>
            <a:endParaRPr lang="en-US" sz="1600"/>
          </a:p>
          <a:p>
            <a:pPr marL="342900" indent="-342900">
              <a:buFont typeface="+mj-lt"/>
              <a:buAutoNum type="arabicPeriod"/>
            </a:pPr>
            <a:endParaRPr lang="en-US" sz="1600"/>
          </a:p>
          <a:p>
            <a:pPr>
              <a:buNone/>
            </a:pPr>
            <a:r>
              <a:rPr lang="en-US" sz="1600"/>
              <a:t>🔧 Bu texnikada: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Server ilk renderi edir (SEO və sürətli yükləmə üçün).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Service Worker SSR-ə bənzər HTML-i </a:t>
            </a:r>
            <a:r>
              <a:rPr lang="en-US" sz="1600" b="1"/>
              <a:t>SPA üslubunda</a:t>
            </a:r>
            <a:r>
              <a:rPr lang="en-US" sz="1600"/>
              <a:t> təqdim edir.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Üç mühitdə </a:t>
            </a:r>
            <a:r>
              <a:rPr lang="en-US" sz="1600" b="1"/>
              <a:t>eyni kod</a:t>
            </a:r>
            <a:r>
              <a:rPr lang="en-US" sz="1600"/>
              <a:t> istifadə olunur: router, komponentlər və şablonlar </a:t>
            </a:r>
            <a:r>
              <a:rPr lang="en-US" sz="1600" b="1"/>
              <a:t>bölüşülür</a:t>
            </a:r>
            <a:r>
              <a:rPr lang="en-US" sz="160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/>
          </a:p>
          <a:p>
            <a:pPr>
              <a:buNone/>
            </a:pPr>
            <a:r>
              <a:rPr lang="en-US" sz="1600" b="1"/>
              <a:t>✅ Üstünlüklər: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/>
              <a:t>SPA kimi hiss olunur</a:t>
            </a:r>
            <a:r>
              <a:rPr lang="en-US" sz="1600"/>
              <a:t>, amma SSR performansı ilə.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/>
              <a:t>Cache və şablonların sinxron qalması</a:t>
            </a:r>
            <a:r>
              <a:rPr lang="en-US" sz="1600"/>
              <a:t> daha asan olur.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Serverə daha az yük düşür.</a:t>
            </a:r>
          </a:p>
        </p:txBody>
      </p:sp>
    </p:spTree>
    <p:extLst>
      <p:ext uri="{BB962C8B-B14F-4D97-AF65-F5344CB8AC3E}">
        <p14:creationId xmlns:p14="http://schemas.microsoft.com/office/powerpoint/2010/main" val="596770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AA0F70-3AB5-CA72-A210-6FD794C29A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D270A84-D851-7412-5813-26455D862E03}"/>
              </a:ext>
            </a:extLst>
          </p:cNvPr>
          <p:cNvSpPr txBox="1"/>
          <p:nvPr/>
        </p:nvSpPr>
        <p:spPr>
          <a:xfrm>
            <a:off x="107004" y="158874"/>
            <a:ext cx="11984477" cy="64325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 b="1"/>
              <a:t>🔸 Rendering növləri:</a:t>
            </a:r>
            <a:endParaRPr lang="az-Latn-AZ" sz="1600" b="1"/>
          </a:p>
          <a:p>
            <a:pPr>
              <a:buNone/>
            </a:pPr>
            <a:endParaRPr lang="en-US" sz="1600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/>
              <a:t>Server-Side Rendering (SSR)</a:t>
            </a:r>
            <a:r>
              <a:rPr lang="en-US" sz="1600"/>
              <a:t> – Səhifə serverdə yaradılır və brauzerə hazır HTML göndərilir.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/>
              <a:t>Client-Side Rendering (CSR)</a:t>
            </a:r>
            <a:r>
              <a:rPr lang="en-US" sz="1600"/>
              <a:t> – Brauzerə əsasən "boş" HTML və JavaScript göndərilir, və interfeys brauzerdə qurulur.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/>
              <a:t>Static Site Generation (SSG)</a:t>
            </a:r>
            <a:r>
              <a:rPr lang="en-US" sz="1600"/>
              <a:t> – HTML səhifə əvvəlcədən statik olaraq yaradılır və sonradan istifadə olunur.</a:t>
            </a:r>
          </a:p>
          <a:p>
            <a:pPr algn="l"/>
            <a:endParaRPr lang="az-Latn-AZ" sz="1600" b="0" i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endParaRPr lang="az-Latn-AZ" sz="1600">
              <a:solidFill>
                <a:srgbClr val="303141"/>
              </a:solidFill>
              <a:latin typeface="Udemy Sans"/>
            </a:endParaRPr>
          </a:p>
          <a:p>
            <a:pPr algn="l"/>
            <a:endParaRPr lang="az-Latn-AZ" sz="1600">
              <a:solidFill>
                <a:srgbClr val="303141"/>
              </a:solidFill>
              <a:latin typeface="Udemy Sans"/>
            </a:endParaRPr>
          </a:p>
          <a:p>
            <a:pPr algn="l"/>
            <a:endParaRPr lang="az-Latn-AZ" sz="1600">
              <a:solidFill>
                <a:srgbClr val="303141"/>
              </a:solidFill>
              <a:latin typeface="Udemy Sans"/>
            </a:endParaRPr>
          </a:p>
          <a:p>
            <a:pPr>
              <a:buNone/>
            </a:pPr>
            <a:r>
              <a:rPr lang="en-US" sz="1600" b="1"/>
              <a:t>🔸 Niyə rendering vacibdir?</a:t>
            </a:r>
            <a:endParaRPr lang="az-Latn-AZ" sz="1600" b="1"/>
          </a:p>
          <a:p>
            <a:pPr>
              <a:buNone/>
            </a:pPr>
            <a:endParaRPr lang="en-US" sz="1600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/>
              <a:t>Səhifənin yüklənmə sürətinə</a:t>
            </a:r>
            <a:r>
              <a:rPr lang="en-US" sz="1600"/>
              <a:t> təsir edir.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/>
              <a:t>İstifadəçi təcrübəsinə (UX)</a:t>
            </a:r>
            <a:r>
              <a:rPr lang="en-US" sz="1600"/>
              <a:t> birbaşa təsir göstərir – səhifə gec render olunsa, istifadəçi narazı qalır.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/>
              <a:t>SEO</a:t>
            </a:r>
            <a:r>
              <a:rPr lang="en-US" sz="1600"/>
              <a:t> üçün vacibdir – əgər səhifə yalnız brauzerdə render olunursa, axtarış robotları bu məlumatları görə bilməyə bilər.</a:t>
            </a:r>
          </a:p>
          <a:p>
            <a:pPr algn="l"/>
            <a:endParaRPr lang="az-Latn-AZ" sz="1600" b="0" i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endParaRPr lang="az-Latn-AZ" sz="1600">
              <a:solidFill>
                <a:srgbClr val="303141"/>
              </a:solidFill>
              <a:latin typeface="Udemy Sans"/>
            </a:endParaRPr>
          </a:p>
          <a:p>
            <a:pPr algn="l"/>
            <a:endParaRPr lang="az-Latn-AZ" sz="1600">
              <a:solidFill>
                <a:srgbClr val="303141"/>
              </a:solidFill>
              <a:latin typeface="Udemy Sans"/>
            </a:endParaRPr>
          </a:p>
          <a:p>
            <a:pPr algn="l"/>
            <a:endParaRPr lang="az-Latn-AZ" sz="1600">
              <a:solidFill>
                <a:srgbClr val="303141"/>
              </a:solidFill>
              <a:latin typeface="Udemy Sans"/>
            </a:endParaRPr>
          </a:p>
          <a:p>
            <a:pPr algn="l"/>
            <a:endParaRPr lang="az-Latn-AZ" sz="1600" b="0" i="0">
              <a:solidFill>
                <a:srgbClr val="303141"/>
              </a:solidFill>
              <a:effectLst/>
              <a:latin typeface="Udemy Sans"/>
            </a:endParaRPr>
          </a:p>
          <a:p>
            <a:pPr>
              <a:buNone/>
            </a:pPr>
            <a:r>
              <a:rPr lang="en-US" b="1"/>
              <a:t>🔸 Chrome DevTools ilə rendering-ə necə baxmaq olar?</a:t>
            </a:r>
            <a:endParaRPr lang="az-Latn-AZ" b="1"/>
          </a:p>
          <a:p>
            <a:pPr>
              <a:buNone/>
            </a:pPr>
            <a:endParaRPr lang="en-US" b="1"/>
          </a:p>
          <a:p>
            <a:pPr marL="342900" indent="-342900">
              <a:buFont typeface="+mj-lt"/>
              <a:buAutoNum type="arabicPeriod"/>
            </a:pPr>
            <a:r>
              <a:rPr lang="en-US" b="1"/>
              <a:t>Performance</a:t>
            </a:r>
            <a:r>
              <a:rPr lang="en-US"/>
              <a:t> bölməsinə keç.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/>
              <a:t>Record</a:t>
            </a:r>
            <a:r>
              <a:rPr lang="en-US"/>
              <a:t> düyməsini kliklə və səhifəni yenilə.</a:t>
            </a:r>
          </a:p>
          <a:p>
            <a:pPr marL="342900" indent="-342900">
              <a:buFont typeface="+mj-lt"/>
              <a:buAutoNum type="arabicPeriod"/>
            </a:pPr>
            <a:r>
              <a:rPr lang="en-US"/>
              <a:t>Yazma bitdikdən sonra brauzer aşağıdakı mərhələləri göstərəcək: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scripting → rendering → painting → compositing</a:t>
            </a:r>
            <a:endParaRPr lang="ru-RU" sz="1600" b="0" i="0">
              <a:solidFill>
                <a:srgbClr val="303141"/>
              </a:solidFill>
              <a:effectLst/>
              <a:latin typeface="Udemy Sans"/>
            </a:endParaRPr>
          </a:p>
        </p:txBody>
      </p:sp>
    </p:spTree>
    <p:extLst>
      <p:ext uri="{BB962C8B-B14F-4D97-AF65-F5344CB8AC3E}">
        <p14:creationId xmlns:p14="http://schemas.microsoft.com/office/powerpoint/2010/main" val="16581111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F4CD46-3A7C-CBCA-C111-A966220336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3B683B7-A2AC-4AE8-0C7E-1FDF37E69417}"/>
              </a:ext>
            </a:extLst>
          </p:cNvPr>
          <p:cNvSpPr txBox="1"/>
          <p:nvPr/>
        </p:nvSpPr>
        <p:spPr>
          <a:xfrm>
            <a:off x="107004" y="158874"/>
            <a:ext cx="11984477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/>
              <a:t>🔍 SEO Məsələləri</a:t>
            </a:r>
          </a:p>
          <a:p>
            <a:pPr>
              <a:buNone/>
            </a:pPr>
            <a:endParaRPr lang="en-US" b="1"/>
          </a:p>
          <a:p>
            <a:pPr>
              <a:buNone/>
            </a:pPr>
            <a:r>
              <a:rPr lang="en-US" b="1"/>
              <a:t>🤖 SEO üçün nə vacibdir?</a:t>
            </a:r>
          </a:p>
          <a:p>
            <a:pPr>
              <a:buNone/>
            </a:pPr>
            <a:endParaRPr 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SSR daha çox </a:t>
            </a:r>
            <a:r>
              <a:rPr lang="en-US" b="1"/>
              <a:t>SEO üçün uyğundur</a:t>
            </a:r>
            <a:r>
              <a:rPr lang="en-US"/>
              <a:t>, çünki: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Axtarış motorları HTML-i daha asan oxuyur.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JavaScript renderi bəzi hallarda </a:t>
            </a:r>
            <a:r>
              <a:rPr lang="en-US" b="1"/>
              <a:t>məhdudiyyətlərə</a:t>
            </a:r>
            <a:r>
              <a:rPr lang="en-US"/>
              <a:t> tabedir.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/>
          </a:p>
          <a:p>
            <a:pPr>
              <a:buNone/>
            </a:pPr>
            <a:r>
              <a:rPr lang="en-US" b="1"/>
              <a:t>⚠️ CSR-də risklər: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Google JS-i oxuya bilir, amma: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Bütün JS kodunu </a:t>
            </a:r>
            <a:r>
              <a:rPr lang="en-US" b="1"/>
              <a:t>işə salması zaman alır</a:t>
            </a:r>
            <a:r>
              <a:rPr lang="en-US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/>
              <a:t>Bəzi səhvlər</a:t>
            </a:r>
            <a:r>
              <a:rPr lang="en-US"/>
              <a:t> səbəbilə bəzi hissələri </a:t>
            </a:r>
            <a:r>
              <a:rPr lang="en-US" b="1"/>
              <a:t>heç render edə bilməz</a:t>
            </a:r>
            <a:r>
              <a:rPr lang="en-US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/>
          </a:p>
          <a:p>
            <a:pPr>
              <a:buNone/>
            </a:pPr>
            <a:r>
              <a:rPr lang="en-US" b="1"/>
              <a:t>✅ Tövsiyə: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Google-un </a:t>
            </a:r>
            <a:r>
              <a:rPr lang="en-US" b="1"/>
              <a:t>Mobile Friendly Test</a:t>
            </a:r>
            <a:r>
              <a:rPr lang="en-US"/>
              <a:t> vasitəsindən istifadə edin: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Səhifənin </a:t>
            </a:r>
            <a:r>
              <a:rPr lang="en-US" b="1"/>
              <a:t>render olunmuş halını</a:t>
            </a:r>
            <a:r>
              <a:rPr lang="en-US"/>
              <a:t> göstərir.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HTML-in </a:t>
            </a:r>
            <a:r>
              <a:rPr lang="en-US" b="1"/>
              <a:t>serializasiya olunmuş formasını</a:t>
            </a:r>
            <a:r>
              <a:rPr lang="en-US"/>
              <a:t> təhlil edir.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JS və render zamanı baş verən </a:t>
            </a:r>
            <a:r>
              <a:rPr lang="en-US" b="1"/>
              <a:t>xətaları</a:t>
            </a:r>
            <a:r>
              <a:rPr lang="en-US"/>
              <a:t> göstərir.</a:t>
            </a:r>
          </a:p>
        </p:txBody>
      </p:sp>
    </p:spTree>
    <p:extLst>
      <p:ext uri="{BB962C8B-B14F-4D97-AF65-F5344CB8AC3E}">
        <p14:creationId xmlns:p14="http://schemas.microsoft.com/office/powerpoint/2010/main" val="34306178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2EB49B-9FD5-E383-8E30-3F1C16E94E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98CDF5E-C2F0-8A80-DF31-764BC9CDFFC5}"/>
              </a:ext>
            </a:extLst>
          </p:cNvPr>
          <p:cNvSpPr txBox="1"/>
          <p:nvPr/>
        </p:nvSpPr>
        <p:spPr>
          <a:xfrm>
            <a:off x="107004" y="158874"/>
            <a:ext cx="1198447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600"/>
              <a:t>Hansı texnikanı seçməli?</a:t>
            </a:r>
            <a:endParaRPr lang="ru-RU" sz="1600" b="0" i="0">
              <a:solidFill>
                <a:srgbClr val="303141"/>
              </a:solidFill>
              <a:effectLst/>
              <a:latin typeface="Udemy Sans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BEEF720-CD34-6D85-D132-4EE974A057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1227121"/>
              </p:ext>
            </p:extLst>
          </p:nvPr>
        </p:nvGraphicFramePr>
        <p:xfrm>
          <a:off x="184538" y="971592"/>
          <a:ext cx="914607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3037">
                  <a:extLst>
                    <a:ext uri="{9D8B030D-6E8A-4147-A177-3AD203B41FA5}">
                      <a16:colId xmlns:a16="http://schemas.microsoft.com/office/drawing/2014/main" val="61059637"/>
                    </a:ext>
                  </a:extLst>
                </a:gridCol>
                <a:gridCol w="4573037">
                  <a:extLst>
                    <a:ext uri="{9D8B030D-6E8A-4147-A177-3AD203B41FA5}">
                      <a16:colId xmlns:a16="http://schemas.microsoft.com/office/drawing/2014/main" val="13381376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Məqsəd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Tövsiyə olunan render növü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6685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Sürətli yükləmə və SEO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SSR və ya SSG (Static)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3232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Daha çox interaktivlik və SPA təcrübəsi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CSR + Service Worker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283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Kompleks SSR optimizasiyası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Progressive/Partial Hydration + Trisomorfik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2672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Mobil cihazlar üçün performans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Streaming SSR və ya Progressive Hydration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67516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32537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F01960-D34F-1AE0-EDC7-3493C948B9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19AFECB-DBCC-626D-CBF4-99F1539A4579}"/>
              </a:ext>
            </a:extLst>
          </p:cNvPr>
          <p:cNvSpPr txBox="1"/>
          <p:nvPr/>
        </p:nvSpPr>
        <p:spPr>
          <a:xfrm>
            <a:off x="107004" y="158874"/>
            <a:ext cx="1198447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1600" b="0" i="0">
                <a:solidFill>
                  <a:srgbClr val="303141"/>
                </a:solidFill>
                <a:effectLst/>
                <a:latin typeface="Udemy Sans"/>
              </a:rPr>
              <a:t> </a:t>
            </a:r>
            <a:r>
              <a:rPr lang="en-US" sz="1600" b="0" i="0">
                <a:solidFill>
                  <a:srgbClr val="303141"/>
                </a:solidFill>
                <a:effectLst/>
                <a:latin typeface="Udemy Sans"/>
              </a:rPr>
              <a:t>https://youtu.be/w0o4BI-hab8?si=kNeCa5NgC_BNARFm</a:t>
            </a:r>
            <a:endParaRPr lang="ru-RU" sz="1600" b="0" i="0">
              <a:solidFill>
                <a:srgbClr val="303141"/>
              </a:solidFill>
              <a:effectLst/>
              <a:latin typeface="Udemy Sans"/>
            </a:endParaRPr>
          </a:p>
        </p:txBody>
      </p:sp>
    </p:spTree>
    <p:extLst>
      <p:ext uri="{BB962C8B-B14F-4D97-AF65-F5344CB8AC3E}">
        <p14:creationId xmlns:p14="http://schemas.microsoft.com/office/powerpoint/2010/main" val="11090248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B8998C-2B8E-3720-5E79-0C93022B8D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599D099-82A8-D9AC-F60E-A8499DFF0FFD}"/>
              </a:ext>
            </a:extLst>
          </p:cNvPr>
          <p:cNvSpPr txBox="1"/>
          <p:nvPr/>
        </p:nvSpPr>
        <p:spPr>
          <a:xfrm>
            <a:off x="107004" y="158874"/>
            <a:ext cx="11984477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600" b="1"/>
              <a:t>Google Chrome </a:t>
            </a:r>
            <a:r>
              <a:rPr lang="en-US" sz="1600" b="1">
                <a:solidFill>
                  <a:srgbClr val="FF0000"/>
                </a:solidFill>
              </a:rPr>
              <a:t>DevTools</a:t>
            </a:r>
            <a:r>
              <a:rPr lang="en-US" sz="1600"/>
              <a:t> (İnkişaf Alətləri) veb saytların təhlili, səhvlərin düzəldilməsi və optimallaşdırılması üçün çox güclü bir vasitədir. Hər bölmə fərqli məqsədlərə xidmət edir. </a:t>
            </a:r>
            <a:endParaRPr lang="az-Latn-AZ" sz="1600"/>
          </a:p>
          <a:p>
            <a:pPr algn="l"/>
            <a:endParaRPr lang="az-Latn-AZ" sz="1600" b="0" i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endParaRPr lang="az-Latn-AZ" sz="1600" b="0" i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endParaRPr lang="az-Latn-AZ" sz="1600" b="0" i="0">
              <a:solidFill>
                <a:srgbClr val="303141"/>
              </a:solidFill>
              <a:effectLst/>
              <a:latin typeface="Udemy Sans"/>
            </a:endParaRPr>
          </a:p>
          <a:p>
            <a:pPr>
              <a:buNone/>
            </a:pPr>
            <a:r>
              <a:rPr lang="en-US" b="1"/>
              <a:t>🔹 Elements (Elementlər)</a:t>
            </a:r>
            <a:endParaRPr lang="az-Latn-AZ" b="1"/>
          </a:p>
          <a:p>
            <a:pPr>
              <a:buNone/>
            </a:pPr>
            <a:endParaRPr 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Nə işə yarayır?</a:t>
            </a:r>
            <a:br>
              <a:rPr lang="en-US"/>
            </a:br>
            <a:r>
              <a:rPr lang="en-US"/>
              <a:t>HTML və CSS-i birbaşa yoxlamaq və dəyişdirmək üçündür.</a:t>
            </a:r>
            <a:endParaRPr lang="az-Latn-AZ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Nə edə bilərsiniz?</a:t>
            </a:r>
            <a:endParaRPr 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DOM strukturunu görə bilərsiniz.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Elementlər üzərində sağ klikləyib "Edit as HTML" və ya "Edit as attribute" ilə dəyişiklik edə bilərsiniz.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CSS qaydalarını yoxlaya, deaktiv edə və ya dəyişdirə bilərsiniz.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Mobil baxış (responsive design mode) testləri üçün istifadə oluna bilər.</a:t>
            </a:r>
          </a:p>
        </p:txBody>
      </p:sp>
    </p:spTree>
    <p:extLst>
      <p:ext uri="{BB962C8B-B14F-4D97-AF65-F5344CB8AC3E}">
        <p14:creationId xmlns:p14="http://schemas.microsoft.com/office/powerpoint/2010/main" val="30097231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C6CAAE-908B-F745-374E-C2B760A067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3B52719-31B8-F7CA-6E49-0D9FE47E7AB0}"/>
              </a:ext>
            </a:extLst>
          </p:cNvPr>
          <p:cNvSpPr txBox="1"/>
          <p:nvPr/>
        </p:nvSpPr>
        <p:spPr>
          <a:xfrm>
            <a:off x="107004" y="158874"/>
            <a:ext cx="11984477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400" b="1">
                <a:latin typeface="Arial" panose="020B0604020202020204" pitchFamily="34" charset="0"/>
                <a:cs typeface="Arial" panose="020B0604020202020204" pitchFamily="34" charset="0"/>
              </a:rPr>
              <a:t>🔹 </a:t>
            </a:r>
            <a:r>
              <a:rPr lang="en-US" sz="1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Elements (Elementlər)</a:t>
            </a:r>
          </a:p>
          <a:p>
            <a:pPr>
              <a:buNone/>
            </a:pPr>
            <a:endParaRPr lang="en-US" sz="14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latin typeface="Arial" panose="020B0604020202020204" pitchFamily="34" charset="0"/>
                <a:cs typeface="Arial" panose="020B0604020202020204" pitchFamily="34" charset="0"/>
              </a:rPr>
              <a:t>Nə işə yarayır?</a:t>
            </a:r>
            <a:br>
              <a:rPr lang="en-US" sz="1400" b="1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HTML və CSS-i birbaşa yoxlamaq və dəyişdirmək üçündür.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latin typeface="Arial" panose="020B0604020202020204" pitchFamily="34" charset="0"/>
                <a:cs typeface="Arial" panose="020B0604020202020204" pitchFamily="34" charset="0"/>
              </a:rPr>
              <a:t>Nə edə bilərsiniz?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DOM strukturunu görə bilərsiniz.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Elementlər üzərində sağ klikləyib "Edit as HTML" və ya "Edit as attribute" ilə dəyişiklik edə bilərsiniz.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CSS qaydalarını yoxlaya, deaktiv edə və ya dəyişdirə bilərsiniz.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Mobil baxış (responsive design mode) testləri üçün istifadə oluna bilər.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7822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500A5A-70C3-0818-E7E8-062AD5F671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592C9D1-661C-6A92-DE84-3016C902C393}"/>
              </a:ext>
            </a:extLst>
          </p:cNvPr>
          <p:cNvSpPr txBox="1"/>
          <p:nvPr/>
        </p:nvSpPr>
        <p:spPr>
          <a:xfrm>
            <a:off x="107004" y="158874"/>
            <a:ext cx="11984477" cy="27084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🔹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Console (Konsol)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Nə işə yarayır?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JavaScript kodlarını yoxlamaq, test etmək və səhvləri izləmək üçündür.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Nə edə bilərsiniz?</a:t>
            </a:r>
            <a:endParaRPr kumimoji="0" lang="en-US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JavaScript kodlarını birbaşa yazıb icra edə bilərsiniz.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console.log, console.error, console.warn kimi çıxışları görə bilərsiniz.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JavaScript səhvləri və xəbərdarlıqları izlənir.</a:t>
            </a:r>
            <a:endParaRPr lang="en-US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0" lvl="1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0" lvl="1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az-Latn-AZ" altLang="en-US" sz="1400">
                <a:latin typeface="Arial" panose="020B0604020202020204" pitchFamily="34" charset="0"/>
                <a:cs typeface="Arial" panose="020B0604020202020204" pitchFamily="34" charset="0"/>
              </a:rPr>
              <a:t>Testerlər üçündə ən lazım gələn bölmələrdən biridir bu bölmə.</a:t>
            </a:r>
            <a:endParaRPr kumimoji="0" lang="en-US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ru-RU" sz="1600" b="0" i="0">
              <a:solidFill>
                <a:srgbClr val="303141"/>
              </a:solidFill>
              <a:effectLst/>
              <a:latin typeface="Udemy San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903179-D252-9385-0362-34E0CBC2AB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3502" y="3162569"/>
            <a:ext cx="8198498" cy="3664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2394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B9D29D-7E18-01D7-9579-26B6790DA9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14962A0-F8AB-1B3F-9CFC-44F8EEE5A665}"/>
              </a:ext>
            </a:extLst>
          </p:cNvPr>
          <p:cNvSpPr txBox="1"/>
          <p:nvPr/>
        </p:nvSpPr>
        <p:spPr>
          <a:xfrm>
            <a:off x="107004" y="158874"/>
            <a:ext cx="11984477" cy="6124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400" b="0" i="0">
                <a:solidFill>
                  <a:srgbClr val="303141"/>
                </a:solidFill>
                <a:effectLst/>
                <a:latin typeface="Udemy Sans"/>
              </a:rPr>
              <a:t> 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🔹 Sources (Mənbələr)</a:t>
            </a:r>
            <a:endParaRPr kumimoji="0" lang="az-Latn-AZ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Nə işə yarayır?</a:t>
            </a:r>
            <a:endParaRPr kumimoji="0" lang="az-Latn-AZ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JavaScript fayllarını və kod mənbələrini görmək, debug etmək üçündür.</a:t>
            </a:r>
            <a:endParaRPr kumimoji="0" lang="az-Latn-AZ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Nə edə bilərsiniz?</a:t>
            </a:r>
            <a:endParaRPr kumimoji="0" lang="en-US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Faylları (JS, CSS və s.) görə və redaktə edə bilərsiniz.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Breakpoint-lər qoyaraq kodun harada dayandığını izləyə bilərsiniz.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Call stack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watch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 və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scope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ilə debugging edərək dəyişənlərin dəyərlərini izləyə bilərsiniz.</a:t>
            </a:r>
            <a:endParaRPr kumimoji="0" lang="en-US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l"/>
            <a:endParaRPr lang="az-Latn-AZ" sz="1400" b="0" i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endParaRPr lang="az-Latn-AZ" sz="1400" b="0" i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endParaRPr lang="az-Latn-AZ" sz="1400">
              <a:solidFill>
                <a:srgbClr val="303141"/>
              </a:solidFill>
              <a:latin typeface="Udemy Sans"/>
            </a:endParaRPr>
          </a:p>
          <a:p>
            <a:pPr algn="l"/>
            <a:endParaRPr lang="az-Latn-AZ" sz="1400" b="0" i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endParaRPr lang="az-Latn-AZ" sz="1400">
              <a:solidFill>
                <a:srgbClr val="303141"/>
              </a:solidFill>
              <a:latin typeface="Udemy Sans"/>
            </a:endParaRPr>
          </a:p>
          <a:p>
            <a:pPr algn="l"/>
            <a:endParaRPr lang="az-Latn-AZ" sz="1400">
              <a:solidFill>
                <a:srgbClr val="303141"/>
              </a:solidFill>
              <a:latin typeface="Udemy Sans"/>
            </a:endParaRPr>
          </a:p>
          <a:p>
            <a:pPr algn="l"/>
            <a:endParaRPr lang="az-Latn-AZ" sz="1400">
              <a:solidFill>
                <a:srgbClr val="303141"/>
              </a:solidFill>
              <a:latin typeface="Udemy Sans"/>
            </a:endParaRPr>
          </a:p>
          <a:p>
            <a:pPr>
              <a:buNone/>
            </a:pPr>
            <a:r>
              <a:rPr lang="en-US" sz="1400" b="1"/>
              <a:t>🔹 Network (Şəbəkə)</a:t>
            </a:r>
            <a:endParaRPr lang="az-Latn-AZ" sz="1400" b="1"/>
          </a:p>
          <a:p>
            <a:pPr>
              <a:buNone/>
            </a:pPr>
            <a:endParaRPr lang="en-US" sz="1400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/>
              <a:t>Nə işə yarayır?</a:t>
            </a:r>
            <a:br>
              <a:rPr lang="en-US" sz="1400"/>
            </a:br>
            <a:r>
              <a:rPr lang="en-US" sz="1400"/>
              <a:t>Saytın serverə göndərdiyi və aldığı istəkləri izləmək üçündür.</a:t>
            </a:r>
            <a:endParaRPr lang="az-Latn-AZ" sz="14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/>
              <a:t>Nə edə bilərsiniz?</a:t>
            </a:r>
            <a:endParaRPr lang="en-US" sz="14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/>
              <a:t>HTTP istəkləri (GET, POST və s.) və cavablarını görmək.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/>
              <a:t>Request və response header-larını yoxlamaq.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/>
              <a:t>API testləri aparmaq.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/>
              <a:t>Saytın yükləmə sürətini analiz etmək.</a:t>
            </a:r>
            <a:endParaRPr lang="ru-RU" sz="1400" b="0" i="0">
              <a:solidFill>
                <a:srgbClr val="303141"/>
              </a:solidFill>
              <a:effectLst/>
              <a:latin typeface="Udemy Sans"/>
            </a:endParaRPr>
          </a:p>
        </p:txBody>
      </p:sp>
    </p:spTree>
    <p:extLst>
      <p:ext uri="{BB962C8B-B14F-4D97-AF65-F5344CB8AC3E}">
        <p14:creationId xmlns:p14="http://schemas.microsoft.com/office/powerpoint/2010/main" val="25032056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52865A-111F-0A4C-065D-78A36204BD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89256F8-5024-0D5F-6136-081D073A9844}"/>
              </a:ext>
            </a:extLst>
          </p:cNvPr>
          <p:cNvSpPr txBox="1"/>
          <p:nvPr/>
        </p:nvSpPr>
        <p:spPr>
          <a:xfrm>
            <a:off x="107004" y="158874"/>
            <a:ext cx="11984477" cy="6124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400" b="1"/>
              <a:t>🔹 Performance (Performans)</a:t>
            </a:r>
            <a:endParaRPr lang="az-Latn-AZ" sz="1400" b="1"/>
          </a:p>
          <a:p>
            <a:pPr>
              <a:buNone/>
            </a:pPr>
            <a:endParaRPr lang="en-US" sz="1400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/>
              <a:t>Nə işə yarayır?</a:t>
            </a:r>
            <a:br>
              <a:rPr lang="en-US" sz="1400"/>
            </a:br>
            <a:r>
              <a:rPr lang="en-US" sz="1400"/>
              <a:t>Saytın yükləmə və icra performansını ölçmək və optimallaşdırmaq üçündür.</a:t>
            </a:r>
            <a:endParaRPr lang="az-Latn-AZ" sz="14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/>
              <a:t>Nə edə bilərsiniz?</a:t>
            </a:r>
            <a:endParaRPr lang="en-US" sz="14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/>
              <a:t>Sayt yüklənərkən hansı proseslərin baş verdiyini (paint, reflow, script execution) izləyə bilərsiniz.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/>
              <a:t>CPU istifadəsini, frame drop-ları təhlil edə bilərsiniz.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/>
              <a:t>“Record” düyməsi ilə performans analizini başlada bilərsiniz.</a:t>
            </a:r>
            <a:endParaRPr lang="az-Latn-AZ" sz="140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az-Latn-AZ" sz="140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az-Latn-AZ" sz="140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az-Latn-AZ" sz="140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az-Latn-AZ" sz="140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az-Latn-AZ" sz="140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az-Latn-AZ" sz="140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az-Latn-AZ" sz="140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az-Latn-AZ" sz="140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az-Latn-AZ" sz="1400"/>
          </a:p>
          <a:p>
            <a:pPr>
              <a:buNone/>
            </a:pPr>
            <a:r>
              <a:rPr lang="en-US" sz="1400" b="1"/>
              <a:t>🔹 Memory (Yaddaş)</a:t>
            </a:r>
            <a:endParaRPr lang="az-Latn-AZ" sz="1400" b="1"/>
          </a:p>
          <a:p>
            <a:pPr>
              <a:buNone/>
            </a:pPr>
            <a:endParaRPr lang="en-US" sz="1400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/>
              <a:t>Nə işə yarayır?</a:t>
            </a:r>
            <a:br>
              <a:rPr lang="en-US" sz="1400"/>
            </a:br>
            <a:r>
              <a:rPr lang="en-US" sz="1400"/>
              <a:t>Veb tətbiqlərinin yaddaş istifadəsini təhlil etmək üçündür.</a:t>
            </a:r>
            <a:endParaRPr lang="az-Latn-AZ" sz="14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/>
              <a:t>Nə edə bilərsiniz?</a:t>
            </a:r>
            <a:endParaRPr lang="en-US" sz="14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/>
              <a:t>Memory leaks (yaddaş sızması) aşkar etmək.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/>
              <a:t>Heap snapshot götürərək obyektlərin yaddaş istifadəsini izləmək.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/>
              <a:t>Allocation instrumentation və profiling ilə performans problemlərini tapmaq.</a:t>
            </a:r>
          </a:p>
          <a:p>
            <a:pPr marL="0" lvl="1"/>
            <a:endParaRPr lang="az-Latn-AZ" sz="1400"/>
          </a:p>
        </p:txBody>
      </p:sp>
    </p:spTree>
    <p:extLst>
      <p:ext uri="{BB962C8B-B14F-4D97-AF65-F5344CB8AC3E}">
        <p14:creationId xmlns:p14="http://schemas.microsoft.com/office/powerpoint/2010/main" val="12778470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EFDC70-4F3C-9AF8-5977-A2BF495512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5D64979-E739-B177-98DE-18062490CA50}"/>
              </a:ext>
            </a:extLst>
          </p:cNvPr>
          <p:cNvSpPr txBox="1"/>
          <p:nvPr/>
        </p:nvSpPr>
        <p:spPr>
          <a:xfrm>
            <a:off x="107004" y="158874"/>
            <a:ext cx="11984477" cy="63401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400" b="1"/>
              <a:t>🔹 Application (Tətbiq)</a:t>
            </a:r>
            <a:endParaRPr lang="az-Latn-AZ" sz="1400" b="1"/>
          </a:p>
          <a:p>
            <a:pPr>
              <a:buNone/>
            </a:pPr>
            <a:endParaRPr lang="en-US" sz="1400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/>
              <a:t>Nə işə yarayır?</a:t>
            </a:r>
            <a:br>
              <a:rPr lang="en-US" sz="1400"/>
            </a:br>
            <a:r>
              <a:rPr lang="en-US" sz="1400"/>
              <a:t>Veb tətbiqində istifadə olunan browser resurslarını idarə etmək üçündür.</a:t>
            </a:r>
            <a:endParaRPr lang="az-Latn-AZ" sz="14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/>
              <a:t>Nə edə bilərsiniz?</a:t>
            </a:r>
            <a:endParaRPr lang="en-US" sz="14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/>
              <a:t>Local Storage, Session Storage, IndexedDB, Web SQL məlumatlarını görmək.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/>
              <a:t>Cookie-ləri görmək və silmək.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/>
              <a:t>PWA (Progressive Web App) xüsusiyyətlərini izləmək.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/>
              <a:t>Cache və Service Worker idarəsini etmək.</a:t>
            </a:r>
          </a:p>
          <a:p>
            <a:pPr algn="l"/>
            <a:r>
              <a:rPr lang="ru-RU" sz="1400" b="0" i="0">
                <a:solidFill>
                  <a:srgbClr val="303141"/>
                </a:solidFill>
                <a:effectLst/>
                <a:latin typeface="Udemy Sans"/>
              </a:rPr>
              <a:t> </a:t>
            </a:r>
            <a:endParaRPr lang="az-Latn-AZ" sz="1400" b="0" i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endParaRPr lang="az-Latn-AZ" sz="1400">
              <a:solidFill>
                <a:srgbClr val="303141"/>
              </a:solidFill>
              <a:latin typeface="Udemy Sans"/>
            </a:endParaRPr>
          </a:p>
          <a:p>
            <a:pPr algn="l"/>
            <a:endParaRPr lang="az-Latn-AZ" sz="1400" b="0" i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endParaRPr lang="az-Latn-AZ" sz="1400">
              <a:solidFill>
                <a:srgbClr val="303141"/>
              </a:solidFill>
              <a:latin typeface="Udemy Sans"/>
            </a:endParaRPr>
          </a:p>
          <a:p>
            <a:pPr algn="l"/>
            <a:endParaRPr lang="az-Latn-AZ" sz="1400">
              <a:solidFill>
                <a:srgbClr val="303141"/>
              </a:solidFill>
              <a:latin typeface="Udemy Sans"/>
            </a:endParaRPr>
          </a:p>
          <a:p>
            <a:pPr algn="l"/>
            <a:endParaRPr lang="az-Latn-AZ" sz="1400">
              <a:solidFill>
                <a:srgbClr val="303141"/>
              </a:solidFill>
              <a:latin typeface="Udemy Sans"/>
            </a:endParaRPr>
          </a:p>
          <a:p>
            <a:pPr algn="l"/>
            <a:endParaRPr lang="az-Latn-AZ" sz="1400">
              <a:solidFill>
                <a:srgbClr val="303141"/>
              </a:solidFill>
              <a:latin typeface="Udemy Sans"/>
            </a:endParaRPr>
          </a:p>
          <a:p>
            <a:pPr algn="l"/>
            <a:endParaRPr lang="az-Latn-AZ" sz="1400">
              <a:solidFill>
                <a:srgbClr val="303141"/>
              </a:solidFill>
              <a:latin typeface="Udemy Sans"/>
            </a:endParaRPr>
          </a:p>
          <a:p>
            <a:pPr>
              <a:buNone/>
            </a:pPr>
            <a:r>
              <a:rPr lang="en-US" sz="1400" b="1"/>
              <a:t>🔹 Privacy and Security (Məxfilik və Təhlükəsizlik)</a:t>
            </a:r>
            <a:r>
              <a:rPr lang="az-Latn-AZ" sz="1400" b="1"/>
              <a:t> </a:t>
            </a:r>
            <a:r>
              <a:rPr lang="az-Latn-AZ" sz="1400" b="1" i="1"/>
              <a:t> - </a:t>
            </a:r>
            <a:r>
              <a:rPr lang="en-US" sz="1400" i="1"/>
              <a:t>Yeni əlavələrdə mövcuddur</a:t>
            </a:r>
            <a:endParaRPr lang="az-Latn-AZ" sz="1400" i="1"/>
          </a:p>
          <a:p>
            <a:pPr>
              <a:buNone/>
            </a:pP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/>
              <a:t>Nə işə yarayır?</a:t>
            </a:r>
            <a:br>
              <a:rPr lang="en-US" sz="1400"/>
            </a:br>
            <a:r>
              <a:rPr lang="en-US" sz="1400"/>
              <a:t>Saytın təhlükəsizlik xüsusiyyətlərini yoxlamaq üçündür.</a:t>
            </a:r>
            <a:endParaRPr lang="az-Latn-AZ" sz="14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/>
              <a:t>Nə edə bilərsiniz?</a:t>
            </a:r>
            <a:endParaRPr lang="en-US" sz="14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/>
              <a:t>Sertifikat məlumatlarını görmək.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/>
              <a:t>HTTPS, Mixed Content və s. haqqında xəbərdarlıqları izləmək.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/>
              <a:t>Saytın təhlükəsizlik vəziyyətini təhlil etmək.</a:t>
            </a:r>
          </a:p>
          <a:p>
            <a:pPr algn="l"/>
            <a:endParaRPr lang="az-Latn-AZ" sz="1400" b="0" i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endParaRPr lang="ru-RU" sz="1400" b="0" i="0">
              <a:solidFill>
                <a:srgbClr val="303141"/>
              </a:solidFill>
              <a:effectLst/>
              <a:latin typeface="Udemy Sans"/>
            </a:endParaRPr>
          </a:p>
        </p:txBody>
      </p:sp>
    </p:spTree>
    <p:extLst>
      <p:ext uri="{BB962C8B-B14F-4D97-AF65-F5344CB8AC3E}">
        <p14:creationId xmlns:p14="http://schemas.microsoft.com/office/powerpoint/2010/main" val="40154817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CA7967-1F85-8981-E8A0-1D9801176C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8640A4E-367D-4DB3-A8FB-45A2E8C3FC41}"/>
              </a:ext>
            </a:extLst>
          </p:cNvPr>
          <p:cNvSpPr txBox="1"/>
          <p:nvPr/>
        </p:nvSpPr>
        <p:spPr>
          <a:xfrm>
            <a:off x="107004" y="158874"/>
            <a:ext cx="11984477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400" b="1"/>
              <a:t>🔹 Lighthouse</a:t>
            </a:r>
            <a:endParaRPr lang="az-Latn-AZ" sz="1400" b="1"/>
          </a:p>
          <a:p>
            <a:pPr>
              <a:buNone/>
            </a:pPr>
            <a:endParaRPr lang="en-US" sz="1400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/>
              <a:t>Nə işə yarayır?</a:t>
            </a:r>
            <a:br>
              <a:rPr lang="en-US" sz="1400"/>
            </a:br>
            <a:r>
              <a:rPr lang="en-US" sz="1400"/>
              <a:t>Veb səhifənin performans, accessibility, SEO və digər aspektlərini təhlil edib hesabat yaradır.</a:t>
            </a:r>
            <a:endParaRPr lang="az-Latn-AZ" sz="14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/>
              <a:t>Nə edə bilərsiniz?</a:t>
            </a:r>
            <a:endParaRPr lang="en-US" sz="14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/>
              <a:t>Tək kliklə analiz və optimizasiya təklifləri əldə etmək.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/>
              <a:t>SEO, PWA, Accessibility və Performance üzrə skorlar almaq.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/>
              <a:t>Mobil və desktop üçün ayrıca hesabatlar çıxarmaq.</a:t>
            </a:r>
          </a:p>
          <a:p>
            <a:pPr algn="l"/>
            <a:r>
              <a:rPr lang="ru-RU" sz="1400" b="0" i="0">
                <a:solidFill>
                  <a:srgbClr val="303141"/>
                </a:solidFill>
                <a:effectLst/>
                <a:latin typeface="Udemy Sans"/>
              </a:rPr>
              <a:t> </a:t>
            </a:r>
            <a:endParaRPr lang="az-Latn-AZ" sz="1400" b="0" i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endParaRPr lang="az-Latn-AZ" sz="1400">
              <a:solidFill>
                <a:srgbClr val="303141"/>
              </a:solidFill>
              <a:latin typeface="Udemy Sans"/>
            </a:endParaRPr>
          </a:p>
          <a:p>
            <a:pPr algn="l"/>
            <a:endParaRPr lang="az-Latn-AZ" sz="1400" b="0" i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endParaRPr lang="az-Latn-AZ" sz="1400" b="0" i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endParaRPr lang="az-Latn-AZ" sz="1400">
              <a:solidFill>
                <a:srgbClr val="303141"/>
              </a:solidFill>
              <a:latin typeface="Udemy Sans"/>
            </a:endParaRPr>
          </a:p>
          <a:p>
            <a:pPr algn="l"/>
            <a:endParaRPr lang="az-Latn-AZ" sz="1400" b="0" i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endParaRPr lang="az-Latn-AZ" sz="1400" b="0" i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endParaRPr lang="az-Latn-AZ" sz="1400">
              <a:solidFill>
                <a:srgbClr val="303141"/>
              </a:solidFill>
              <a:latin typeface="Udemy Sans"/>
            </a:endParaRPr>
          </a:p>
          <a:p>
            <a:pPr>
              <a:buNone/>
            </a:pPr>
            <a:r>
              <a:rPr lang="en-US" sz="1400" b="1"/>
              <a:t>🔹 Recorder</a:t>
            </a:r>
            <a:endParaRPr lang="az-Latn-AZ" sz="1400" b="1"/>
          </a:p>
          <a:p>
            <a:pPr>
              <a:buNone/>
            </a:pPr>
            <a:endParaRPr lang="en-US" sz="1400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/>
              <a:t>Nə işə yarayır?</a:t>
            </a:r>
            <a:br>
              <a:rPr lang="en-US" sz="1400"/>
            </a:br>
            <a:r>
              <a:rPr lang="en-US" sz="1400"/>
              <a:t>İstifadəçi hərəkətlərini avtomatik olaraq qeyd etmək və performansını təhlil etmək üçündür.</a:t>
            </a:r>
            <a:endParaRPr lang="az-Latn-AZ" sz="14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/>
              <a:t>Nə edə bilərsiniz?</a:t>
            </a:r>
            <a:endParaRPr lang="en-US" sz="14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/>
              <a:t>Addım-addım istifadəçi davranışını qeyd edə bilərsiniz.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/>
              <a:t>Bu davranışları təkrar icra və test edə bilərsiniz.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/>
              <a:t>Performance təhlili ilə inteqrasiya mümkündür.</a:t>
            </a:r>
            <a:endParaRPr lang="ru-RU" sz="1400" b="0" i="0">
              <a:solidFill>
                <a:srgbClr val="303141"/>
              </a:solidFill>
              <a:effectLst/>
              <a:latin typeface="Udemy Sans"/>
            </a:endParaRPr>
          </a:p>
        </p:txBody>
      </p:sp>
    </p:spTree>
    <p:extLst>
      <p:ext uri="{BB962C8B-B14F-4D97-AF65-F5344CB8AC3E}">
        <p14:creationId xmlns:p14="http://schemas.microsoft.com/office/powerpoint/2010/main" val="70104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A5DCA7-66A3-B255-B02B-DA25EC3EAF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2F1BB53-0F03-D2E9-5B1E-4B4296FB3584}"/>
              </a:ext>
            </a:extLst>
          </p:cNvPr>
          <p:cNvSpPr txBox="1"/>
          <p:nvPr/>
        </p:nvSpPr>
        <p:spPr>
          <a:xfrm>
            <a:off x="107004" y="158874"/>
            <a:ext cx="1198447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1600" b="0" i="0">
                <a:solidFill>
                  <a:srgbClr val="303141"/>
                </a:solidFill>
                <a:effectLst/>
                <a:latin typeface="Udemy Sans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2663134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593127-3F61-FE3B-99A6-C8DACC6770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3EF4910-0DFF-4BEF-65AE-D63E69F8BFE3}"/>
              </a:ext>
            </a:extLst>
          </p:cNvPr>
          <p:cNvSpPr txBox="1"/>
          <p:nvPr/>
        </p:nvSpPr>
        <p:spPr>
          <a:xfrm>
            <a:off x="107004" y="158874"/>
            <a:ext cx="1198447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1600" b="0" i="0">
                <a:solidFill>
                  <a:srgbClr val="303141"/>
                </a:solidFill>
                <a:effectLst/>
                <a:latin typeface="Udemy Sans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0589978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81F849-C211-8BBA-110B-D476E0A6A8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221716B-A2BF-0081-B6B4-B066E69D86CB}"/>
              </a:ext>
            </a:extLst>
          </p:cNvPr>
          <p:cNvSpPr txBox="1"/>
          <p:nvPr/>
        </p:nvSpPr>
        <p:spPr>
          <a:xfrm>
            <a:off x="107004" y="158874"/>
            <a:ext cx="1198447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1600" b="0" i="0">
                <a:solidFill>
                  <a:srgbClr val="303141"/>
                </a:solidFill>
                <a:effectLst/>
                <a:latin typeface="Udemy Sans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796490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36665A-A32E-36D6-763C-146AB37347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12E80A1-655E-1907-DDD0-1D482ABFE1E7}"/>
              </a:ext>
            </a:extLst>
          </p:cNvPr>
          <p:cNvSpPr txBox="1"/>
          <p:nvPr/>
        </p:nvSpPr>
        <p:spPr>
          <a:xfrm>
            <a:off x="107004" y="158874"/>
            <a:ext cx="11984477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Server-side Rendering (SSR) — Server Tərəfli Renderləmə nədir?</a:t>
            </a:r>
            <a:endParaRPr lang="az-Latn-AZ" sz="1600" b="1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endParaRPr lang="en-US" sz="16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>
                <a:latin typeface="Arial" panose="020B0604020202020204" pitchFamily="34" charset="0"/>
                <a:cs typeface="Arial" panose="020B0604020202020204" pitchFamily="34" charset="0"/>
              </a:rPr>
              <a:t>SSR</a:t>
            </a:r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 – veb səhifənin </a:t>
            </a:r>
            <a:r>
              <a:rPr lang="en-US" sz="1600" b="1"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 kodunun serverdə, yəni istifadəçinin brauzerinə göndərilməzdən </a:t>
            </a:r>
            <a:r>
              <a:rPr lang="en-US" sz="1600" b="1">
                <a:latin typeface="Arial" panose="020B0604020202020204" pitchFamily="34" charset="0"/>
                <a:cs typeface="Arial" panose="020B0604020202020204" pitchFamily="34" charset="0"/>
              </a:rPr>
              <a:t>əvvəl</a:t>
            </a:r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 yaradılmasıdır. Bu proses zamanı bütün əsas məzmun (məsələn, məqalə, linklər, şəkillər və s.) server tərəfindən HTML şəklində yığılır və brauzerə ötürülür.</a:t>
            </a:r>
            <a:endParaRPr lang="az-Latn-AZ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az-Latn-AZ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az-Latn-AZ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sz="1600" b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SSR-in üstünlükləri</a:t>
            </a:r>
            <a:r>
              <a:rPr lang="en-US" sz="1600" b="1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az-Latn-AZ" sz="16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endParaRPr lang="en-US" sz="16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>
                <a:latin typeface="Arial" panose="020B0604020202020204" pitchFamily="34" charset="0"/>
                <a:cs typeface="Arial" panose="020B0604020202020204" pitchFamily="34" charset="0"/>
              </a:rPr>
              <a:t>Sürətli İlk Görünüş (First Paint) və Əsas Görünüş (First Contentful Paint):</a:t>
            </a:r>
            <a:r>
              <a:rPr lang="az-Latn-AZ" sz="1600" b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Serverdə HTML əvvəlcədən hazırlandığı üçün brauzer həmin HTML-i alar-almaz istifadəçiyə tez göstərməyə başlayır.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az-Latn-AZ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>
                <a:latin typeface="Arial" panose="020B0604020202020204" pitchFamily="34" charset="0"/>
                <a:cs typeface="Arial" panose="020B0604020202020204" pitchFamily="34" charset="0"/>
              </a:rPr>
              <a:t>Az JS istifadə olunur:</a:t>
            </a:r>
            <a:r>
              <a:rPr lang="az-Latn-AZ" sz="1600" b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Çoxlu JavaScript fayllarını göndərmək və brauzerdə işlətmək əvəzinə, server artıq işlənmiş HTML verir. Bu da səhifənin daha tez interaktiv olmasına (Time to Interactive — TTI) şərait yaradır.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az-Latn-AZ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>
                <a:latin typeface="Arial" panose="020B0604020202020204" pitchFamily="34" charset="0"/>
                <a:cs typeface="Arial" panose="020B0604020202020204" pitchFamily="34" charset="0"/>
              </a:rPr>
              <a:t>Zəif cihazlar və zəif internet bağlantıları üçün uyğun:</a:t>
            </a:r>
            <a:r>
              <a:rPr lang="az-Latn-AZ" sz="1600" b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Çünki ağır hesablama işləri serverdə aparılır, istifadəçinin cihazı yalnız HTML-i göstərir.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az-Latn-AZ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>
                <a:latin typeface="Arial" panose="020B0604020202020204" pitchFamily="34" charset="0"/>
                <a:cs typeface="Arial" panose="020B0604020202020204" pitchFamily="34" charset="0"/>
              </a:rPr>
              <a:t>SEO üçün əladır:</a:t>
            </a:r>
            <a:r>
              <a:rPr lang="az-Latn-AZ" sz="1600" b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Axtarış sistemləri serverdən gələn HTML-i rahat oxuya bilir, bu da saytın indeksləşməsini asanlaşdırır.</a:t>
            </a:r>
          </a:p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5709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10F93D-A9AE-EC0B-9059-DEE12F83C9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1E439A5-4126-307C-7991-23F1F2A8ED46}"/>
              </a:ext>
            </a:extLst>
          </p:cNvPr>
          <p:cNvSpPr txBox="1"/>
          <p:nvPr/>
        </p:nvSpPr>
        <p:spPr>
          <a:xfrm>
            <a:off x="107004" y="158874"/>
            <a:ext cx="11984477" cy="64940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 b="1">
                <a:solidFill>
                  <a:srgbClr val="00B050"/>
                </a:solidFill>
              </a:rPr>
              <a:t>SSR-in mənfi cəhətləri</a:t>
            </a:r>
            <a:r>
              <a:rPr lang="en-US" sz="1600" b="1"/>
              <a:t>:</a:t>
            </a:r>
            <a:endParaRPr lang="az-Latn-AZ" sz="1600" b="1"/>
          </a:p>
          <a:p>
            <a:pPr>
              <a:buNone/>
            </a:pPr>
            <a:endParaRPr lang="en-US" sz="1600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/>
              <a:t>Time To First Byte (TTFB) — ilk bayta qədər vaxt:</a:t>
            </a:r>
            <a:r>
              <a:rPr lang="az-Latn-AZ" sz="1600" b="1"/>
              <a:t> </a:t>
            </a:r>
            <a:r>
              <a:rPr lang="en-US" sz="1600"/>
              <a:t>Serverdə HTML yığılmalı olduğuna görə cavabın gəlməsi bir qədər ləngiyə bilər. Bu da səhifənin yüklənməsinə gecikmə verə bilər.</a:t>
            </a:r>
            <a:endParaRPr lang="az-Latn-AZ" sz="16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/>
              <a:t>Mürəkkəb arxitektura:</a:t>
            </a:r>
            <a:r>
              <a:rPr lang="az-Latn-AZ" sz="1600" b="1"/>
              <a:t> </a:t>
            </a:r>
            <a:r>
              <a:rPr lang="en-US" sz="1600"/>
              <a:t>Serverdə renderləmə üçün əlavə konfiqurasiya, performans tənzimləməsi və optimallaşdırmalar tələb oluna bilər.</a:t>
            </a:r>
            <a:endParaRPr lang="az-Latn-AZ" sz="16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/>
              <a:t>İnteraktivlik üçün əlavə JS lazım olur:</a:t>
            </a:r>
            <a:r>
              <a:rPr lang="az-Latn-AZ" sz="1600" b="1"/>
              <a:t> </a:t>
            </a:r>
            <a:r>
              <a:rPr lang="en-US" sz="1600"/>
              <a:t>SSR ilə yalnız HTML gəlir, amma dinamik funksionallıq üçün sonradan JavaScript, hydration prosesi ilə əlavə olunur.</a:t>
            </a:r>
            <a:endParaRPr lang="az-Latn-AZ" sz="16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az-Latn-AZ" sz="16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az-Latn-AZ" sz="1600"/>
          </a:p>
          <a:p>
            <a:pPr>
              <a:buNone/>
            </a:pPr>
            <a:r>
              <a:rPr lang="en-US" sz="1600" b="1">
                <a:solidFill>
                  <a:srgbClr val="00B050"/>
                </a:solidFill>
              </a:rPr>
              <a:t>Kimlər üçün uyğundur?</a:t>
            </a:r>
          </a:p>
          <a:p>
            <a:pPr>
              <a:buNone/>
            </a:pPr>
            <a:r>
              <a:rPr lang="en-US" sz="1600"/>
              <a:t>SSR daha çox bu hallarda istifadə olunur: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SEO önəmlidirsə (məsələn, xəbərlər, bloglar, e-ticarət məhsulları səhifələri);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Səhifələr statik və ya az interaktivdirsə;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İstifadəçilər zəif cihaz və internetlə daxil ola bilərsə.</a:t>
            </a:r>
          </a:p>
          <a:p>
            <a:endParaRPr lang="az-Latn-AZ" sz="1600"/>
          </a:p>
          <a:p>
            <a:endParaRPr lang="az-Latn-AZ" sz="1600"/>
          </a:p>
          <a:p>
            <a:endParaRPr lang="az-Latn-AZ" sz="1600"/>
          </a:p>
          <a:p>
            <a:pPr>
              <a:buNone/>
            </a:pPr>
            <a:r>
              <a:rPr lang="en-US" sz="1600" b="1"/>
              <a:t>"</a:t>
            </a:r>
            <a:r>
              <a:rPr lang="en-US" sz="1600" b="1">
                <a:solidFill>
                  <a:srgbClr val="00B050"/>
                </a:solidFill>
              </a:rPr>
              <a:t>Səhifələr statik və ya az interaktivdirsə"</a:t>
            </a:r>
            <a:r>
              <a:rPr lang="en-US" sz="1600">
                <a:solidFill>
                  <a:srgbClr val="00B050"/>
                </a:solidFill>
              </a:rPr>
              <a:t> deməkdir ki: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/>
              <a:t>Statik səhifə</a:t>
            </a:r>
            <a:r>
              <a:rPr lang="en-US" sz="1600"/>
              <a:t> – məzmunu istifadəçidən asılı olmayaraq </a:t>
            </a:r>
            <a:r>
              <a:rPr lang="en-US" sz="1600" b="1"/>
              <a:t>dəyişməyən</a:t>
            </a:r>
            <a:r>
              <a:rPr lang="en-US" sz="1600"/>
              <a:t> səhifədir. Məsələn: "Haqqımızda", "Əlaqə", "Xidmətlərimiz" səhifələri. Bu səhifələrdə məlumat daim eyni olur, istifadəçinin əməliyyatına görə dəyişmir.</a:t>
            </a:r>
            <a:endParaRPr lang="az-Latn-AZ" sz="16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/>
              <a:t>Az interaktiv səhifə</a:t>
            </a:r>
            <a:r>
              <a:rPr lang="en-US" sz="1600"/>
              <a:t> – istifadəçi ilə </a:t>
            </a:r>
            <a:r>
              <a:rPr lang="en-US" sz="1600" b="1"/>
              <a:t>çox az qarşılıqlı əlaqə</a:t>
            </a:r>
            <a:r>
              <a:rPr lang="en-US" sz="1600"/>
              <a:t> tələb edən səhifədir. Məsələn: sadəcə məqalə oxumaq, şəkil görmək, linkə klikləmək kimi sadə əməliyyatlar var.</a:t>
            </a:r>
          </a:p>
        </p:txBody>
      </p:sp>
    </p:spTree>
    <p:extLst>
      <p:ext uri="{BB962C8B-B14F-4D97-AF65-F5344CB8AC3E}">
        <p14:creationId xmlns:p14="http://schemas.microsoft.com/office/powerpoint/2010/main" val="2264316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D504E7-47A2-F080-44C0-A19E2C0F0F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CCDF731-B086-D6C4-FFE4-8C252EC7ED8C}"/>
              </a:ext>
            </a:extLst>
          </p:cNvPr>
          <p:cNvSpPr txBox="1"/>
          <p:nvPr/>
        </p:nvSpPr>
        <p:spPr>
          <a:xfrm>
            <a:off x="107004" y="158874"/>
            <a:ext cx="11984477" cy="6124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az-Latn-AZ" sz="1400"/>
              <a:t>B</a:t>
            </a:r>
            <a:r>
              <a:rPr lang="en-US" sz="1400"/>
              <a:t>ir yerdə tez digər yerdə gec olur yazmı</a:t>
            </a:r>
            <a:r>
              <a:rPr lang="az-Latn-AZ" sz="1400"/>
              <a:t>şıq.</a:t>
            </a:r>
            <a:r>
              <a:rPr lang="en-US" sz="1400"/>
              <a:t> </a:t>
            </a:r>
            <a:r>
              <a:rPr lang="az-Latn-AZ" sz="1400"/>
              <a:t>B</a:t>
            </a:r>
            <a:r>
              <a:rPr lang="en-US" sz="1400"/>
              <a:t>u necə olur ? </a:t>
            </a:r>
            <a:endParaRPr lang="az-Latn-AZ" sz="1400"/>
          </a:p>
          <a:p>
            <a:pPr algn="l"/>
            <a:endParaRPr lang="az-Latn-AZ" sz="1400" b="0" i="0">
              <a:solidFill>
                <a:srgbClr val="303141"/>
              </a:solidFill>
              <a:effectLst/>
              <a:latin typeface="Udemy Sans"/>
            </a:endParaRPr>
          </a:p>
          <a:p>
            <a:pPr>
              <a:buNone/>
            </a:pPr>
            <a:r>
              <a:rPr lang="en-US" sz="1400" b="1"/>
              <a:t>🧠 Problem haradadır?</a:t>
            </a:r>
            <a:r>
              <a:rPr lang="az-Latn-AZ" sz="1400" b="1"/>
              <a:t> - </a:t>
            </a:r>
            <a:r>
              <a:rPr lang="en-US" sz="1400"/>
              <a:t>Bəli, bu iki ifadə ilk baxışda bir-birinə </a:t>
            </a:r>
            <a:r>
              <a:rPr lang="en-US" sz="1400" b="1"/>
              <a:t>zidd</a:t>
            </a:r>
            <a:r>
              <a:rPr lang="en-US" sz="1400"/>
              <a:t> kimi görünür:</a:t>
            </a:r>
          </a:p>
          <a:p>
            <a:r>
              <a:rPr lang="en-US" sz="1400"/>
              <a:t>✅ </a:t>
            </a:r>
            <a:r>
              <a:rPr lang="en-US" sz="1400" b="1"/>
              <a:t>"</a:t>
            </a:r>
            <a:r>
              <a:rPr lang="en-US" sz="1400"/>
              <a:t>Serverdə HTML əvvəlcədən hazırlandığı üçün brauzer həmin HTML-i alar-almaz istifadəçiyə tez göstərməyə başlayır."</a:t>
            </a:r>
          </a:p>
          <a:p>
            <a:r>
              <a:rPr lang="en-US" sz="1400"/>
              <a:t>⚠️ "Serverdə HTML yığılmalı olduğuna görə cavabın gəlməsi bir qədər ləngiyə bilər.«</a:t>
            </a:r>
            <a:endParaRPr lang="az-Latn-AZ" sz="1400"/>
          </a:p>
          <a:p>
            <a:pPr>
              <a:buFont typeface="+mj-lt"/>
              <a:buAutoNum type="arabicPeriod"/>
            </a:pPr>
            <a:endParaRPr lang="en-US" sz="1400"/>
          </a:p>
          <a:p>
            <a:r>
              <a:rPr lang="en-US" sz="1400"/>
              <a:t>Bu ziddiyyət əslində yoxdur. Sadəcə, müxtəlif mərhələlərdən danışırıq:</a:t>
            </a:r>
          </a:p>
          <a:p>
            <a:pPr algn="l"/>
            <a:endParaRPr lang="az-Latn-AZ" sz="1400" b="0" i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endParaRPr lang="az-Latn-AZ" sz="1400" b="0" i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endParaRPr lang="az-Latn-AZ" sz="1400">
              <a:solidFill>
                <a:srgbClr val="303141"/>
              </a:solidFill>
              <a:latin typeface="Udemy Sans"/>
            </a:endParaRPr>
          </a:p>
          <a:p>
            <a:pPr>
              <a:buNone/>
            </a:pPr>
            <a:r>
              <a:rPr lang="en-US" sz="1400" b="1"/>
              <a:t>🕒 SSR-də baş verən mərhələlər:</a:t>
            </a:r>
          </a:p>
          <a:p>
            <a:pPr>
              <a:buNone/>
            </a:pPr>
            <a:r>
              <a:rPr lang="en-US" sz="1400" b="1"/>
              <a:t>1️⃣ TTFB (Time To First Byte) – İlk cavabın gəlməsinə qədərki vaxt: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SSR zamanı brauzer sorğu göndərir.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Server həmin sorğu əsasında HTML-i </a:t>
            </a:r>
            <a:r>
              <a:rPr lang="en-US" sz="1400" b="1"/>
              <a:t>real vaxtda (dinamik) yığır.</a:t>
            </a: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Bu </a:t>
            </a:r>
            <a:r>
              <a:rPr lang="en-US" sz="1400" b="1"/>
              <a:t>bəzən vaxt aparır</a:t>
            </a:r>
            <a:r>
              <a:rPr lang="en-US" sz="1400"/>
              <a:t>, çünki serverdə: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/>
              <a:t>Məlumat bazası sorğuları,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/>
              <a:t>Şablon motorunun işləməsi,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/>
              <a:t>Komponentlərin yığılması və s. ola bilər.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/>
              <a:t>Bu mərhələdə ləngimə</a:t>
            </a:r>
            <a:r>
              <a:rPr lang="en-US" sz="1400"/>
              <a:t> ola bilər → </a:t>
            </a:r>
            <a:r>
              <a:rPr lang="en-US" sz="1400" b="1"/>
              <a:t>TTFB artır.</a:t>
            </a:r>
            <a:r>
              <a:rPr lang="az-Latn-AZ" sz="1400" b="1"/>
              <a:t> </a:t>
            </a:r>
            <a:endParaRPr lang="en-US" sz="1400"/>
          </a:p>
          <a:p>
            <a:pPr algn="l"/>
            <a:endParaRPr lang="az-Latn-AZ" sz="1400" b="0" i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r>
              <a:rPr lang="en-US" sz="1400" b="0" i="0">
                <a:solidFill>
                  <a:srgbClr val="303141"/>
                </a:solidFill>
                <a:effectLst/>
                <a:latin typeface="Udemy Sans"/>
              </a:rPr>
              <a:t>Yəni SSR-də ilk bayta qədər bir qədər gözləmək lazım gəlir.</a:t>
            </a:r>
            <a:r>
              <a:rPr lang="az-Latn-AZ" sz="1400" b="0" i="0">
                <a:solidFill>
                  <a:srgbClr val="303141"/>
                </a:solidFill>
                <a:effectLst/>
                <a:latin typeface="Udemy Sans"/>
              </a:rPr>
              <a:t> </a:t>
            </a:r>
          </a:p>
          <a:p>
            <a:pPr algn="l"/>
            <a:endParaRPr lang="az-Latn-AZ" sz="1400">
              <a:solidFill>
                <a:srgbClr val="303141"/>
              </a:solidFill>
              <a:latin typeface="Udemy Sans"/>
            </a:endParaRPr>
          </a:p>
          <a:p>
            <a:pPr algn="l"/>
            <a:endParaRPr lang="az-Latn-AZ" sz="1400" b="0" i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endParaRPr lang="az-Latn-AZ" sz="1400" b="0" i="0">
              <a:solidFill>
                <a:srgbClr val="303141"/>
              </a:solidFill>
              <a:effectLst/>
              <a:latin typeface="Udemy Sans"/>
            </a:endParaRPr>
          </a:p>
          <a:p>
            <a:pPr>
              <a:buNone/>
            </a:pPr>
            <a:r>
              <a:rPr lang="en-US" sz="1400" b="1"/>
              <a:t>2️⃣ First Paint / First Contentful Paint (FP / FCP) – Gözlə görünən ilk nəticə: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Brauzer serverdən HTML-in ilk baytını aldıqdan dərhal sonra onu istifadəçiyə göstərməyə başlayır.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SSR-də HTML hazır olduğu üçün, yəni JavaScript-i gözləməyə ehtiyac qalmadığı üçün, FP/FCP tez baş verir.</a:t>
            </a:r>
          </a:p>
          <a:p>
            <a:pPr algn="l"/>
            <a:endParaRPr lang="ru-RU" sz="1400" b="0" i="0">
              <a:solidFill>
                <a:srgbClr val="303141"/>
              </a:solidFill>
              <a:effectLst/>
              <a:latin typeface="Udemy Sans"/>
            </a:endParaRPr>
          </a:p>
        </p:txBody>
      </p:sp>
    </p:spTree>
    <p:extLst>
      <p:ext uri="{BB962C8B-B14F-4D97-AF65-F5344CB8AC3E}">
        <p14:creationId xmlns:p14="http://schemas.microsoft.com/office/powerpoint/2010/main" val="2453061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AE04E9-091B-69B6-1E7B-DF617F0CFE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D9274A0-7B74-2000-EE7A-A4741D4F0EA6}"/>
              </a:ext>
            </a:extLst>
          </p:cNvPr>
          <p:cNvSpPr txBox="1"/>
          <p:nvPr/>
        </p:nvSpPr>
        <p:spPr>
          <a:xfrm>
            <a:off x="107004" y="158874"/>
            <a:ext cx="1198447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1600" b="0" i="0">
                <a:solidFill>
                  <a:srgbClr val="303141"/>
                </a:solidFill>
                <a:effectLst/>
                <a:latin typeface="Udemy Sans"/>
              </a:rPr>
              <a:t> 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477582-484D-5DB8-BD7D-696CF01B55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460" y="165508"/>
            <a:ext cx="8965079" cy="6526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328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E5E3CF-FDF9-AA76-6863-6BE820106E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D3449B3-D2B3-7D87-0410-97915D329419}"/>
              </a:ext>
            </a:extLst>
          </p:cNvPr>
          <p:cNvSpPr txBox="1"/>
          <p:nvPr/>
        </p:nvSpPr>
        <p:spPr>
          <a:xfrm>
            <a:off x="107004" y="158874"/>
            <a:ext cx="11984477" cy="57554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1600" b="0" i="0">
                <a:solidFill>
                  <a:srgbClr val="303141"/>
                </a:solidFill>
                <a:effectLst/>
                <a:latin typeface="Udemy Sans"/>
              </a:rPr>
              <a:t> </a:t>
            </a:r>
            <a:r>
              <a:rPr lang="en-US" sz="1600"/>
              <a:t>🎯 Yekun nəticə:</a:t>
            </a:r>
            <a:r>
              <a:rPr lang="az-Latn-AZ" sz="1600"/>
              <a:t> </a:t>
            </a:r>
          </a:p>
          <a:p>
            <a:pPr algn="l"/>
            <a:endParaRPr lang="az-Latn-AZ" sz="1600"/>
          </a:p>
          <a:p>
            <a:pPr algn="l"/>
            <a:endParaRPr lang="az-Latn-AZ" sz="1600"/>
          </a:p>
          <a:p>
            <a:pPr algn="l"/>
            <a:endParaRPr lang="az-Latn-AZ" sz="1600"/>
          </a:p>
          <a:p>
            <a:pPr algn="l"/>
            <a:endParaRPr lang="az-Latn-AZ" sz="1600"/>
          </a:p>
          <a:p>
            <a:pPr algn="l"/>
            <a:endParaRPr lang="az-Latn-AZ" sz="1600"/>
          </a:p>
          <a:p>
            <a:pPr algn="l"/>
            <a:endParaRPr lang="az-Latn-AZ" sz="1600"/>
          </a:p>
          <a:p>
            <a:pPr algn="l"/>
            <a:endParaRPr lang="az-Latn-AZ" sz="1600"/>
          </a:p>
          <a:p>
            <a:pPr algn="l"/>
            <a:endParaRPr lang="az-Latn-AZ" sz="1600"/>
          </a:p>
          <a:p>
            <a:pPr algn="l"/>
            <a:r>
              <a:rPr lang="en-US" sz="1600" b="1" i="0">
                <a:solidFill>
                  <a:srgbClr val="303141"/>
                </a:solidFill>
                <a:effectLst/>
                <a:latin typeface="Udemy Sans"/>
              </a:rPr>
              <a:t>Yəni</a:t>
            </a:r>
            <a:r>
              <a:rPr lang="en-US" sz="1600" b="0" i="0">
                <a:solidFill>
                  <a:srgbClr val="303141"/>
                </a:solidFill>
                <a:effectLst/>
                <a:latin typeface="Udemy Sans"/>
              </a:rPr>
              <a:t>: </a:t>
            </a:r>
            <a:r>
              <a:rPr lang="ru-RU" sz="1600" b="0" i="0">
                <a:solidFill>
                  <a:srgbClr val="303141"/>
                </a:solidFill>
                <a:effectLst/>
                <a:latin typeface="Udemy Sans"/>
              </a:rPr>
              <a:t>✅ </a:t>
            </a:r>
            <a:r>
              <a:rPr lang="en-US" sz="1600" b="0" i="0">
                <a:solidFill>
                  <a:srgbClr val="303141"/>
                </a:solidFill>
                <a:effectLst/>
                <a:latin typeface="Udemy Sans"/>
              </a:rPr>
              <a:t>SSR = Yavaş başlanğıc (TTFB) + Tez görünən nəticə (FCP)</a:t>
            </a:r>
            <a:endParaRPr lang="az-Latn-AZ" sz="1600" b="0" i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endParaRPr lang="az-Latn-AZ" sz="1600">
              <a:solidFill>
                <a:srgbClr val="303141"/>
              </a:solidFill>
              <a:latin typeface="Udemy Sans"/>
            </a:endParaRPr>
          </a:p>
          <a:p>
            <a:pPr algn="l"/>
            <a:endParaRPr lang="az-Latn-AZ" sz="1600" b="0" i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endParaRPr lang="az-Latn-AZ" sz="1600">
              <a:solidFill>
                <a:srgbClr val="303141"/>
              </a:solidFill>
              <a:latin typeface="Udemy Sans"/>
            </a:endParaRPr>
          </a:p>
          <a:p>
            <a:pPr>
              <a:buNone/>
            </a:pPr>
            <a:r>
              <a:rPr lang="en-US" sz="1600" b="1"/>
              <a:t>🔄 Müqayisə üçün CSR: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/>
              <a:t>CSR</a:t>
            </a:r>
            <a:r>
              <a:rPr lang="en-US" sz="1600"/>
              <a:t>-də TTFB çox </a:t>
            </a:r>
            <a:r>
              <a:rPr lang="en-US" sz="1600" b="1"/>
              <a:t>tez ola bilər</a:t>
            </a:r>
            <a:r>
              <a:rPr lang="en-US" sz="1600"/>
              <a:t>, çünki server sadəcə boş HTML və JS göndərir.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Amma </a:t>
            </a:r>
            <a:r>
              <a:rPr lang="en-US" sz="1600" b="1"/>
              <a:t>FCP gec olur</a:t>
            </a:r>
            <a:r>
              <a:rPr lang="en-US" sz="1600"/>
              <a:t>, çünki brauzer JS yükləyib icra etməli, sonra DOM qurmalı, sonra məlumat çəkməlidir.</a:t>
            </a:r>
          </a:p>
          <a:p>
            <a:pPr algn="l"/>
            <a:endParaRPr lang="az-Latn-AZ" sz="1600" b="0" i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endParaRPr lang="az-Latn-AZ" sz="1600">
              <a:solidFill>
                <a:srgbClr val="303141"/>
              </a:solidFill>
              <a:latin typeface="Udemy Sans"/>
            </a:endParaRPr>
          </a:p>
          <a:p>
            <a:pPr algn="l"/>
            <a:endParaRPr lang="az-Latn-AZ" sz="1600" b="0" i="0">
              <a:solidFill>
                <a:srgbClr val="303141"/>
              </a:solidFill>
              <a:effectLst/>
              <a:latin typeface="Udemy Sans"/>
            </a:endParaRPr>
          </a:p>
          <a:p>
            <a:pPr>
              <a:buNone/>
            </a:pPr>
            <a:r>
              <a:rPr lang="en-US" sz="1600" b="1"/>
              <a:t>📌 Sadə bənzətmə ilə:</a:t>
            </a:r>
          </a:p>
          <a:p>
            <a:pPr>
              <a:buNone/>
            </a:pPr>
            <a:r>
              <a:rPr lang="en-US" sz="1600"/>
              <a:t>SSR — restoranda sifariş verirsən, yeməyi aşpaz </a:t>
            </a:r>
            <a:r>
              <a:rPr lang="en-US" sz="1600" b="1"/>
              <a:t>indi hazırlayır</a:t>
            </a:r>
            <a:r>
              <a:rPr lang="en-US" sz="1600"/>
              <a:t>, bir az gözləyirsən → amma gələndə </a:t>
            </a:r>
            <a:r>
              <a:rPr lang="en-US" sz="1600" b="1"/>
              <a:t>hazır və isti</a:t>
            </a:r>
            <a:r>
              <a:rPr lang="en-US" sz="1600"/>
              <a:t> gəlir (tez yeyirsən).</a:t>
            </a:r>
          </a:p>
          <a:p>
            <a:r>
              <a:rPr lang="en-US" sz="1600"/>
              <a:t>CSR — sifariş verirsən, dərhal sənə bir qutu verirlər → amma içindəki reseptdir, sən </a:t>
            </a:r>
            <a:r>
              <a:rPr lang="en-US" sz="1600" b="1"/>
              <a:t>özün bişirməlisən</a:t>
            </a:r>
            <a:r>
              <a:rPr lang="en-US" sz="1600"/>
              <a:t>, ona görə də </a:t>
            </a:r>
            <a:r>
              <a:rPr lang="en-US" sz="1600" b="1"/>
              <a:t>gec yeyirsən</a:t>
            </a:r>
            <a:r>
              <a:rPr lang="en-US" sz="1600"/>
              <a:t>.</a:t>
            </a:r>
          </a:p>
          <a:p>
            <a:pPr algn="l"/>
            <a:endParaRPr lang="ru-RU" sz="1600" b="0" i="0">
              <a:solidFill>
                <a:srgbClr val="303141"/>
              </a:solidFill>
              <a:effectLst/>
              <a:latin typeface="Udemy Sans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8E9FF84-54E1-4DC8-E39F-2C9575ABFB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5728788"/>
              </p:ext>
            </p:extLst>
          </p:nvPr>
        </p:nvGraphicFramePr>
        <p:xfrm>
          <a:off x="221860" y="728997"/>
          <a:ext cx="971524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9128">
                  <a:extLst>
                    <a:ext uri="{9D8B030D-6E8A-4147-A177-3AD203B41FA5}">
                      <a16:colId xmlns:a16="http://schemas.microsoft.com/office/drawing/2014/main" val="4008573588"/>
                    </a:ext>
                  </a:extLst>
                </a:gridCol>
                <a:gridCol w="6466114">
                  <a:extLst>
                    <a:ext uri="{9D8B030D-6E8A-4147-A177-3AD203B41FA5}">
                      <a16:colId xmlns:a16="http://schemas.microsoft.com/office/drawing/2014/main" val="24577593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Mərhələ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SSR-də vəziyyət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1358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/>
                        <a:t>TTFB</a:t>
                      </a:r>
                      <a:r>
                        <a:rPr lang="en-US"/>
                        <a:t> (ilk cavab)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Gec ola bilər (serverin HTML hazırlaması vaxt aparır)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9328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/>
                        <a:t>FCP / FP</a:t>
                      </a:r>
                      <a:r>
                        <a:rPr lang="en-US"/>
                        <a:t> (ilk görünən nəticə)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Tez olur (HTML artıq hazır gəldiyi üçün JS-i gözləmək lazım deyil)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49430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47411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A37C59-B9CE-A50D-587F-1B9580F881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8A6DED1-E19F-57FF-29CC-DFD837D891A0}"/>
              </a:ext>
            </a:extLst>
          </p:cNvPr>
          <p:cNvSpPr txBox="1"/>
          <p:nvPr/>
        </p:nvSpPr>
        <p:spPr>
          <a:xfrm>
            <a:off x="107004" y="158874"/>
            <a:ext cx="11984477" cy="6247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 b="1">
                <a:solidFill>
                  <a:srgbClr val="FF0000"/>
                </a:solidFill>
              </a:rPr>
              <a:t>Statik Renderləmə </a:t>
            </a:r>
            <a:r>
              <a:rPr lang="az-Latn-AZ" sz="1600" b="1">
                <a:solidFill>
                  <a:srgbClr val="FF0000"/>
                </a:solidFill>
              </a:rPr>
              <a:t>( </a:t>
            </a:r>
            <a:r>
              <a:rPr lang="en-US" sz="1600" b="1">
                <a:solidFill>
                  <a:srgbClr val="FF0000"/>
                </a:solidFill>
              </a:rPr>
              <a:t>Static Site Generation</a:t>
            </a:r>
            <a:r>
              <a:rPr lang="az-Latn-AZ" sz="1600" b="1">
                <a:solidFill>
                  <a:srgbClr val="FF0000"/>
                </a:solidFill>
              </a:rPr>
              <a:t> - SSG )</a:t>
            </a:r>
            <a:r>
              <a:rPr lang="en-US" sz="1600" b="1">
                <a:solidFill>
                  <a:srgbClr val="FF0000"/>
                </a:solidFill>
              </a:rPr>
              <a:t>nədir?</a:t>
            </a:r>
          </a:p>
          <a:p>
            <a:r>
              <a:rPr lang="en-US" sz="1600" b="1"/>
              <a:t>Statik renderləmə</a:t>
            </a:r>
            <a:r>
              <a:rPr lang="en-US" sz="1600"/>
              <a:t> – veb səhifələrin HTML-nin </a:t>
            </a:r>
            <a:r>
              <a:rPr lang="en-US" sz="1600" b="1"/>
              <a:t>saytın yığılması zamanı əvvəlcədən</a:t>
            </a:r>
            <a:r>
              <a:rPr lang="en-US" sz="1600"/>
              <a:t> yaradılmasıdır. Bu o deməkdir ki, </a:t>
            </a:r>
            <a:r>
              <a:rPr lang="en-US" sz="1600" b="1">
                <a:solidFill>
                  <a:srgbClr val="FF0000"/>
                </a:solidFill>
              </a:rPr>
              <a:t>hər bir URL</a:t>
            </a:r>
            <a:r>
              <a:rPr lang="en-US" sz="1600"/>
              <a:t> üçün ayrıca HTML faylı </a:t>
            </a:r>
            <a:r>
              <a:rPr lang="en-US" sz="1600" b="1"/>
              <a:t>öncədən</a:t>
            </a:r>
            <a:r>
              <a:rPr lang="en-US" sz="1600"/>
              <a:t> yaradılır və istifadəçiyə təqdim olunur. Bu üsul serverdə və ya istifadəçinin brauzerində real vaxtda rənderləmə etmədən səhifələrin </a:t>
            </a:r>
            <a:r>
              <a:rPr lang="en-US" sz="1600" b="1"/>
              <a:t>çox sürətli</a:t>
            </a:r>
            <a:r>
              <a:rPr lang="en-US" sz="1600"/>
              <a:t> yüklənməsinə imkan verir.</a:t>
            </a:r>
            <a:endParaRPr lang="az-Latn-AZ" sz="1600"/>
          </a:p>
          <a:p>
            <a:endParaRPr lang="az-Latn-AZ" sz="1600"/>
          </a:p>
          <a:p>
            <a:endParaRPr lang="az-Latn-AZ" sz="1600"/>
          </a:p>
          <a:p>
            <a:endParaRPr lang="az-Latn-AZ" sz="1600"/>
          </a:p>
          <a:p>
            <a:endParaRPr lang="az-Latn-AZ" sz="1600"/>
          </a:p>
          <a:p>
            <a:pPr>
              <a:buNone/>
            </a:pPr>
            <a:r>
              <a:rPr lang="en-US" sz="1600" b="1"/>
              <a:t>✅ Üstünlükləri: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/>
              <a:t>Sürətli First Paint, First Contentful Paint və Time To Interactive:</a:t>
            </a:r>
            <a:r>
              <a:rPr lang="az-Latn-AZ" sz="1600" b="1"/>
              <a:t> </a:t>
            </a:r>
            <a:r>
              <a:rPr lang="en-US" sz="1600"/>
              <a:t>HTML hazır olduğu üçün səhifə çox tez görünür və tez interaktiv olur (əgər JS minimaldırsa).</a:t>
            </a:r>
            <a:endParaRPr lang="az-Latn-AZ" sz="16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/>
              <a:t>Sürətli TTFB (ilk bayta qədər vaxt):</a:t>
            </a:r>
            <a:r>
              <a:rPr lang="az-Latn-AZ" sz="1600" b="1"/>
              <a:t> </a:t>
            </a:r>
            <a:r>
              <a:rPr lang="en-US" sz="1600"/>
              <a:t>Çünki HTML real vaxtda yaradılmır, artıq hazır olduğu üçün cavab çox tez gəlir.</a:t>
            </a:r>
            <a:endParaRPr lang="az-Latn-AZ" sz="16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/>
              <a:t>CDN-lərlə asan yayımlanır:</a:t>
            </a:r>
            <a:r>
              <a:rPr lang="az-Latn-AZ" sz="1600" b="1"/>
              <a:t> </a:t>
            </a:r>
            <a:r>
              <a:rPr lang="en-US" sz="1600"/>
              <a:t>HTML faylları qabaqcadan yaradıldığı üçün onlar rahatlıqla </a:t>
            </a:r>
            <a:r>
              <a:rPr lang="en-US" sz="1600" b="1"/>
              <a:t>çoxlu CDN-lərdə</a:t>
            </a:r>
            <a:r>
              <a:rPr lang="en-US" sz="1600"/>
              <a:t> yerləşdirilə bilər və </a:t>
            </a:r>
            <a:r>
              <a:rPr lang="en-US" sz="1600" b="1"/>
              <a:t>edge-caching</a:t>
            </a:r>
            <a:r>
              <a:rPr lang="en-US" sz="1600"/>
              <a:t> (kənar keşləmə) kimi optimizasiyalardan faydalana bilər.</a:t>
            </a:r>
          </a:p>
          <a:p>
            <a:endParaRPr lang="az-Latn-AZ" sz="1600"/>
          </a:p>
          <a:p>
            <a:endParaRPr lang="az-Latn-AZ" sz="1600"/>
          </a:p>
          <a:p>
            <a:endParaRPr lang="az-Latn-AZ" sz="1600"/>
          </a:p>
          <a:p>
            <a:endParaRPr lang="az-Latn-AZ" sz="1600"/>
          </a:p>
          <a:p>
            <a:pPr>
              <a:buNone/>
            </a:pPr>
            <a:r>
              <a:rPr lang="en-US" sz="1600" b="1"/>
              <a:t>⚠️ Çətinlikləri / Məhdudiyyətləri: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/>
              <a:t>URL-lər əvvəlcədən bilinməlidir:</a:t>
            </a:r>
            <a:r>
              <a:rPr lang="az-Latn-AZ" sz="1600" b="1"/>
              <a:t> </a:t>
            </a:r>
            <a:r>
              <a:rPr lang="en-US" sz="1600"/>
              <a:t>Statik rənderləmə üçün bütün səhifələr </a:t>
            </a:r>
            <a:r>
              <a:rPr lang="en-US" sz="1600" b="1"/>
              <a:t>öncədən yaradılır</a:t>
            </a:r>
            <a:r>
              <a:rPr lang="en-US" sz="1600"/>
              <a:t>, buna görə də hansı URL-lərin lazım olduğunu əvvəlcədən bilməlisiniz. Əgər URL-lər çoxdur və ya dinamik olaraq yaranırsa (məsələn, istifadəçi profilləri, məqalələr və s.), bu zaman statik renderləmə çətin və ya qeyri-mümkün ola bilər.</a:t>
            </a:r>
          </a:p>
          <a:p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2496910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28089</TotalTime>
  <Words>3843</Words>
  <Application>Microsoft Office PowerPoint</Application>
  <PresentationFormat>Widescreen</PresentationFormat>
  <Paragraphs>612</Paragraphs>
  <Slides>31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Arial Unicode MS</vt:lpstr>
      <vt:lpstr>Calibri</vt:lpstr>
      <vt:lpstr>Calibri Light</vt:lpstr>
      <vt:lpstr>Google Sans</vt:lpstr>
      <vt:lpstr>Udemy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369</cp:revision>
  <dcterms:created xsi:type="dcterms:W3CDTF">2025-02-24T08:05:52Z</dcterms:created>
  <dcterms:modified xsi:type="dcterms:W3CDTF">2025-04-07T08:46:27Z</dcterms:modified>
</cp:coreProperties>
</file>