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587" r:id="rId2"/>
    <p:sldId id="589" r:id="rId3"/>
    <p:sldId id="566" r:id="rId4"/>
    <p:sldId id="567" r:id="rId5"/>
    <p:sldId id="568" r:id="rId6"/>
    <p:sldId id="569" r:id="rId7"/>
    <p:sldId id="570" r:id="rId8"/>
    <p:sldId id="571" r:id="rId9"/>
    <p:sldId id="572" r:id="rId10"/>
    <p:sldId id="573" r:id="rId11"/>
    <p:sldId id="574" r:id="rId12"/>
    <p:sldId id="575" r:id="rId13"/>
    <p:sldId id="576" r:id="rId14"/>
    <p:sldId id="577" r:id="rId15"/>
    <p:sldId id="578" r:id="rId16"/>
    <p:sldId id="590" r:id="rId17"/>
    <p:sldId id="591" r:id="rId18"/>
    <p:sldId id="588" r:id="rId19"/>
    <p:sldId id="592" r:id="rId20"/>
    <p:sldId id="593" r:id="rId21"/>
    <p:sldId id="594" r:id="rId22"/>
    <p:sldId id="595" r:id="rId23"/>
    <p:sldId id="596" r:id="rId24"/>
    <p:sldId id="598" r:id="rId25"/>
    <p:sldId id="580" r:id="rId26"/>
    <p:sldId id="581" r:id="rId27"/>
    <p:sldId id="582" r:id="rId28"/>
    <p:sldId id="5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30" autoAdjust="0"/>
    <p:restoredTop sz="94660"/>
  </p:normalViewPr>
  <p:slideViewPr>
    <p:cSldViewPr snapToGrid="0">
      <p:cViewPr varScale="1">
        <p:scale>
          <a:sx n="103" d="100"/>
          <a:sy n="103" d="100"/>
        </p:scale>
        <p:origin x="7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30278-45DC-4534-B67E-11EB3832C02B}" type="datetimeFigureOut">
              <a:rPr lang="en-US" smtClean="0"/>
              <a:t>4/7/2025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9E7695-2856-4E04-B435-7203877CB9AD}" type="slidenum">
              <a:rPr lang="en-US" smtClean="0"/>
              <a:t>‹#›</a:t>
            </a:fld>
            <a:endParaRPr lang="en-US"/>
          </a:p>
        </p:txBody>
      </p:sp>
    </p:spTree>
    <p:extLst>
      <p:ext uri="{BB962C8B-B14F-4D97-AF65-F5344CB8AC3E}">
        <p14:creationId xmlns:p14="http://schemas.microsoft.com/office/powerpoint/2010/main" val="4269328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537B40-6F65-35E4-FDBA-411A06064A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830298-FAE8-88F4-EF28-DE25115B80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18F609-62F9-5C2B-DF48-1CCA50502A0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28E0E23-70F6-2EFA-1E92-93E2A05BFA9E}"/>
              </a:ext>
            </a:extLst>
          </p:cNvPr>
          <p:cNvSpPr>
            <a:spLocks noGrp="1"/>
          </p:cNvSpPr>
          <p:nvPr>
            <p:ph type="sldNum" sz="quarter" idx="5"/>
          </p:nvPr>
        </p:nvSpPr>
        <p:spPr/>
        <p:txBody>
          <a:bodyPr/>
          <a:lstStyle/>
          <a:p>
            <a:fld id="{659E7695-2856-4E04-B435-7203877CB9AD}" type="slidenum">
              <a:rPr lang="en-US" smtClean="0"/>
              <a:t>1</a:t>
            </a:fld>
            <a:endParaRPr lang="en-US"/>
          </a:p>
        </p:txBody>
      </p:sp>
    </p:spTree>
    <p:extLst>
      <p:ext uri="{BB962C8B-B14F-4D97-AF65-F5344CB8AC3E}">
        <p14:creationId xmlns:p14="http://schemas.microsoft.com/office/powerpoint/2010/main" val="1266253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BAAD6C-7786-53CD-586C-9166811CC8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29E4AB-6BB8-D96D-1535-58A069C492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76EA95-2ECE-DC9B-273E-0076EE7AF34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ECBA4C9-4C7D-36E2-087C-A3F9F213C867}"/>
              </a:ext>
            </a:extLst>
          </p:cNvPr>
          <p:cNvSpPr>
            <a:spLocks noGrp="1"/>
          </p:cNvSpPr>
          <p:nvPr>
            <p:ph type="sldNum" sz="quarter" idx="5"/>
          </p:nvPr>
        </p:nvSpPr>
        <p:spPr/>
        <p:txBody>
          <a:bodyPr/>
          <a:lstStyle/>
          <a:p>
            <a:fld id="{659E7695-2856-4E04-B435-7203877CB9AD}" type="slidenum">
              <a:rPr lang="en-US" smtClean="0"/>
              <a:t>10</a:t>
            </a:fld>
            <a:endParaRPr lang="en-US"/>
          </a:p>
        </p:txBody>
      </p:sp>
    </p:spTree>
    <p:extLst>
      <p:ext uri="{BB962C8B-B14F-4D97-AF65-F5344CB8AC3E}">
        <p14:creationId xmlns:p14="http://schemas.microsoft.com/office/powerpoint/2010/main" val="3105768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33F22D-90FD-0BC5-3D2F-15A365234F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378344-774A-8591-CE82-A8A38CDB2A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24010A-C68F-553B-9F4E-6B715F84B5B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461887D-5B05-2132-703A-465CD1BD818D}"/>
              </a:ext>
            </a:extLst>
          </p:cNvPr>
          <p:cNvSpPr>
            <a:spLocks noGrp="1"/>
          </p:cNvSpPr>
          <p:nvPr>
            <p:ph type="sldNum" sz="quarter" idx="5"/>
          </p:nvPr>
        </p:nvSpPr>
        <p:spPr/>
        <p:txBody>
          <a:bodyPr/>
          <a:lstStyle/>
          <a:p>
            <a:fld id="{659E7695-2856-4E04-B435-7203877CB9AD}" type="slidenum">
              <a:rPr lang="en-US" smtClean="0"/>
              <a:t>11</a:t>
            </a:fld>
            <a:endParaRPr lang="en-US"/>
          </a:p>
        </p:txBody>
      </p:sp>
    </p:spTree>
    <p:extLst>
      <p:ext uri="{BB962C8B-B14F-4D97-AF65-F5344CB8AC3E}">
        <p14:creationId xmlns:p14="http://schemas.microsoft.com/office/powerpoint/2010/main" val="1398931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FA9A92-D245-E397-71C0-903E1CBC4C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2FEE35-803A-017F-B454-3FE947A4AD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47531B-3D1C-0085-9F3F-373AD91DC17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7158D80-BF5C-4121-0D15-F532877E4166}"/>
              </a:ext>
            </a:extLst>
          </p:cNvPr>
          <p:cNvSpPr>
            <a:spLocks noGrp="1"/>
          </p:cNvSpPr>
          <p:nvPr>
            <p:ph type="sldNum" sz="quarter" idx="5"/>
          </p:nvPr>
        </p:nvSpPr>
        <p:spPr/>
        <p:txBody>
          <a:bodyPr/>
          <a:lstStyle/>
          <a:p>
            <a:fld id="{659E7695-2856-4E04-B435-7203877CB9AD}" type="slidenum">
              <a:rPr lang="en-US" smtClean="0"/>
              <a:t>12</a:t>
            </a:fld>
            <a:endParaRPr lang="en-US"/>
          </a:p>
        </p:txBody>
      </p:sp>
    </p:spTree>
    <p:extLst>
      <p:ext uri="{BB962C8B-B14F-4D97-AF65-F5344CB8AC3E}">
        <p14:creationId xmlns:p14="http://schemas.microsoft.com/office/powerpoint/2010/main" val="1359319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9027C-1084-08A0-DFA4-0316479C83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4843D1-3FC7-B41B-E5D9-2FEA3C429A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730BAC-BE98-A88A-5AD3-264E5620F76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49F918A-A519-E354-5103-673DD1D2A14C}"/>
              </a:ext>
            </a:extLst>
          </p:cNvPr>
          <p:cNvSpPr>
            <a:spLocks noGrp="1"/>
          </p:cNvSpPr>
          <p:nvPr>
            <p:ph type="sldNum" sz="quarter" idx="5"/>
          </p:nvPr>
        </p:nvSpPr>
        <p:spPr/>
        <p:txBody>
          <a:bodyPr/>
          <a:lstStyle/>
          <a:p>
            <a:fld id="{659E7695-2856-4E04-B435-7203877CB9AD}" type="slidenum">
              <a:rPr lang="en-US" smtClean="0"/>
              <a:t>13</a:t>
            </a:fld>
            <a:endParaRPr lang="en-US"/>
          </a:p>
        </p:txBody>
      </p:sp>
    </p:spTree>
    <p:extLst>
      <p:ext uri="{BB962C8B-B14F-4D97-AF65-F5344CB8AC3E}">
        <p14:creationId xmlns:p14="http://schemas.microsoft.com/office/powerpoint/2010/main" val="2532664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1BAE32-6DBB-2C4F-B64C-89BD959AA3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F0DCA0-1444-D0A9-632B-DDF45D145B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BA3A3B-3A2E-1B18-5259-E1407C86881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8963604-0007-B2E3-A738-1258CAD9EF0F}"/>
              </a:ext>
            </a:extLst>
          </p:cNvPr>
          <p:cNvSpPr>
            <a:spLocks noGrp="1"/>
          </p:cNvSpPr>
          <p:nvPr>
            <p:ph type="sldNum" sz="quarter" idx="5"/>
          </p:nvPr>
        </p:nvSpPr>
        <p:spPr/>
        <p:txBody>
          <a:bodyPr/>
          <a:lstStyle/>
          <a:p>
            <a:fld id="{659E7695-2856-4E04-B435-7203877CB9AD}" type="slidenum">
              <a:rPr lang="en-US" smtClean="0"/>
              <a:t>14</a:t>
            </a:fld>
            <a:endParaRPr lang="en-US"/>
          </a:p>
        </p:txBody>
      </p:sp>
    </p:spTree>
    <p:extLst>
      <p:ext uri="{BB962C8B-B14F-4D97-AF65-F5344CB8AC3E}">
        <p14:creationId xmlns:p14="http://schemas.microsoft.com/office/powerpoint/2010/main" val="3056112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2B370-5341-6F97-A361-B2D2237BC8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8DE363-8E66-A5EB-52C4-749E3F9046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428A1E-6C78-A61D-879B-E47FD4EE29F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9B60A1E-9B7A-59FD-86E9-45D83FACBB6F}"/>
              </a:ext>
            </a:extLst>
          </p:cNvPr>
          <p:cNvSpPr>
            <a:spLocks noGrp="1"/>
          </p:cNvSpPr>
          <p:nvPr>
            <p:ph type="sldNum" sz="quarter" idx="5"/>
          </p:nvPr>
        </p:nvSpPr>
        <p:spPr/>
        <p:txBody>
          <a:bodyPr/>
          <a:lstStyle/>
          <a:p>
            <a:fld id="{659E7695-2856-4E04-B435-7203877CB9AD}" type="slidenum">
              <a:rPr lang="en-US" smtClean="0"/>
              <a:t>15</a:t>
            </a:fld>
            <a:endParaRPr lang="en-US"/>
          </a:p>
        </p:txBody>
      </p:sp>
    </p:spTree>
    <p:extLst>
      <p:ext uri="{BB962C8B-B14F-4D97-AF65-F5344CB8AC3E}">
        <p14:creationId xmlns:p14="http://schemas.microsoft.com/office/powerpoint/2010/main" val="2165713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1464B-F3A9-1C81-2438-BB57A043A9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0C5D41-0905-1EA9-FD3E-0038D5845D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75470C-DCE6-93DF-8316-B6C6FA6305B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E28E26C-38D9-E0D8-94B1-6FA883BFFF4B}"/>
              </a:ext>
            </a:extLst>
          </p:cNvPr>
          <p:cNvSpPr>
            <a:spLocks noGrp="1"/>
          </p:cNvSpPr>
          <p:nvPr>
            <p:ph type="sldNum" sz="quarter" idx="5"/>
          </p:nvPr>
        </p:nvSpPr>
        <p:spPr/>
        <p:txBody>
          <a:bodyPr/>
          <a:lstStyle/>
          <a:p>
            <a:fld id="{659E7695-2856-4E04-B435-7203877CB9AD}" type="slidenum">
              <a:rPr lang="en-US" smtClean="0"/>
              <a:t>16</a:t>
            </a:fld>
            <a:endParaRPr lang="en-US"/>
          </a:p>
        </p:txBody>
      </p:sp>
    </p:spTree>
    <p:extLst>
      <p:ext uri="{BB962C8B-B14F-4D97-AF65-F5344CB8AC3E}">
        <p14:creationId xmlns:p14="http://schemas.microsoft.com/office/powerpoint/2010/main" val="41169083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9CDB8A-9777-ED88-784E-AE3CB0FC7E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BB8BBB-662A-F3BB-6D10-40D18E967D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C13136-EA74-C9ED-02E0-9F125BBE6BB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792B6DF-7F77-0E95-0C19-FEF4467278C1}"/>
              </a:ext>
            </a:extLst>
          </p:cNvPr>
          <p:cNvSpPr>
            <a:spLocks noGrp="1"/>
          </p:cNvSpPr>
          <p:nvPr>
            <p:ph type="sldNum" sz="quarter" idx="5"/>
          </p:nvPr>
        </p:nvSpPr>
        <p:spPr/>
        <p:txBody>
          <a:bodyPr/>
          <a:lstStyle/>
          <a:p>
            <a:fld id="{659E7695-2856-4E04-B435-7203877CB9AD}" type="slidenum">
              <a:rPr lang="en-US" smtClean="0"/>
              <a:t>17</a:t>
            </a:fld>
            <a:endParaRPr lang="en-US"/>
          </a:p>
        </p:txBody>
      </p:sp>
    </p:spTree>
    <p:extLst>
      <p:ext uri="{BB962C8B-B14F-4D97-AF65-F5344CB8AC3E}">
        <p14:creationId xmlns:p14="http://schemas.microsoft.com/office/powerpoint/2010/main" val="3804709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19A6A5-9AB0-E8D1-1CD1-8632197345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6C81CC-6333-D487-4583-DE78235543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1CB157-B5AF-BE88-F474-740538AC474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10EF20A-36CC-0049-FEAC-C94B5652A7B4}"/>
              </a:ext>
            </a:extLst>
          </p:cNvPr>
          <p:cNvSpPr>
            <a:spLocks noGrp="1"/>
          </p:cNvSpPr>
          <p:nvPr>
            <p:ph type="sldNum" sz="quarter" idx="5"/>
          </p:nvPr>
        </p:nvSpPr>
        <p:spPr/>
        <p:txBody>
          <a:bodyPr/>
          <a:lstStyle/>
          <a:p>
            <a:fld id="{659E7695-2856-4E04-B435-7203877CB9AD}" type="slidenum">
              <a:rPr lang="en-US" smtClean="0"/>
              <a:t>18</a:t>
            </a:fld>
            <a:endParaRPr lang="en-US"/>
          </a:p>
        </p:txBody>
      </p:sp>
    </p:spTree>
    <p:extLst>
      <p:ext uri="{BB962C8B-B14F-4D97-AF65-F5344CB8AC3E}">
        <p14:creationId xmlns:p14="http://schemas.microsoft.com/office/powerpoint/2010/main" val="32419524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7A145-EB42-8188-BD6E-489EA4D2F3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CE2C09-01F3-FD98-1C02-E0231813CD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7F73CA-B2A5-8E9E-CE09-3F3BE032AD7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8F0510F-DECD-6AB7-9EE4-6AB54946C875}"/>
              </a:ext>
            </a:extLst>
          </p:cNvPr>
          <p:cNvSpPr>
            <a:spLocks noGrp="1"/>
          </p:cNvSpPr>
          <p:nvPr>
            <p:ph type="sldNum" sz="quarter" idx="5"/>
          </p:nvPr>
        </p:nvSpPr>
        <p:spPr/>
        <p:txBody>
          <a:bodyPr/>
          <a:lstStyle/>
          <a:p>
            <a:fld id="{659E7695-2856-4E04-B435-7203877CB9AD}" type="slidenum">
              <a:rPr lang="en-US" smtClean="0"/>
              <a:t>19</a:t>
            </a:fld>
            <a:endParaRPr lang="en-US"/>
          </a:p>
        </p:txBody>
      </p:sp>
    </p:spTree>
    <p:extLst>
      <p:ext uri="{BB962C8B-B14F-4D97-AF65-F5344CB8AC3E}">
        <p14:creationId xmlns:p14="http://schemas.microsoft.com/office/powerpoint/2010/main" val="3854023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06FA1-3385-7E91-3300-5FFFBE629F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18D01F-0753-6BFA-07AC-DCB68B709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A82938-B756-B20C-EB8C-59191622433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8E428AF-17F4-41E9-A6A9-C96938A94521}"/>
              </a:ext>
            </a:extLst>
          </p:cNvPr>
          <p:cNvSpPr>
            <a:spLocks noGrp="1"/>
          </p:cNvSpPr>
          <p:nvPr>
            <p:ph type="sldNum" sz="quarter" idx="5"/>
          </p:nvPr>
        </p:nvSpPr>
        <p:spPr/>
        <p:txBody>
          <a:bodyPr/>
          <a:lstStyle/>
          <a:p>
            <a:fld id="{659E7695-2856-4E04-B435-7203877CB9AD}" type="slidenum">
              <a:rPr lang="en-US" smtClean="0"/>
              <a:t>2</a:t>
            </a:fld>
            <a:endParaRPr lang="en-US"/>
          </a:p>
        </p:txBody>
      </p:sp>
    </p:spTree>
    <p:extLst>
      <p:ext uri="{BB962C8B-B14F-4D97-AF65-F5344CB8AC3E}">
        <p14:creationId xmlns:p14="http://schemas.microsoft.com/office/powerpoint/2010/main" val="3137426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E819A5-1DE2-54A6-04AD-CFC683099A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E47ACC-43A1-A19E-D4B2-7241C25A09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5E7625-39BF-3B4C-C576-BB5C5E96B87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E39EEA1-8517-2572-39C9-219BE6B7D2AA}"/>
              </a:ext>
            </a:extLst>
          </p:cNvPr>
          <p:cNvSpPr>
            <a:spLocks noGrp="1"/>
          </p:cNvSpPr>
          <p:nvPr>
            <p:ph type="sldNum" sz="quarter" idx="5"/>
          </p:nvPr>
        </p:nvSpPr>
        <p:spPr/>
        <p:txBody>
          <a:bodyPr/>
          <a:lstStyle/>
          <a:p>
            <a:fld id="{659E7695-2856-4E04-B435-7203877CB9AD}" type="slidenum">
              <a:rPr lang="en-US" smtClean="0"/>
              <a:t>20</a:t>
            </a:fld>
            <a:endParaRPr lang="en-US"/>
          </a:p>
        </p:txBody>
      </p:sp>
    </p:spTree>
    <p:extLst>
      <p:ext uri="{BB962C8B-B14F-4D97-AF65-F5344CB8AC3E}">
        <p14:creationId xmlns:p14="http://schemas.microsoft.com/office/powerpoint/2010/main" val="39186035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BB3C0D-E5A4-3484-47EB-AE60CE0629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31E92D-EFE6-F45B-78B0-8FC3CD0C74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9CE554-8488-DFCD-DDD6-CF60D5C9E47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CCC881A-DB2E-6CD0-0CB9-6FFE1FD2177D}"/>
              </a:ext>
            </a:extLst>
          </p:cNvPr>
          <p:cNvSpPr>
            <a:spLocks noGrp="1"/>
          </p:cNvSpPr>
          <p:nvPr>
            <p:ph type="sldNum" sz="quarter" idx="5"/>
          </p:nvPr>
        </p:nvSpPr>
        <p:spPr/>
        <p:txBody>
          <a:bodyPr/>
          <a:lstStyle/>
          <a:p>
            <a:fld id="{659E7695-2856-4E04-B435-7203877CB9AD}" type="slidenum">
              <a:rPr lang="en-US" smtClean="0"/>
              <a:t>21</a:t>
            </a:fld>
            <a:endParaRPr lang="en-US"/>
          </a:p>
        </p:txBody>
      </p:sp>
    </p:spTree>
    <p:extLst>
      <p:ext uri="{BB962C8B-B14F-4D97-AF65-F5344CB8AC3E}">
        <p14:creationId xmlns:p14="http://schemas.microsoft.com/office/powerpoint/2010/main" val="23542993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63CA86-2E1B-A633-CF33-5C2422DA4C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FCC501-609C-6A6F-A8EB-8798AC5A41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2CAD77-53E7-EC4C-B6D1-846CF570FDD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519D87E-AF68-6430-2772-8534973BD55F}"/>
              </a:ext>
            </a:extLst>
          </p:cNvPr>
          <p:cNvSpPr>
            <a:spLocks noGrp="1"/>
          </p:cNvSpPr>
          <p:nvPr>
            <p:ph type="sldNum" sz="quarter" idx="5"/>
          </p:nvPr>
        </p:nvSpPr>
        <p:spPr/>
        <p:txBody>
          <a:bodyPr/>
          <a:lstStyle/>
          <a:p>
            <a:fld id="{659E7695-2856-4E04-B435-7203877CB9AD}" type="slidenum">
              <a:rPr lang="en-US" smtClean="0"/>
              <a:t>22</a:t>
            </a:fld>
            <a:endParaRPr lang="en-US"/>
          </a:p>
        </p:txBody>
      </p:sp>
    </p:spTree>
    <p:extLst>
      <p:ext uri="{BB962C8B-B14F-4D97-AF65-F5344CB8AC3E}">
        <p14:creationId xmlns:p14="http://schemas.microsoft.com/office/powerpoint/2010/main" val="14035462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B4364-F01B-4014-11A8-0F16F6ED2B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F0A917-3457-1DDB-1829-BA6997CDB2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9B385E-E57E-D408-65C1-8620470D1D1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67D17D7-2713-5499-7F3D-7E37F483622C}"/>
              </a:ext>
            </a:extLst>
          </p:cNvPr>
          <p:cNvSpPr>
            <a:spLocks noGrp="1"/>
          </p:cNvSpPr>
          <p:nvPr>
            <p:ph type="sldNum" sz="quarter" idx="5"/>
          </p:nvPr>
        </p:nvSpPr>
        <p:spPr/>
        <p:txBody>
          <a:bodyPr/>
          <a:lstStyle/>
          <a:p>
            <a:fld id="{659E7695-2856-4E04-B435-7203877CB9AD}" type="slidenum">
              <a:rPr lang="en-US" smtClean="0"/>
              <a:t>23</a:t>
            </a:fld>
            <a:endParaRPr lang="en-US"/>
          </a:p>
        </p:txBody>
      </p:sp>
    </p:spTree>
    <p:extLst>
      <p:ext uri="{BB962C8B-B14F-4D97-AF65-F5344CB8AC3E}">
        <p14:creationId xmlns:p14="http://schemas.microsoft.com/office/powerpoint/2010/main" val="2450064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BE9BE3-4975-CEBE-934F-7893ABF9A1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4B6BB3-8DCE-9B7E-6BE4-FB3C570F2E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33CDD4-D947-034E-1662-0EBD738AB61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3E6F9BF-F076-318C-C518-1755880C4481}"/>
              </a:ext>
            </a:extLst>
          </p:cNvPr>
          <p:cNvSpPr>
            <a:spLocks noGrp="1"/>
          </p:cNvSpPr>
          <p:nvPr>
            <p:ph type="sldNum" sz="quarter" idx="5"/>
          </p:nvPr>
        </p:nvSpPr>
        <p:spPr/>
        <p:txBody>
          <a:bodyPr/>
          <a:lstStyle/>
          <a:p>
            <a:fld id="{659E7695-2856-4E04-B435-7203877CB9AD}" type="slidenum">
              <a:rPr lang="en-US" smtClean="0"/>
              <a:t>24</a:t>
            </a:fld>
            <a:endParaRPr lang="en-US"/>
          </a:p>
        </p:txBody>
      </p:sp>
    </p:spTree>
    <p:extLst>
      <p:ext uri="{BB962C8B-B14F-4D97-AF65-F5344CB8AC3E}">
        <p14:creationId xmlns:p14="http://schemas.microsoft.com/office/powerpoint/2010/main" val="33682143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66F029-3806-49FB-1B3F-BA9A6115DD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86A3C7-BA9C-9231-09AE-BDE004FCDB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EA707A-7450-166E-B821-C96AB533A81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5C3A068-BF64-93A9-FEF5-F621EBB0C9B9}"/>
              </a:ext>
            </a:extLst>
          </p:cNvPr>
          <p:cNvSpPr>
            <a:spLocks noGrp="1"/>
          </p:cNvSpPr>
          <p:nvPr>
            <p:ph type="sldNum" sz="quarter" idx="5"/>
          </p:nvPr>
        </p:nvSpPr>
        <p:spPr/>
        <p:txBody>
          <a:bodyPr/>
          <a:lstStyle/>
          <a:p>
            <a:fld id="{659E7695-2856-4E04-B435-7203877CB9AD}" type="slidenum">
              <a:rPr lang="en-US" smtClean="0"/>
              <a:t>25</a:t>
            </a:fld>
            <a:endParaRPr lang="en-US"/>
          </a:p>
        </p:txBody>
      </p:sp>
    </p:spTree>
    <p:extLst>
      <p:ext uri="{BB962C8B-B14F-4D97-AF65-F5344CB8AC3E}">
        <p14:creationId xmlns:p14="http://schemas.microsoft.com/office/powerpoint/2010/main" val="36746804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338876-10E4-2ED6-6F5E-2E87767177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4FB5A4-0598-A7DF-2FEC-ABF2D36372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02AACA-023A-BBAA-D782-8BDAF8F2B74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10D26B4-5488-79FA-1506-C3077505ABE7}"/>
              </a:ext>
            </a:extLst>
          </p:cNvPr>
          <p:cNvSpPr>
            <a:spLocks noGrp="1"/>
          </p:cNvSpPr>
          <p:nvPr>
            <p:ph type="sldNum" sz="quarter" idx="5"/>
          </p:nvPr>
        </p:nvSpPr>
        <p:spPr/>
        <p:txBody>
          <a:bodyPr/>
          <a:lstStyle/>
          <a:p>
            <a:fld id="{659E7695-2856-4E04-B435-7203877CB9AD}" type="slidenum">
              <a:rPr lang="en-US" smtClean="0"/>
              <a:t>26</a:t>
            </a:fld>
            <a:endParaRPr lang="en-US"/>
          </a:p>
        </p:txBody>
      </p:sp>
    </p:spTree>
    <p:extLst>
      <p:ext uri="{BB962C8B-B14F-4D97-AF65-F5344CB8AC3E}">
        <p14:creationId xmlns:p14="http://schemas.microsoft.com/office/powerpoint/2010/main" val="7790818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D27E9E-F1F9-C348-C445-7E22CCE22D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848214-D76C-0ED8-E625-767B101D64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3BD3DD-229A-761F-CE48-FFDCA79F369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C74A8B5-276D-5189-5BE3-A78D2CA65B2C}"/>
              </a:ext>
            </a:extLst>
          </p:cNvPr>
          <p:cNvSpPr>
            <a:spLocks noGrp="1"/>
          </p:cNvSpPr>
          <p:nvPr>
            <p:ph type="sldNum" sz="quarter" idx="5"/>
          </p:nvPr>
        </p:nvSpPr>
        <p:spPr/>
        <p:txBody>
          <a:bodyPr/>
          <a:lstStyle/>
          <a:p>
            <a:fld id="{659E7695-2856-4E04-B435-7203877CB9AD}" type="slidenum">
              <a:rPr lang="en-US" smtClean="0"/>
              <a:t>27</a:t>
            </a:fld>
            <a:endParaRPr lang="en-US"/>
          </a:p>
        </p:txBody>
      </p:sp>
    </p:spTree>
    <p:extLst>
      <p:ext uri="{BB962C8B-B14F-4D97-AF65-F5344CB8AC3E}">
        <p14:creationId xmlns:p14="http://schemas.microsoft.com/office/powerpoint/2010/main" val="2012738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8A9660-1711-9D5C-6FCE-5E3FDB6310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E8E560-8427-7C56-1245-1D24DC2C36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7D8CCC-3225-F936-07C7-3BD88B82A1F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213B494-F8AA-574F-86A9-27266A806BF2}"/>
              </a:ext>
            </a:extLst>
          </p:cNvPr>
          <p:cNvSpPr>
            <a:spLocks noGrp="1"/>
          </p:cNvSpPr>
          <p:nvPr>
            <p:ph type="sldNum" sz="quarter" idx="5"/>
          </p:nvPr>
        </p:nvSpPr>
        <p:spPr/>
        <p:txBody>
          <a:bodyPr/>
          <a:lstStyle/>
          <a:p>
            <a:fld id="{659E7695-2856-4E04-B435-7203877CB9AD}" type="slidenum">
              <a:rPr lang="en-US" smtClean="0"/>
              <a:t>28</a:t>
            </a:fld>
            <a:endParaRPr lang="en-US"/>
          </a:p>
        </p:txBody>
      </p:sp>
    </p:spTree>
    <p:extLst>
      <p:ext uri="{BB962C8B-B14F-4D97-AF65-F5344CB8AC3E}">
        <p14:creationId xmlns:p14="http://schemas.microsoft.com/office/powerpoint/2010/main" val="2765129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79976C-ECCE-63FA-D754-3ED2067DB0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823B01-862A-A168-44AC-B6DDCE25BD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E10B91-33EC-B5E2-72A1-57AE5E2DE64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E24F2A3-6C5C-8BEA-A624-5E68027E3FEC}"/>
              </a:ext>
            </a:extLst>
          </p:cNvPr>
          <p:cNvSpPr>
            <a:spLocks noGrp="1"/>
          </p:cNvSpPr>
          <p:nvPr>
            <p:ph type="sldNum" sz="quarter" idx="5"/>
          </p:nvPr>
        </p:nvSpPr>
        <p:spPr/>
        <p:txBody>
          <a:bodyPr/>
          <a:lstStyle/>
          <a:p>
            <a:fld id="{659E7695-2856-4E04-B435-7203877CB9AD}" type="slidenum">
              <a:rPr lang="en-US" smtClean="0"/>
              <a:t>3</a:t>
            </a:fld>
            <a:endParaRPr lang="en-US"/>
          </a:p>
        </p:txBody>
      </p:sp>
    </p:spTree>
    <p:extLst>
      <p:ext uri="{BB962C8B-B14F-4D97-AF65-F5344CB8AC3E}">
        <p14:creationId xmlns:p14="http://schemas.microsoft.com/office/powerpoint/2010/main" val="2603179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A71FD7-36C0-11FB-9EB6-D5C9034BA9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FABFF9-CE2B-ACAF-3483-C1279B99E9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ED6033-D53A-D9DA-B991-AB415BFBF0E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D6889E5-0437-0025-BAB8-2CDB43C20A38}"/>
              </a:ext>
            </a:extLst>
          </p:cNvPr>
          <p:cNvSpPr>
            <a:spLocks noGrp="1"/>
          </p:cNvSpPr>
          <p:nvPr>
            <p:ph type="sldNum" sz="quarter" idx="5"/>
          </p:nvPr>
        </p:nvSpPr>
        <p:spPr/>
        <p:txBody>
          <a:bodyPr/>
          <a:lstStyle/>
          <a:p>
            <a:fld id="{659E7695-2856-4E04-B435-7203877CB9AD}" type="slidenum">
              <a:rPr lang="en-US" smtClean="0"/>
              <a:t>4</a:t>
            </a:fld>
            <a:endParaRPr lang="en-US"/>
          </a:p>
        </p:txBody>
      </p:sp>
    </p:spTree>
    <p:extLst>
      <p:ext uri="{BB962C8B-B14F-4D97-AF65-F5344CB8AC3E}">
        <p14:creationId xmlns:p14="http://schemas.microsoft.com/office/powerpoint/2010/main" val="2706593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6AC621-37D9-3B1D-C881-3F45604B4A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CB2E2D-7BD0-0401-35A1-DE9A035DD8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8B4B06-6924-C113-1EA5-163FC460102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B900D8A-2460-D175-1926-35677B3FD018}"/>
              </a:ext>
            </a:extLst>
          </p:cNvPr>
          <p:cNvSpPr>
            <a:spLocks noGrp="1"/>
          </p:cNvSpPr>
          <p:nvPr>
            <p:ph type="sldNum" sz="quarter" idx="5"/>
          </p:nvPr>
        </p:nvSpPr>
        <p:spPr/>
        <p:txBody>
          <a:bodyPr/>
          <a:lstStyle/>
          <a:p>
            <a:fld id="{659E7695-2856-4E04-B435-7203877CB9AD}" type="slidenum">
              <a:rPr lang="en-US" smtClean="0"/>
              <a:t>5</a:t>
            </a:fld>
            <a:endParaRPr lang="en-US"/>
          </a:p>
        </p:txBody>
      </p:sp>
    </p:spTree>
    <p:extLst>
      <p:ext uri="{BB962C8B-B14F-4D97-AF65-F5344CB8AC3E}">
        <p14:creationId xmlns:p14="http://schemas.microsoft.com/office/powerpoint/2010/main" val="2980382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91B181-590C-8D50-5CF3-7E4E78A674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DEA5AB-1D9D-24C9-17CB-69E5E63BB6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56482D-BF13-C2B9-13EF-CF9BD3A9204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9EAE03F-55F1-27E9-065E-7319CC0FBBF5}"/>
              </a:ext>
            </a:extLst>
          </p:cNvPr>
          <p:cNvSpPr>
            <a:spLocks noGrp="1"/>
          </p:cNvSpPr>
          <p:nvPr>
            <p:ph type="sldNum" sz="quarter" idx="5"/>
          </p:nvPr>
        </p:nvSpPr>
        <p:spPr/>
        <p:txBody>
          <a:bodyPr/>
          <a:lstStyle/>
          <a:p>
            <a:fld id="{659E7695-2856-4E04-B435-7203877CB9AD}" type="slidenum">
              <a:rPr lang="en-US" smtClean="0"/>
              <a:t>6</a:t>
            </a:fld>
            <a:endParaRPr lang="en-US"/>
          </a:p>
        </p:txBody>
      </p:sp>
    </p:spTree>
    <p:extLst>
      <p:ext uri="{BB962C8B-B14F-4D97-AF65-F5344CB8AC3E}">
        <p14:creationId xmlns:p14="http://schemas.microsoft.com/office/powerpoint/2010/main" val="104502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F1254-9FB9-E57F-BD15-9D0BDEC373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429843-0BCF-1FC7-AD27-D34EAF4C03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27266A-D27C-B049-3A42-7B4A4112644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2563E6D-C4A6-617A-0FB4-3590A7EA002A}"/>
              </a:ext>
            </a:extLst>
          </p:cNvPr>
          <p:cNvSpPr>
            <a:spLocks noGrp="1"/>
          </p:cNvSpPr>
          <p:nvPr>
            <p:ph type="sldNum" sz="quarter" idx="5"/>
          </p:nvPr>
        </p:nvSpPr>
        <p:spPr/>
        <p:txBody>
          <a:bodyPr/>
          <a:lstStyle/>
          <a:p>
            <a:fld id="{659E7695-2856-4E04-B435-7203877CB9AD}" type="slidenum">
              <a:rPr lang="en-US" smtClean="0"/>
              <a:t>7</a:t>
            </a:fld>
            <a:endParaRPr lang="en-US"/>
          </a:p>
        </p:txBody>
      </p:sp>
    </p:spTree>
    <p:extLst>
      <p:ext uri="{BB962C8B-B14F-4D97-AF65-F5344CB8AC3E}">
        <p14:creationId xmlns:p14="http://schemas.microsoft.com/office/powerpoint/2010/main" val="567615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157E66-1EF3-F316-E6C8-B8464FA9DF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00E921-064F-4312-169C-740C94BFD0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7CEB77-E8BC-04A5-1BE6-36B7EDC0DE7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6A5604B-8A09-358E-5C5A-80CF7BE1CE4C}"/>
              </a:ext>
            </a:extLst>
          </p:cNvPr>
          <p:cNvSpPr>
            <a:spLocks noGrp="1"/>
          </p:cNvSpPr>
          <p:nvPr>
            <p:ph type="sldNum" sz="quarter" idx="5"/>
          </p:nvPr>
        </p:nvSpPr>
        <p:spPr/>
        <p:txBody>
          <a:bodyPr/>
          <a:lstStyle/>
          <a:p>
            <a:fld id="{659E7695-2856-4E04-B435-7203877CB9AD}" type="slidenum">
              <a:rPr lang="en-US" smtClean="0"/>
              <a:t>8</a:t>
            </a:fld>
            <a:endParaRPr lang="en-US"/>
          </a:p>
        </p:txBody>
      </p:sp>
    </p:spTree>
    <p:extLst>
      <p:ext uri="{BB962C8B-B14F-4D97-AF65-F5344CB8AC3E}">
        <p14:creationId xmlns:p14="http://schemas.microsoft.com/office/powerpoint/2010/main" val="903754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8F7566-3F6C-A568-58B6-54C7DCEF4C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F5AB60-BD38-5F09-44FD-814A11BDF5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E69E98-1151-B99D-B82D-54A60A71CBB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9ACA23B-B919-69D5-C330-2794106C4318}"/>
              </a:ext>
            </a:extLst>
          </p:cNvPr>
          <p:cNvSpPr>
            <a:spLocks noGrp="1"/>
          </p:cNvSpPr>
          <p:nvPr>
            <p:ph type="sldNum" sz="quarter" idx="5"/>
          </p:nvPr>
        </p:nvSpPr>
        <p:spPr/>
        <p:txBody>
          <a:bodyPr/>
          <a:lstStyle/>
          <a:p>
            <a:fld id="{659E7695-2856-4E04-B435-7203877CB9AD}" type="slidenum">
              <a:rPr lang="en-US" smtClean="0"/>
              <a:t>9</a:t>
            </a:fld>
            <a:endParaRPr lang="en-US"/>
          </a:p>
        </p:txBody>
      </p:sp>
    </p:spTree>
    <p:extLst>
      <p:ext uri="{BB962C8B-B14F-4D97-AF65-F5344CB8AC3E}">
        <p14:creationId xmlns:p14="http://schemas.microsoft.com/office/powerpoint/2010/main" val="2476007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DABB0-8DDA-004E-D340-0D8D9AF848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E2F8DD-D0F4-594E-A52F-665FF06E4E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2D2B00-A821-38BD-2822-C3A06D547753}"/>
              </a:ext>
            </a:extLst>
          </p:cNvPr>
          <p:cNvSpPr>
            <a:spLocks noGrp="1"/>
          </p:cNvSpPr>
          <p:nvPr>
            <p:ph type="dt" sz="half" idx="10"/>
          </p:nvPr>
        </p:nvSpPr>
        <p:spPr/>
        <p:txBody>
          <a:bodyPr/>
          <a:lstStyle/>
          <a:p>
            <a:fld id="{CA16844A-366F-47C4-B77D-42DFAB3943AB}" type="datetimeFigureOut">
              <a:rPr lang="en-US" smtClean="0"/>
              <a:t>4/7/2025</a:t>
            </a:fld>
            <a:endParaRPr lang="en-US"/>
          </a:p>
        </p:txBody>
      </p:sp>
      <p:sp>
        <p:nvSpPr>
          <p:cNvPr id="5" name="Footer Placeholder 4">
            <a:extLst>
              <a:ext uri="{FF2B5EF4-FFF2-40B4-BE49-F238E27FC236}">
                <a16:creationId xmlns:a16="http://schemas.microsoft.com/office/drawing/2014/main" id="{B230DA0D-2215-40F8-ED04-B85624079E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3D1DB0-F1BC-6B82-F122-5E5FCC819C5D}"/>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220912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01CCD-7010-8F1B-350B-607AD33F01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18F3A5-95A2-7356-8555-283E2E123F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C2BC6F-62DC-463A-E62C-47BF69B1D9CB}"/>
              </a:ext>
            </a:extLst>
          </p:cNvPr>
          <p:cNvSpPr>
            <a:spLocks noGrp="1"/>
          </p:cNvSpPr>
          <p:nvPr>
            <p:ph type="dt" sz="half" idx="10"/>
          </p:nvPr>
        </p:nvSpPr>
        <p:spPr/>
        <p:txBody>
          <a:bodyPr/>
          <a:lstStyle/>
          <a:p>
            <a:fld id="{CA16844A-366F-47C4-B77D-42DFAB3943AB}" type="datetimeFigureOut">
              <a:rPr lang="en-US" smtClean="0"/>
              <a:t>4/7/2025</a:t>
            </a:fld>
            <a:endParaRPr lang="en-US"/>
          </a:p>
        </p:txBody>
      </p:sp>
      <p:sp>
        <p:nvSpPr>
          <p:cNvPr id="5" name="Footer Placeholder 4">
            <a:extLst>
              <a:ext uri="{FF2B5EF4-FFF2-40B4-BE49-F238E27FC236}">
                <a16:creationId xmlns:a16="http://schemas.microsoft.com/office/drawing/2014/main" id="{9A932CBD-C858-D88F-0489-E4BB16536C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B618D-C596-4A40-DE56-94EBE7338D4C}"/>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4078597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A93E27-C592-4EF7-2019-B7ACFA418C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89BEC0-54B8-A051-2798-F11DBE8B0C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3C6EEC-A13E-6853-1E9D-14A095FB38B2}"/>
              </a:ext>
            </a:extLst>
          </p:cNvPr>
          <p:cNvSpPr>
            <a:spLocks noGrp="1"/>
          </p:cNvSpPr>
          <p:nvPr>
            <p:ph type="dt" sz="half" idx="10"/>
          </p:nvPr>
        </p:nvSpPr>
        <p:spPr/>
        <p:txBody>
          <a:bodyPr/>
          <a:lstStyle/>
          <a:p>
            <a:fld id="{CA16844A-366F-47C4-B77D-42DFAB3943AB}" type="datetimeFigureOut">
              <a:rPr lang="en-US" smtClean="0"/>
              <a:t>4/7/2025</a:t>
            </a:fld>
            <a:endParaRPr lang="en-US"/>
          </a:p>
        </p:txBody>
      </p:sp>
      <p:sp>
        <p:nvSpPr>
          <p:cNvPr id="5" name="Footer Placeholder 4">
            <a:extLst>
              <a:ext uri="{FF2B5EF4-FFF2-40B4-BE49-F238E27FC236}">
                <a16:creationId xmlns:a16="http://schemas.microsoft.com/office/drawing/2014/main" id="{23D021A9-52BF-1240-BDEA-96685F316C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3214FD-BB15-13F7-2D2E-DD0F35AD2311}"/>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3769291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32DF4-E565-614B-558E-1D15614EA0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973E54-D8C4-FC9C-7E3E-3AD0DA076E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94689-2AAB-15E5-41EF-B7F6080E9EBA}"/>
              </a:ext>
            </a:extLst>
          </p:cNvPr>
          <p:cNvSpPr>
            <a:spLocks noGrp="1"/>
          </p:cNvSpPr>
          <p:nvPr>
            <p:ph type="dt" sz="half" idx="10"/>
          </p:nvPr>
        </p:nvSpPr>
        <p:spPr/>
        <p:txBody>
          <a:bodyPr/>
          <a:lstStyle/>
          <a:p>
            <a:fld id="{CA16844A-366F-47C4-B77D-42DFAB3943AB}" type="datetimeFigureOut">
              <a:rPr lang="en-US" smtClean="0"/>
              <a:t>4/7/2025</a:t>
            </a:fld>
            <a:endParaRPr lang="en-US"/>
          </a:p>
        </p:txBody>
      </p:sp>
      <p:sp>
        <p:nvSpPr>
          <p:cNvPr id="5" name="Footer Placeholder 4">
            <a:extLst>
              <a:ext uri="{FF2B5EF4-FFF2-40B4-BE49-F238E27FC236}">
                <a16:creationId xmlns:a16="http://schemas.microsoft.com/office/drawing/2014/main" id="{3BB960A3-8318-92B7-7BD0-48AAA0D65B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70E662-CD9B-C45E-13B7-859A9EBCBA2A}"/>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1752606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444D5-A9F7-AD28-8EC7-EC870E697E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B782AA-A669-BBC9-D295-6DEFC0001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21E8E3-FEBD-1DF5-163F-C63EFF817192}"/>
              </a:ext>
            </a:extLst>
          </p:cNvPr>
          <p:cNvSpPr>
            <a:spLocks noGrp="1"/>
          </p:cNvSpPr>
          <p:nvPr>
            <p:ph type="dt" sz="half" idx="10"/>
          </p:nvPr>
        </p:nvSpPr>
        <p:spPr/>
        <p:txBody>
          <a:bodyPr/>
          <a:lstStyle/>
          <a:p>
            <a:fld id="{CA16844A-366F-47C4-B77D-42DFAB3943AB}" type="datetimeFigureOut">
              <a:rPr lang="en-US" smtClean="0"/>
              <a:t>4/7/2025</a:t>
            </a:fld>
            <a:endParaRPr lang="en-US"/>
          </a:p>
        </p:txBody>
      </p:sp>
      <p:sp>
        <p:nvSpPr>
          <p:cNvPr id="5" name="Footer Placeholder 4">
            <a:extLst>
              <a:ext uri="{FF2B5EF4-FFF2-40B4-BE49-F238E27FC236}">
                <a16:creationId xmlns:a16="http://schemas.microsoft.com/office/drawing/2014/main" id="{2829FD66-33BA-142E-0E98-C91D764103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9D4E73-662D-8A3C-AB2F-67B189950653}"/>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1064427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D9D79-F540-D4D6-A756-40ACD331DB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7687E6-E8CC-C47C-C609-67AD69422D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88D1EC-E1AE-F57F-EBD8-B6FEABE0B4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BEF88F-A764-2955-E3D0-E52DC5415957}"/>
              </a:ext>
            </a:extLst>
          </p:cNvPr>
          <p:cNvSpPr>
            <a:spLocks noGrp="1"/>
          </p:cNvSpPr>
          <p:nvPr>
            <p:ph type="dt" sz="half" idx="10"/>
          </p:nvPr>
        </p:nvSpPr>
        <p:spPr/>
        <p:txBody>
          <a:bodyPr/>
          <a:lstStyle/>
          <a:p>
            <a:fld id="{CA16844A-366F-47C4-B77D-42DFAB3943AB}" type="datetimeFigureOut">
              <a:rPr lang="en-US" smtClean="0"/>
              <a:t>4/7/2025</a:t>
            </a:fld>
            <a:endParaRPr lang="en-US"/>
          </a:p>
        </p:txBody>
      </p:sp>
      <p:sp>
        <p:nvSpPr>
          <p:cNvPr id="6" name="Footer Placeholder 5">
            <a:extLst>
              <a:ext uri="{FF2B5EF4-FFF2-40B4-BE49-F238E27FC236}">
                <a16:creationId xmlns:a16="http://schemas.microsoft.com/office/drawing/2014/main" id="{F95A8078-8437-2315-5E67-036A248126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63B869-3383-1A1F-B89E-D746F9171137}"/>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2543882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8E1A1-B069-A9B3-87DF-03BB1B2093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738B57-1783-15BA-EFBA-7CE6ECA374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53E91E-4316-BF4A-E4FD-F576559B41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3C6E76-6E74-3AEC-6E2C-02191D5629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819A33-4CAE-2EE3-0660-E9F07D5627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B406BF-C66C-53D2-DE0E-F0C5F6E70F08}"/>
              </a:ext>
            </a:extLst>
          </p:cNvPr>
          <p:cNvSpPr>
            <a:spLocks noGrp="1"/>
          </p:cNvSpPr>
          <p:nvPr>
            <p:ph type="dt" sz="half" idx="10"/>
          </p:nvPr>
        </p:nvSpPr>
        <p:spPr/>
        <p:txBody>
          <a:bodyPr/>
          <a:lstStyle/>
          <a:p>
            <a:fld id="{CA16844A-366F-47C4-B77D-42DFAB3943AB}" type="datetimeFigureOut">
              <a:rPr lang="en-US" smtClean="0"/>
              <a:t>4/7/2025</a:t>
            </a:fld>
            <a:endParaRPr lang="en-US"/>
          </a:p>
        </p:txBody>
      </p:sp>
      <p:sp>
        <p:nvSpPr>
          <p:cNvPr id="8" name="Footer Placeholder 7">
            <a:extLst>
              <a:ext uri="{FF2B5EF4-FFF2-40B4-BE49-F238E27FC236}">
                <a16:creationId xmlns:a16="http://schemas.microsoft.com/office/drawing/2014/main" id="{D8B92DA7-0A52-57A9-949B-18EC021812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F21431-2D79-E603-183D-78496F23E831}"/>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741096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56AA-B208-8ACC-F009-932FD9B151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98FD13-1B50-EB37-A0A6-C8AFEEAA6915}"/>
              </a:ext>
            </a:extLst>
          </p:cNvPr>
          <p:cNvSpPr>
            <a:spLocks noGrp="1"/>
          </p:cNvSpPr>
          <p:nvPr>
            <p:ph type="dt" sz="half" idx="10"/>
          </p:nvPr>
        </p:nvSpPr>
        <p:spPr/>
        <p:txBody>
          <a:bodyPr/>
          <a:lstStyle/>
          <a:p>
            <a:fld id="{CA16844A-366F-47C4-B77D-42DFAB3943AB}" type="datetimeFigureOut">
              <a:rPr lang="en-US" smtClean="0"/>
              <a:t>4/7/2025</a:t>
            </a:fld>
            <a:endParaRPr lang="en-US"/>
          </a:p>
        </p:txBody>
      </p:sp>
      <p:sp>
        <p:nvSpPr>
          <p:cNvPr id="4" name="Footer Placeholder 3">
            <a:extLst>
              <a:ext uri="{FF2B5EF4-FFF2-40B4-BE49-F238E27FC236}">
                <a16:creationId xmlns:a16="http://schemas.microsoft.com/office/drawing/2014/main" id="{530BF8FC-59FC-4D2A-ACE3-840A60B903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1CBA98-76BA-7C66-3F88-C0230B739635}"/>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1628811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C8BB55-BE0B-C4BF-2577-24E657F012B5}"/>
              </a:ext>
            </a:extLst>
          </p:cNvPr>
          <p:cNvSpPr>
            <a:spLocks noGrp="1"/>
          </p:cNvSpPr>
          <p:nvPr>
            <p:ph type="dt" sz="half" idx="10"/>
          </p:nvPr>
        </p:nvSpPr>
        <p:spPr/>
        <p:txBody>
          <a:bodyPr/>
          <a:lstStyle/>
          <a:p>
            <a:fld id="{CA16844A-366F-47C4-B77D-42DFAB3943AB}" type="datetimeFigureOut">
              <a:rPr lang="en-US" smtClean="0"/>
              <a:t>4/7/2025</a:t>
            </a:fld>
            <a:endParaRPr lang="en-US"/>
          </a:p>
        </p:txBody>
      </p:sp>
      <p:sp>
        <p:nvSpPr>
          <p:cNvPr id="3" name="Footer Placeholder 2">
            <a:extLst>
              <a:ext uri="{FF2B5EF4-FFF2-40B4-BE49-F238E27FC236}">
                <a16:creationId xmlns:a16="http://schemas.microsoft.com/office/drawing/2014/main" id="{C29F49BB-7E0F-6A12-A830-93634609BB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E152C9-534D-A47F-1E56-E690D992A49D}"/>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3422239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73957-1229-0D8C-D4B9-67D2B2F13D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BD9014-DFA9-EAC7-5F24-BB12B295E8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F88C39-BE39-1128-7E5F-C02D709189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DFB7A5-537B-F8C9-7516-3097574DF261}"/>
              </a:ext>
            </a:extLst>
          </p:cNvPr>
          <p:cNvSpPr>
            <a:spLocks noGrp="1"/>
          </p:cNvSpPr>
          <p:nvPr>
            <p:ph type="dt" sz="half" idx="10"/>
          </p:nvPr>
        </p:nvSpPr>
        <p:spPr/>
        <p:txBody>
          <a:bodyPr/>
          <a:lstStyle/>
          <a:p>
            <a:fld id="{CA16844A-366F-47C4-B77D-42DFAB3943AB}" type="datetimeFigureOut">
              <a:rPr lang="en-US" smtClean="0"/>
              <a:t>4/7/2025</a:t>
            </a:fld>
            <a:endParaRPr lang="en-US"/>
          </a:p>
        </p:txBody>
      </p:sp>
      <p:sp>
        <p:nvSpPr>
          <p:cNvPr id="6" name="Footer Placeholder 5">
            <a:extLst>
              <a:ext uri="{FF2B5EF4-FFF2-40B4-BE49-F238E27FC236}">
                <a16:creationId xmlns:a16="http://schemas.microsoft.com/office/drawing/2014/main" id="{7C7F7276-38B1-7A24-1982-6B8DEF36A3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7D2321-A091-BD32-DB3E-C8E19194759B}"/>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3938283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045BF-9D46-5525-E352-3020E2ADE1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7D24A2-908F-0205-F3E4-5FCF49EB6F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5A8AEF-8D5C-3053-C19F-5AFD05AA1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C18CA0-3B44-8A50-C5BB-271AFCF29D72}"/>
              </a:ext>
            </a:extLst>
          </p:cNvPr>
          <p:cNvSpPr>
            <a:spLocks noGrp="1"/>
          </p:cNvSpPr>
          <p:nvPr>
            <p:ph type="dt" sz="half" idx="10"/>
          </p:nvPr>
        </p:nvSpPr>
        <p:spPr/>
        <p:txBody>
          <a:bodyPr/>
          <a:lstStyle/>
          <a:p>
            <a:fld id="{CA16844A-366F-47C4-B77D-42DFAB3943AB}" type="datetimeFigureOut">
              <a:rPr lang="en-US" smtClean="0"/>
              <a:t>4/7/2025</a:t>
            </a:fld>
            <a:endParaRPr lang="en-US"/>
          </a:p>
        </p:txBody>
      </p:sp>
      <p:sp>
        <p:nvSpPr>
          <p:cNvPr id="6" name="Footer Placeholder 5">
            <a:extLst>
              <a:ext uri="{FF2B5EF4-FFF2-40B4-BE49-F238E27FC236}">
                <a16:creationId xmlns:a16="http://schemas.microsoft.com/office/drawing/2014/main" id="{5E05FEA6-F98C-0984-59C7-812AF92601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ED74FF-10A5-0D3A-4C5C-D17199E22046}"/>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757146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E478BA-6BEB-1A57-1BB8-82B7684B64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35E370-8DB3-2CCE-D711-F0140BE0C3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756668-B176-42A3-15C5-73C30FB1DE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16844A-366F-47C4-B77D-42DFAB3943AB}" type="datetimeFigureOut">
              <a:rPr lang="en-US" smtClean="0"/>
              <a:t>4/7/2025</a:t>
            </a:fld>
            <a:endParaRPr lang="en-US"/>
          </a:p>
        </p:txBody>
      </p:sp>
      <p:sp>
        <p:nvSpPr>
          <p:cNvPr id="5" name="Footer Placeholder 4">
            <a:extLst>
              <a:ext uri="{FF2B5EF4-FFF2-40B4-BE49-F238E27FC236}">
                <a16:creationId xmlns:a16="http://schemas.microsoft.com/office/drawing/2014/main" id="{C0392E59-BD31-D19A-4390-F337DB166D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7C295A-5A1B-A3ED-BD6D-A19E67CEDC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C140E-8C06-40CE-8024-BB7D5D298CBE}" type="slidenum">
              <a:rPr lang="en-US" smtClean="0"/>
              <a:t>‹#›</a:t>
            </a:fld>
            <a:endParaRPr lang="en-US"/>
          </a:p>
        </p:txBody>
      </p:sp>
    </p:spTree>
    <p:extLst>
      <p:ext uri="{BB962C8B-B14F-4D97-AF65-F5344CB8AC3E}">
        <p14:creationId xmlns:p14="http://schemas.microsoft.com/office/powerpoint/2010/main" val="1928904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eb.dev/progressive-web-app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developers.google.com/web/fundamentals/primers/service-workers/?hl=ru"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D31D37-6C0F-9596-4847-40CB69F2174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D8BECC7-7587-B345-EF0D-8D8205B2DBEF}"/>
              </a:ext>
            </a:extLst>
          </p:cNvPr>
          <p:cNvSpPr txBox="1"/>
          <p:nvPr/>
        </p:nvSpPr>
        <p:spPr>
          <a:xfrm>
            <a:off x="107004" y="158874"/>
            <a:ext cx="11984477" cy="6694140"/>
          </a:xfrm>
          <a:prstGeom prst="rect">
            <a:avLst/>
          </a:prstGeom>
          <a:noFill/>
        </p:spPr>
        <p:txBody>
          <a:bodyPr wrap="square">
            <a:spAutoFit/>
          </a:bodyPr>
          <a:lstStyle/>
          <a:p>
            <a:pPr>
              <a:buNone/>
            </a:pPr>
            <a:r>
              <a:rPr lang="ru-RU" sz="1300" b="1"/>
              <a:t>🔹 Что такое рендеринг (Rendering)?</a:t>
            </a:r>
            <a:endParaRPr lang="az-Latn-AZ" sz="1300" b="1"/>
          </a:p>
          <a:p>
            <a:pPr>
              <a:buNone/>
            </a:pPr>
            <a:r>
              <a:rPr lang="az-Latn-AZ" sz="1300" b="1"/>
              <a:t>	</a:t>
            </a:r>
            <a:endParaRPr lang="ru-RU" sz="1300" b="1"/>
          </a:p>
          <a:p>
            <a:r>
              <a:rPr lang="ru-RU" sz="1300" b="1"/>
              <a:t>Рендеринг</a:t>
            </a:r>
            <a:r>
              <a:rPr lang="ru-RU" sz="1300"/>
              <a:t> — это процесс </a:t>
            </a:r>
            <a:r>
              <a:rPr lang="ru-RU" sz="1300" b="1"/>
              <a:t>отображения веб-страницы в браузере</a:t>
            </a:r>
            <a:r>
              <a:rPr lang="ru-RU" sz="1300"/>
              <a:t>. Грубо говоря, это путь от кода (HTML, CSS, JavaScript) до </a:t>
            </a:r>
            <a:r>
              <a:rPr lang="ru-RU" sz="1300" b="1"/>
              <a:t>визуального представления</a:t>
            </a:r>
            <a:r>
              <a:rPr lang="ru-RU" sz="1300"/>
              <a:t> страницы, которое ты видишь на экране.</a:t>
            </a:r>
            <a:endParaRPr lang="az-Latn-AZ" sz="1300"/>
          </a:p>
          <a:p>
            <a:endParaRPr lang="az-Latn-AZ" sz="1300"/>
          </a:p>
          <a:p>
            <a:endParaRPr lang="az-Latn-AZ" sz="1300"/>
          </a:p>
          <a:p>
            <a:endParaRPr lang="az-Latn-AZ" sz="1300"/>
          </a:p>
          <a:p>
            <a:endParaRPr lang="az-Latn-AZ" sz="1300"/>
          </a:p>
          <a:p>
            <a:endParaRPr lang="az-Latn-AZ" sz="1300"/>
          </a:p>
          <a:p>
            <a:endParaRPr lang="az-Latn-AZ" sz="1300"/>
          </a:p>
          <a:p>
            <a:endParaRPr lang="az-Latn-AZ" sz="1300"/>
          </a:p>
          <a:p>
            <a:pPr>
              <a:buNone/>
            </a:pPr>
            <a:r>
              <a:rPr lang="ru-RU" sz="1300" b="1"/>
              <a:t>🔸 Этапы рендеринга в браузере:</a:t>
            </a:r>
            <a:endParaRPr lang="az-Latn-AZ" sz="1300" b="1"/>
          </a:p>
          <a:p>
            <a:pPr>
              <a:buNone/>
            </a:pPr>
            <a:endParaRPr lang="ru-RU" sz="1300" b="1"/>
          </a:p>
          <a:p>
            <a:pPr>
              <a:buNone/>
            </a:pPr>
            <a:r>
              <a:rPr lang="ru-RU" sz="1300"/>
              <a:t>Браузер проходит через несколько шагов, чтобы "отрисовать" страницу:</a:t>
            </a:r>
            <a:endParaRPr lang="az-Latn-AZ" sz="1300"/>
          </a:p>
          <a:p>
            <a:pPr>
              <a:buNone/>
            </a:pPr>
            <a:endParaRPr lang="ru-RU" sz="1300"/>
          </a:p>
          <a:p>
            <a:pPr>
              <a:buFont typeface="+mj-lt"/>
              <a:buAutoNum type="arabicPeriod"/>
            </a:pPr>
            <a:r>
              <a:rPr lang="ru-RU" sz="1300" b="1"/>
              <a:t>Парсинг HTML</a:t>
            </a:r>
            <a:endParaRPr lang="ru-RU" sz="1300"/>
          </a:p>
          <a:p>
            <a:pPr marL="742950" lvl="1" indent="-285750">
              <a:buFont typeface="Arial" panose="020B0604020202020204" pitchFamily="34" charset="0"/>
              <a:buChar char="•"/>
            </a:pPr>
            <a:r>
              <a:rPr lang="ru-RU" sz="1300"/>
              <a:t>Браузер читает HTML и строит </a:t>
            </a:r>
            <a:r>
              <a:rPr lang="ru-RU" sz="1300" b="1"/>
              <a:t>DOM (Document Object Model)</a:t>
            </a:r>
            <a:r>
              <a:rPr lang="ru-RU" sz="1300"/>
              <a:t> — дерево всех элементов страницы.</a:t>
            </a:r>
            <a:endParaRPr lang="az-Latn-AZ" sz="1300"/>
          </a:p>
          <a:p>
            <a:pPr marL="742950" lvl="1" indent="-285750">
              <a:buFont typeface="Arial" panose="020B0604020202020204" pitchFamily="34" charset="0"/>
              <a:buChar char="•"/>
            </a:pPr>
            <a:endParaRPr lang="ru-RU" sz="1300"/>
          </a:p>
          <a:p>
            <a:pPr>
              <a:buFont typeface="+mj-lt"/>
              <a:buAutoNum type="arabicPeriod"/>
            </a:pPr>
            <a:r>
              <a:rPr lang="ru-RU" sz="1300" b="1"/>
              <a:t>Парсинг CSS</a:t>
            </a:r>
            <a:endParaRPr lang="ru-RU" sz="1300"/>
          </a:p>
          <a:p>
            <a:pPr marL="742950" lvl="1" indent="-285750">
              <a:buFont typeface="Arial" panose="020B0604020202020204" pitchFamily="34" charset="0"/>
              <a:buChar char="•"/>
            </a:pPr>
            <a:r>
              <a:rPr lang="ru-RU" sz="1300"/>
              <a:t>Браузер читает CSS и создает </a:t>
            </a:r>
            <a:r>
              <a:rPr lang="ru-RU" sz="1300" b="1"/>
              <a:t>CSSOM (CSS Object Model)</a:t>
            </a:r>
            <a:r>
              <a:rPr lang="ru-RU" sz="1300"/>
              <a:t> — структуру стилей.</a:t>
            </a:r>
            <a:endParaRPr lang="az-Latn-AZ" sz="1300"/>
          </a:p>
          <a:p>
            <a:pPr marL="742950" lvl="1" indent="-285750">
              <a:buFont typeface="Arial" panose="020B0604020202020204" pitchFamily="34" charset="0"/>
              <a:buChar char="•"/>
            </a:pPr>
            <a:endParaRPr lang="ru-RU" sz="1300"/>
          </a:p>
          <a:p>
            <a:pPr>
              <a:buFont typeface="+mj-lt"/>
              <a:buAutoNum type="arabicPeriod"/>
            </a:pPr>
            <a:r>
              <a:rPr lang="ru-RU" sz="1300" b="1"/>
              <a:t>Создание рендер-дерева</a:t>
            </a:r>
            <a:endParaRPr lang="ru-RU" sz="1300"/>
          </a:p>
          <a:p>
            <a:pPr marL="742950" lvl="1" indent="-285750">
              <a:buFont typeface="Arial" panose="020B0604020202020204" pitchFamily="34" charset="0"/>
              <a:buChar char="•"/>
            </a:pPr>
            <a:r>
              <a:rPr lang="ru-RU" sz="1300"/>
              <a:t>Объединяется DOM + CSSOM =&gt; создается </a:t>
            </a:r>
            <a:r>
              <a:rPr lang="ru-RU" sz="1300" b="1"/>
              <a:t>рендер-дерево</a:t>
            </a:r>
            <a:r>
              <a:rPr lang="ru-RU" sz="1300"/>
              <a:t> (render tree), где каждый видимый элемент получает стили.</a:t>
            </a:r>
            <a:endParaRPr lang="az-Latn-AZ" sz="1300"/>
          </a:p>
          <a:p>
            <a:pPr marL="742950" lvl="1" indent="-285750">
              <a:buFont typeface="Arial" panose="020B0604020202020204" pitchFamily="34" charset="0"/>
              <a:buChar char="•"/>
            </a:pPr>
            <a:endParaRPr lang="ru-RU" sz="1300"/>
          </a:p>
          <a:p>
            <a:pPr>
              <a:buFont typeface="+mj-lt"/>
              <a:buAutoNum type="arabicPeriod"/>
            </a:pPr>
            <a:r>
              <a:rPr lang="ru-RU" sz="1300" b="1"/>
              <a:t>Layout (разметка / размещение)</a:t>
            </a:r>
            <a:endParaRPr lang="ru-RU" sz="1300"/>
          </a:p>
          <a:p>
            <a:pPr marL="742950" lvl="1" indent="-285750">
              <a:buFont typeface="Arial" panose="020B0604020202020204" pitchFamily="34" charset="0"/>
              <a:buChar char="•"/>
            </a:pPr>
            <a:r>
              <a:rPr lang="ru-RU" sz="1300"/>
              <a:t>Вычисляются точные координаты, размеры и расположение всех элементов на странице.</a:t>
            </a:r>
            <a:endParaRPr lang="az-Latn-AZ" sz="1300"/>
          </a:p>
          <a:p>
            <a:pPr marL="742950" lvl="1" indent="-285750">
              <a:buFont typeface="Arial" panose="020B0604020202020204" pitchFamily="34" charset="0"/>
              <a:buChar char="•"/>
            </a:pPr>
            <a:endParaRPr lang="ru-RU" sz="1300"/>
          </a:p>
          <a:p>
            <a:pPr>
              <a:buFont typeface="+mj-lt"/>
              <a:buAutoNum type="arabicPeriod"/>
            </a:pPr>
            <a:r>
              <a:rPr lang="ru-RU" sz="1300" b="1"/>
              <a:t>Paint (отрисовка)</a:t>
            </a:r>
            <a:endParaRPr lang="ru-RU" sz="1300"/>
          </a:p>
          <a:p>
            <a:pPr marL="742950" lvl="1" indent="-285750">
              <a:buFont typeface="Arial" panose="020B0604020202020204" pitchFamily="34" charset="0"/>
              <a:buChar char="•"/>
            </a:pPr>
            <a:r>
              <a:rPr lang="ru-RU" sz="1300"/>
              <a:t>Каждый элемент отрисовывается: заливаются цвета, рисуются границы, текст и т.д.</a:t>
            </a:r>
            <a:endParaRPr lang="az-Latn-AZ" sz="1300"/>
          </a:p>
          <a:p>
            <a:pPr marL="742950" lvl="1" indent="-285750">
              <a:buFont typeface="Arial" panose="020B0604020202020204" pitchFamily="34" charset="0"/>
              <a:buChar char="•"/>
            </a:pPr>
            <a:endParaRPr lang="ru-RU" sz="1300"/>
          </a:p>
          <a:p>
            <a:pPr>
              <a:buFont typeface="+mj-lt"/>
              <a:buAutoNum type="arabicPeriod"/>
            </a:pPr>
            <a:r>
              <a:rPr lang="ru-RU" sz="1300" b="1"/>
              <a:t>Compositing (композиция слоёв)</a:t>
            </a:r>
            <a:endParaRPr lang="ru-RU" sz="1300"/>
          </a:p>
          <a:p>
            <a:pPr marL="742950" lvl="1" indent="-285750">
              <a:buFont typeface="Arial" panose="020B0604020202020204" pitchFamily="34" charset="0"/>
              <a:buChar char="•"/>
            </a:pPr>
            <a:r>
              <a:rPr lang="ru-RU" sz="1300"/>
              <a:t>Все нарисованные слои собираются вместе на экран. Это финальный рендер.</a:t>
            </a:r>
          </a:p>
          <a:p>
            <a:endParaRPr lang="ru-RU" sz="1300"/>
          </a:p>
        </p:txBody>
      </p:sp>
    </p:spTree>
    <p:extLst>
      <p:ext uri="{BB962C8B-B14F-4D97-AF65-F5344CB8AC3E}">
        <p14:creationId xmlns:p14="http://schemas.microsoft.com/office/powerpoint/2010/main" val="535229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46CA01-10D9-B440-90F3-45C9F301E91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84883B5-C048-A6B8-95B6-406B2DC76453}"/>
              </a:ext>
            </a:extLst>
          </p:cNvPr>
          <p:cNvSpPr txBox="1"/>
          <p:nvPr/>
        </p:nvSpPr>
        <p:spPr>
          <a:xfrm>
            <a:off x="107004" y="158874"/>
            <a:ext cx="11984477" cy="2308324"/>
          </a:xfrm>
          <a:prstGeom prst="rect">
            <a:avLst/>
          </a:prstGeom>
          <a:noFill/>
        </p:spPr>
        <p:txBody>
          <a:bodyPr wrap="square">
            <a:spAutoFit/>
          </a:bodyPr>
          <a:lstStyle/>
          <a:p>
            <a:pPr algn="l">
              <a:buNone/>
            </a:pPr>
            <a:r>
              <a:rPr lang="ru-RU" sz="1600" b="1" i="0">
                <a:effectLst/>
                <a:latin typeface="__abcFavorit_278371"/>
              </a:rPr>
              <a:t>Частичная регидратация</a:t>
            </a:r>
          </a:p>
          <a:p>
            <a:pPr algn="l">
              <a:buNone/>
            </a:pPr>
            <a:endParaRPr lang="ru-RU" sz="1600" b="0" i="0">
              <a:effectLst/>
              <a:latin typeface="__abcFavorit_278371"/>
            </a:endParaRPr>
          </a:p>
          <a:p>
            <a:pPr algn="l"/>
            <a:r>
              <a:rPr lang="ru-RU" sz="1600" b="0" i="0">
                <a:effectLst/>
                <a:latin typeface="__abcFavorit_278371"/>
              </a:rPr>
              <a:t>Частичная регидратация оказалась трудно осуществимой. Этот подход является продолжением идеи прогрессивной регидратации, где анализируются отдельные части (компоненты/виды/деревья), которые должны быть постепенно регидратированы, и идентифицируются те, у которых мало интерактивности или нет реактивности. Для каждой из этих в основном статических частей соответствующий код JavaScript затем преобразуется в инертные ссылки и декоративную функциональность, сокращая их площадь на стороне клиента почти до нуля. Подход частичной гидратации имеет свои проблемы и недостатки. Это создает некоторые интересные проблемы для кэширования, и навигация на стороне клиента означает, что мы не можем предполагать, что серверный HTML-код для инертных частей приложения будет доступен без полной загрузки страницы.</a:t>
            </a:r>
          </a:p>
        </p:txBody>
      </p:sp>
    </p:spTree>
    <p:extLst>
      <p:ext uri="{BB962C8B-B14F-4D97-AF65-F5344CB8AC3E}">
        <p14:creationId xmlns:p14="http://schemas.microsoft.com/office/powerpoint/2010/main" val="2823287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7C7554-020D-AC88-D8A0-05FE1B96202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CF9E864-0C7E-0346-988B-8A227D91BB64}"/>
              </a:ext>
            </a:extLst>
          </p:cNvPr>
          <p:cNvSpPr txBox="1"/>
          <p:nvPr/>
        </p:nvSpPr>
        <p:spPr>
          <a:xfrm>
            <a:off x="107004" y="158874"/>
            <a:ext cx="11984477" cy="2308324"/>
          </a:xfrm>
          <a:prstGeom prst="rect">
            <a:avLst/>
          </a:prstGeom>
          <a:noFill/>
        </p:spPr>
        <p:txBody>
          <a:bodyPr wrap="square">
            <a:spAutoFit/>
          </a:bodyPr>
          <a:lstStyle/>
          <a:p>
            <a:pPr algn="l">
              <a:buNone/>
            </a:pPr>
            <a:r>
              <a:rPr lang="ru-RU" sz="1600" b="1" i="0">
                <a:effectLst/>
                <a:latin typeface="__abcFavorit_278371"/>
              </a:rPr>
              <a:t>Трисоморфный рендеринг</a:t>
            </a:r>
            <a:r>
              <a:rPr lang="ru-RU" sz="1600" b="0" i="0">
                <a:effectLst/>
                <a:latin typeface="__abcFavorit_278371"/>
              </a:rPr>
              <a:t> (Trisomorphic Rendering)</a:t>
            </a:r>
          </a:p>
          <a:p>
            <a:pPr algn="l">
              <a:buNone/>
            </a:pPr>
            <a:endParaRPr lang="ru-RU" sz="1600">
              <a:latin typeface="__abcFavorit_278371"/>
            </a:endParaRPr>
          </a:p>
          <a:p>
            <a:pPr algn="l">
              <a:buNone/>
            </a:pPr>
            <a:endParaRPr lang="ru-RU" sz="1600" b="0" i="0">
              <a:effectLst/>
              <a:latin typeface="__abcFavorit_278371"/>
            </a:endParaRPr>
          </a:p>
          <a:p>
            <a:pPr algn="l"/>
            <a:r>
              <a:rPr lang="ru-RU" sz="1600" b="0" i="0">
                <a:effectLst/>
                <a:latin typeface="__abcFavorit_278371"/>
              </a:rPr>
              <a:t>Если сервис-воркеры являются подходящим вариантом для вас, «трисоморфный» рендеринг также может представлять интерес. Это метод, при котором вы можете использовать потоковый рендеринг сервера для начальной/не-JS-навигации, а затем попросить сервис-воркер на себя рендеринг HTML для навигации после его установки. Это может поддерживать кэшированные компоненты и шаблоны в актуальном состоянии и обеспечивает навигацию в стиле SPA для отображения новых представлений в одном сеансе. Этот подход работает лучше всего, когда вы можете совместно использовать один и тот же код шаблонов и маршрутизации между сервером, клиентской страницей и сервис-воркером.</a:t>
            </a:r>
          </a:p>
        </p:txBody>
      </p:sp>
    </p:spTree>
    <p:extLst>
      <p:ext uri="{BB962C8B-B14F-4D97-AF65-F5344CB8AC3E}">
        <p14:creationId xmlns:p14="http://schemas.microsoft.com/office/powerpoint/2010/main" val="1924669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6EB78E-0EDC-562D-72D9-5AE2A8F8A09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20F029D-D421-43BB-F045-4622726A7CCC}"/>
              </a:ext>
            </a:extLst>
          </p:cNvPr>
          <p:cNvSpPr txBox="1"/>
          <p:nvPr/>
        </p:nvSpPr>
        <p:spPr>
          <a:xfrm>
            <a:off x="107004" y="158874"/>
            <a:ext cx="11984477" cy="3046988"/>
          </a:xfrm>
          <a:prstGeom prst="rect">
            <a:avLst/>
          </a:prstGeom>
          <a:noFill/>
        </p:spPr>
        <p:txBody>
          <a:bodyPr wrap="square">
            <a:spAutoFit/>
          </a:bodyPr>
          <a:lstStyle/>
          <a:p>
            <a:pPr algn="l">
              <a:buNone/>
            </a:pPr>
            <a:r>
              <a:rPr lang="ru-RU" sz="1600" b="1" i="0">
                <a:effectLst/>
                <a:latin typeface="__abcFavorit_278371"/>
              </a:rPr>
              <a:t>SEO соображения</a:t>
            </a:r>
          </a:p>
          <a:p>
            <a:pPr algn="l">
              <a:buNone/>
            </a:pPr>
            <a:endParaRPr lang="ru-RU" sz="1600" b="0" i="0">
              <a:effectLst/>
              <a:latin typeface="__abcFavorit_278371"/>
            </a:endParaRPr>
          </a:p>
          <a:p>
            <a:pPr algn="l">
              <a:buNone/>
            </a:pPr>
            <a:r>
              <a:rPr lang="ru-RU" sz="1600" b="0" i="0">
                <a:effectLst/>
                <a:latin typeface="__abcFavorit_278371"/>
              </a:rPr>
              <a:t>Команды часто учитывают влияние SEO при выборе стратегии рендеринга в сети. Рендеринг сервера часто выбирается для обеспечения «полного вида», который сканеры могут легко интерпретировать. Сканеры могут понимать JavaScript, но часто есть ограничения, о которых стоит знать, как они рендерится. Рендеринг на стороне клиента может работать, но часто не без дополнительного тестирования и работы. В последнее время динамический рендеринг также стал вариантом, заслуживающим внимания, если ваша архитектура сильно зависит от клиентского JavaScript.</a:t>
            </a:r>
          </a:p>
          <a:p>
            <a:pPr algn="l">
              <a:buNone/>
            </a:pPr>
            <a:endParaRPr lang="ru-RU" sz="1600">
              <a:latin typeface="__abcFavorit_278371"/>
            </a:endParaRPr>
          </a:p>
          <a:p>
            <a:pPr algn="l">
              <a:buNone/>
            </a:pPr>
            <a:endParaRPr lang="ru-RU" sz="1600" b="0" i="0">
              <a:effectLst/>
              <a:latin typeface="__abcFavorit_278371"/>
            </a:endParaRPr>
          </a:p>
          <a:p>
            <a:pPr algn="l"/>
            <a:r>
              <a:rPr lang="ru-RU" sz="1600" b="0" i="0">
                <a:effectLst/>
                <a:latin typeface="__abcFavorit_278371"/>
              </a:rPr>
              <a:t>В случае сомнений инструмент Mobile Friendly Test неоценим для проверки того, что выбранный вами подход делает то, на что вы надеетесь. Он показывает визуальный предварительный просмотр того, как какая-либо страница отображается сканеру Google, найденный сериализованный контент HTML (после выполнения JavaScript) и любые ошибки, обнаруженные во время рендеринга.</a:t>
            </a:r>
          </a:p>
        </p:txBody>
      </p:sp>
    </p:spTree>
    <p:extLst>
      <p:ext uri="{BB962C8B-B14F-4D97-AF65-F5344CB8AC3E}">
        <p14:creationId xmlns:p14="http://schemas.microsoft.com/office/powerpoint/2010/main" val="2240644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2ECC2-DF74-CE59-42A8-31E8866EC09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84AF2F1-BA46-B372-DDB5-6AE6BE654EB0}"/>
              </a:ext>
            </a:extLst>
          </p:cNvPr>
          <p:cNvSpPr txBox="1"/>
          <p:nvPr/>
        </p:nvSpPr>
        <p:spPr>
          <a:xfrm>
            <a:off x="107004" y="158874"/>
            <a:ext cx="11984477" cy="5509200"/>
          </a:xfrm>
          <a:prstGeom prst="rect">
            <a:avLst/>
          </a:prstGeom>
          <a:noFill/>
        </p:spPr>
        <p:txBody>
          <a:bodyPr wrap="square">
            <a:spAutoFit/>
          </a:bodyPr>
          <a:lstStyle/>
          <a:p>
            <a:pPr algn="l">
              <a:buNone/>
            </a:pPr>
            <a:r>
              <a:rPr lang="ru-RU" sz="1600" b="1" i="0">
                <a:effectLst/>
                <a:latin typeface="__abcFavorit_278371"/>
              </a:rPr>
              <a:t>Как работает рендеринг в браузере</a:t>
            </a:r>
          </a:p>
          <a:p>
            <a:pPr algn="l">
              <a:buNone/>
            </a:pPr>
            <a:endParaRPr lang="ru-RU" sz="1600" b="0" i="0">
              <a:effectLst/>
              <a:latin typeface="__abcFavorit_278371"/>
            </a:endParaRPr>
          </a:p>
          <a:p>
            <a:pPr marL="285750" indent="-285750" algn="l">
              <a:buFont typeface="Arial" panose="020B0604020202020204" pitchFamily="34" charset="0"/>
              <a:buChar char="•"/>
            </a:pPr>
            <a:r>
              <a:rPr lang="ru-RU" sz="1600" b="0" i="0">
                <a:effectLst/>
                <a:latin typeface="__abcFavorit_278371"/>
              </a:rPr>
              <a:t>Из полученного от сервера HTML-документа формируется DOM (Document Object Model).</a:t>
            </a:r>
          </a:p>
          <a:p>
            <a:pPr marL="285750" indent="-285750" algn="l">
              <a:buFont typeface="Arial" panose="020B0604020202020204" pitchFamily="34" charset="0"/>
              <a:buChar char="•"/>
            </a:pPr>
            <a:endParaRPr lang="ru-RU" sz="1600" b="0" i="0">
              <a:effectLst/>
              <a:latin typeface="__abcFavorit_278371"/>
            </a:endParaRPr>
          </a:p>
          <a:p>
            <a:pPr marL="285750" indent="-285750" algn="l">
              <a:buFont typeface="Arial" panose="020B0604020202020204" pitchFamily="34" charset="0"/>
              <a:buChar char="•"/>
            </a:pPr>
            <a:r>
              <a:rPr lang="ru-RU" sz="1600" b="0" i="0">
                <a:effectLst/>
                <a:latin typeface="__abcFavorit_278371"/>
              </a:rPr>
              <a:t>Загружаются и распознаются стили, формируется CSSOM (CSS Object Model).</a:t>
            </a:r>
          </a:p>
          <a:p>
            <a:pPr marL="285750" indent="-285750" algn="l">
              <a:buFont typeface="Arial" panose="020B0604020202020204" pitchFamily="34" charset="0"/>
              <a:buChar char="•"/>
            </a:pPr>
            <a:endParaRPr lang="ru-RU" sz="1600" b="0" i="0">
              <a:effectLst/>
              <a:latin typeface="__abcFavorit_278371"/>
            </a:endParaRPr>
          </a:p>
          <a:p>
            <a:pPr marL="285750" indent="-285750" algn="l">
              <a:buFont typeface="Arial" panose="020B0604020202020204" pitchFamily="34" charset="0"/>
              <a:buChar char="•"/>
            </a:pPr>
            <a:r>
              <a:rPr lang="ru-RU" sz="1600" b="0" i="0">
                <a:effectLst/>
                <a:latin typeface="__abcFavorit_278371"/>
              </a:rPr>
              <a:t>На основе DOM и CSSOM формируется дерево рендеринга, или render tree - набор объектов рендеринга (Webkit использует термин «renderer», или «render object», а Gecko - «frame»). Render tree дублирует структуру DOM, но сюда не попадают невидимые элементы (например - &lt;head&gt;, или элементы со стилем display:none;). Также, каждая строка текста представлена в дереве рендеринга как отдельный renderer. Каждый объект рендеринга содержит соответствующий ему объект DOM (или блок текста), и рассчитанный для этого объекта стиль. Проще говоря, render tree описывает визуальное представление DOM.</a:t>
            </a:r>
          </a:p>
          <a:p>
            <a:pPr marL="285750" indent="-285750" algn="l">
              <a:buFont typeface="Arial" panose="020B0604020202020204" pitchFamily="34" charset="0"/>
              <a:buChar char="•"/>
            </a:pPr>
            <a:endParaRPr lang="ru-RU" sz="1600" b="0" i="0">
              <a:effectLst/>
              <a:latin typeface="__abcFavorit_278371"/>
            </a:endParaRPr>
          </a:p>
          <a:p>
            <a:pPr marL="285750" indent="-285750" algn="l">
              <a:buFont typeface="Arial" panose="020B0604020202020204" pitchFamily="34" charset="0"/>
              <a:buChar char="•"/>
            </a:pPr>
            <a:r>
              <a:rPr lang="ru-RU" sz="1600" b="0" i="0">
                <a:effectLst/>
                <a:latin typeface="__abcFavorit_278371"/>
              </a:rPr>
              <a:t>Для каждого элемента render tree рассчитывается положение на странице - происходит layout. Браузеры используют поточный метод (flow), при котором в большинстве случаев достаточно одного прохода для размещения всех элементов (для таблиц проходов требуется больше).</a:t>
            </a:r>
          </a:p>
          <a:p>
            <a:pPr marL="285750" indent="-285750" algn="l">
              <a:buFont typeface="Arial" panose="020B0604020202020204" pitchFamily="34" charset="0"/>
              <a:buChar char="•"/>
            </a:pPr>
            <a:endParaRPr lang="ru-RU" sz="1600" b="0" i="0">
              <a:effectLst/>
              <a:latin typeface="__abcFavorit_278371"/>
            </a:endParaRPr>
          </a:p>
          <a:p>
            <a:pPr marL="285750" indent="-285750" algn="l">
              <a:buFont typeface="Arial" panose="020B0604020202020204" pitchFamily="34" charset="0"/>
              <a:buChar char="•"/>
            </a:pPr>
            <a:r>
              <a:rPr lang="ru-RU" sz="1600" b="0" i="0">
                <a:effectLst/>
                <a:latin typeface="__abcFavorit_278371"/>
              </a:rPr>
              <a:t>Наконец, происходит отрисовка всего этого добра в браузере - painting.</a:t>
            </a:r>
          </a:p>
          <a:p>
            <a:pPr marL="285750" indent="-285750" algn="l">
              <a:buFont typeface="Arial" panose="020B0604020202020204" pitchFamily="34" charset="0"/>
              <a:buChar char="•"/>
            </a:pPr>
            <a:endParaRPr lang="ru-RU" sz="1600">
              <a:latin typeface="__abcFavorit_278371"/>
            </a:endParaRPr>
          </a:p>
          <a:p>
            <a:pPr marL="285750" indent="-285750" algn="l">
              <a:buFont typeface="Arial" panose="020B0604020202020204" pitchFamily="34" charset="0"/>
              <a:buChar char="•"/>
            </a:pPr>
            <a:endParaRPr lang="ru-RU" sz="1600" b="0" i="0">
              <a:effectLst/>
              <a:latin typeface="__abcFavorit_278371"/>
            </a:endParaRPr>
          </a:p>
          <a:p>
            <a:pPr marL="285750" indent="-285750" algn="l">
              <a:buFont typeface="Arial" panose="020B0604020202020204" pitchFamily="34" charset="0"/>
              <a:buChar char="•"/>
            </a:pPr>
            <a:endParaRPr lang="ru-RU" sz="1600">
              <a:latin typeface="__abcFavorit_278371"/>
            </a:endParaRPr>
          </a:p>
          <a:p>
            <a:pPr algn="l"/>
            <a:r>
              <a:rPr lang="ru-RU" sz="1600" b="0" i="0">
                <a:effectLst/>
                <a:latin typeface="__abcFavorit_278371"/>
              </a:rPr>
              <a:t>В процессе взаимодействия пользователя со страницей, а также выполнения скриптов, она меняется, что требует повторного выполнения некоторых из вышеперечисленных операций.</a:t>
            </a:r>
          </a:p>
        </p:txBody>
      </p:sp>
    </p:spTree>
    <p:extLst>
      <p:ext uri="{BB962C8B-B14F-4D97-AF65-F5344CB8AC3E}">
        <p14:creationId xmlns:p14="http://schemas.microsoft.com/office/powerpoint/2010/main" val="1418831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4261A-361F-FA1F-1CC7-68BC6466A1A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CC2602B-64B2-63C6-A61D-9F026D18251E}"/>
              </a:ext>
            </a:extLst>
          </p:cNvPr>
          <p:cNvSpPr txBox="1"/>
          <p:nvPr/>
        </p:nvSpPr>
        <p:spPr>
          <a:xfrm>
            <a:off x="107004" y="158874"/>
            <a:ext cx="11984477" cy="4708981"/>
          </a:xfrm>
          <a:prstGeom prst="rect">
            <a:avLst/>
          </a:prstGeom>
          <a:noFill/>
        </p:spPr>
        <p:txBody>
          <a:bodyPr wrap="square">
            <a:spAutoFit/>
          </a:bodyPr>
          <a:lstStyle/>
          <a:p>
            <a:pPr algn="l">
              <a:buNone/>
            </a:pPr>
            <a:r>
              <a:rPr lang="ru-RU" sz="1200" b="1" i="0">
                <a:effectLst/>
                <a:latin typeface="__abcFavorit_278371"/>
              </a:rPr>
              <a:t>Адаптивный и отзывчивый веб-дизайн (Adaptive vs. Responsive)</a:t>
            </a:r>
            <a:endParaRPr lang="ru-RU" sz="1200" b="0" i="0">
              <a:effectLst/>
              <a:latin typeface="__abcFavorit_278371"/>
            </a:endParaRPr>
          </a:p>
          <a:p>
            <a:pPr algn="l"/>
            <a:r>
              <a:rPr lang="ru-RU" sz="1200" b="0" i="0">
                <a:effectLst/>
                <a:latin typeface="__abcFavorit_278371"/>
              </a:rPr>
              <a:t>Чтобы онлайн ресурс корректно отображался на компьютере и мобильных устройствах, при создании сайта или интернет-магазина рекомендуется использовать адаптивный дизайн. Такой тип верстки позволяет варьировать размеры и отображение интерфейса ресурса в зависимости от типа устройства, с помощью которого пользователь зашел в Интернет.</a:t>
            </a:r>
          </a:p>
          <a:p>
            <a:pPr algn="l"/>
            <a:endParaRPr lang="ru-RU" sz="1200">
              <a:latin typeface="__abcFavorit_278371"/>
            </a:endParaRPr>
          </a:p>
          <a:p>
            <a:pPr algn="l"/>
            <a:endParaRPr lang="ru-RU" sz="1200">
              <a:latin typeface="__abcFavorit_278371"/>
            </a:endParaRPr>
          </a:p>
          <a:p>
            <a:pPr algn="l">
              <a:buNone/>
            </a:pPr>
            <a:r>
              <a:rPr lang="ru-RU" sz="1200" b="1" i="0">
                <a:effectLst/>
                <a:latin typeface="__abcFavorit_278371"/>
              </a:rPr>
              <a:t>Responsive Design (RWD)</a:t>
            </a:r>
            <a:r>
              <a:rPr lang="ru-RU" sz="1200" b="0" i="0">
                <a:effectLst/>
                <a:latin typeface="__abcFavorit_278371"/>
              </a:rPr>
              <a:t> - отзывчивый дизайн - проектирование сайта с определенными значениями свойств, например, гибкая сетка макета, которые позволяют одному макету работать на разных устройствах;</a:t>
            </a:r>
          </a:p>
          <a:p>
            <a:pPr algn="l">
              <a:buNone/>
            </a:pPr>
            <a:endParaRPr lang="ru-RU" sz="1200" b="0" i="0">
              <a:effectLst/>
              <a:latin typeface="__abcFavorit_278371"/>
            </a:endParaRPr>
          </a:p>
          <a:p>
            <a:pPr algn="l">
              <a:buNone/>
            </a:pPr>
            <a:endParaRPr lang="ru-RU" sz="1200" b="0" i="0">
              <a:effectLst/>
              <a:latin typeface="__abcFavorit_278371"/>
            </a:endParaRPr>
          </a:p>
          <a:p>
            <a:pPr algn="l"/>
            <a:r>
              <a:rPr lang="ru-RU" sz="1200" b="0" i="0">
                <a:effectLst/>
                <a:latin typeface="__abcFavorit_278371"/>
              </a:rPr>
              <a:t>Помимо своей изменяющейся структуры, у респонсив дизайна есть несколько других преимуществ:</a:t>
            </a:r>
          </a:p>
          <a:p>
            <a:pPr marL="285750" indent="-285750" algn="l">
              <a:buFont typeface="Arial" panose="020B0604020202020204" pitchFamily="34" charset="0"/>
              <a:buChar char="•"/>
            </a:pPr>
            <a:r>
              <a:rPr lang="ru-RU" sz="1200" b="0" i="0">
                <a:effectLst/>
                <a:latin typeface="__abcFavorit_278371"/>
              </a:rPr>
              <a:t>Одинаковый внешний вид ресурса в разных браузерах и на различных платформах Наличие у сайта одинакового URL, что способствует SEO-оптимизации Разработчикам необходимо обслуживать лишь один сайт, что позволяет сократить время, затрачиваемое на дизайн и контент</a:t>
            </a:r>
          </a:p>
          <a:p>
            <a:pPr algn="l"/>
            <a:endParaRPr lang="ru-RU" sz="1200">
              <a:latin typeface="__abcFavorit_278371"/>
            </a:endParaRPr>
          </a:p>
          <a:p>
            <a:pPr algn="l"/>
            <a:endParaRPr lang="ru-RU" sz="1200">
              <a:latin typeface="__abcFavorit_278371"/>
            </a:endParaRPr>
          </a:p>
          <a:p>
            <a:pPr algn="l">
              <a:buNone/>
            </a:pPr>
            <a:r>
              <a:rPr lang="ru-RU" sz="1200" b="0" i="0">
                <a:effectLst/>
                <a:latin typeface="__abcFavorit_278371"/>
              </a:rPr>
              <a:t>И хотя положительные стороны респонсивного дизайна очевидны, у этого метода существует ряд недостатков. Самым большим из них является скорость загрузки, которая значительно снижается из-за высокого разрешения изображений и других визуальных элементов, необходимых для оформления внешнего вида ресурса.</a:t>
            </a:r>
          </a:p>
          <a:p>
            <a:pPr algn="l">
              <a:buNone/>
            </a:pPr>
            <a:endParaRPr lang="ru-RU" sz="1200" b="0" i="0">
              <a:effectLst/>
              <a:latin typeface="__abcFavorit_278371"/>
            </a:endParaRPr>
          </a:p>
          <a:p>
            <a:pPr algn="l">
              <a:buNone/>
            </a:pPr>
            <a:r>
              <a:rPr lang="ru-RU" sz="1200" b="1" i="0">
                <a:effectLst/>
                <a:latin typeface="__abcFavorit_278371"/>
              </a:rPr>
              <a:t>Adaptive Design (AWD)</a:t>
            </a:r>
            <a:r>
              <a:rPr lang="ru-RU" sz="1200" b="0" i="0">
                <a:effectLst/>
                <a:latin typeface="__abcFavorit_278371"/>
              </a:rPr>
              <a:t> - адаптивный дизайн, или динамический показ - проектирование сайта с условиями, которые изменяются в зависимости от устройства, базируясь на нескольких макетах фиксированной ширины.</a:t>
            </a:r>
          </a:p>
          <a:p>
            <a:pPr algn="l">
              <a:buNone/>
            </a:pPr>
            <a:endParaRPr lang="ru-RU" sz="1200" b="0" i="0">
              <a:effectLst/>
              <a:latin typeface="__abcFavorit_278371"/>
            </a:endParaRPr>
          </a:p>
          <a:p>
            <a:pPr algn="l"/>
            <a:r>
              <a:rPr lang="ru-RU" sz="1200" b="0" i="0">
                <a:effectLst/>
                <a:latin typeface="__abcFavorit_278371"/>
              </a:rPr>
              <a:t>Для создания отзывчивых макетов используются медиазапросы и относительные размеры элементов сетки, заданные с помощью %. В адаптивном дизайне серверные скрипты сначала определяют тип устройства, с помощью которого пользователь пытается получить доступ к сайту (настольный ПК, телефон или планшет), затем загружает именно ту версию страницы, которая наиболее оптимизирована для него. Для элементов сетки задаются фиксированные в пикселях (px) размеры.</a:t>
            </a:r>
          </a:p>
          <a:p>
            <a:pPr algn="l"/>
            <a:endParaRPr lang="ru-RU" sz="1200" b="0" i="0">
              <a:effectLst/>
              <a:latin typeface="__abcFavorit_278371"/>
            </a:endParaRPr>
          </a:p>
        </p:txBody>
      </p:sp>
      <p:pic>
        <p:nvPicPr>
          <p:cNvPr id="4" name="Picture 3">
            <a:extLst>
              <a:ext uri="{FF2B5EF4-FFF2-40B4-BE49-F238E27FC236}">
                <a16:creationId xmlns:a16="http://schemas.microsoft.com/office/drawing/2014/main" id="{4DE16F2F-EB56-6EF0-87FB-FF4E2B673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1812" y="4928322"/>
            <a:ext cx="4690188" cy="1929678"/>
          </a:xfrm>
          <a:prstGeom prst="rect">
            <a:avLst/>
          </a:prstGeom>
        </p:spPr>
      </p:pic>
    </p:spTree>
    <p:extLst>
      <p:ext uri="{BB962C8B-B14F-4D97-AF65-F5344CB8AC3E}">
        <p14:creationId xmlns:p14="http://schemas.microsoft.com/office/powerpoint/2010/main" val="3947401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E483D0-EB8D-3F81-BFAF-7DBAD98A2BF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496A31E-6327-293B-21C9-CF5FC2E89FE7}"/>
              </a:ext>
            </a:extLst>
          </p:cNvPr>
          <p:cNvSpPr txBox="1"/>
          <p:nvPr/>
        </p:nvSpPr>
        <p:spPr>
          <a:xfrm>
            <a:off x="107004" y="158874"/>
            <a:ext cx="11984477" cy="338554"/>
          </a:xfrm>
          <a:prstGeom prst="rect">
            <a:avLst/>
          </a:prstGeom>
          <a:noFill/>
        </p:spPr>
        <p:txBody>
          <a:bodyPr wrap="square">
            <a:spAutoFit/>
          </a:bodyPr>
          <a:lstStyle/>
          <a:p>
            <a:pPr algn="l"/>
            <a:r>
              <a:rPr lang="en-US" sz="1600" b="0" i="0">
                <a:solidFill>
                  <a:srgbClr val="303141"/>
                </a:solidFill>
                <a:effectLst/>
                <a:latin typeface="Udemy Sans"/>
              </a:rPr>
              <a:t>https://developer.chrome.com/docs/devtools/overview</a:t>
            </a:r>
            <a:endParaRPr lang="ru-RU" sz="1600" b="0" i="0">
              <a:solidFill>
                <a:srgbClr val="303141"/>
              </a:solidFill>
              <a:effectLst/>
              <a:latin typeface="Udemy Sans"/>
            </a:endParaRPr>
          </a:p>
        </p:txBody>
      </p:sp>
    </p:spTree>
    <p:extLst>
      <p:ext uri="{BB962C8B-B14F-4D97-AF65-F5344CB8AC3E}">
        <p14:creationId xmlns:p14="http://schemas.microsoft.com/office/powerpoint/2010/main" val="200336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95DF30-D238-6C4B-CAA2-89AF8A4E9D1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C720DC7-71FB-64AD-6B92-226683E47CEB}"/>
              </a:ext>
            </a:extLst>
          </p:cNvPr>
          <p:cNvSpPr txBox="1"/>
          <p:nvPr/>
        </p:nvSpPr>
        <p:spPr>
          <a:xfrm>
            <a:off x="107004" y="158874"/>
            <a:ext cx="11984477" cy="338554"/>
          </a:xfrm>
          <a:prstGeom prst="rect">
            <a:avLst/>
          </a:prstGeom>
          <a:noFill/>
        </p:spPr>
        <p:txBody>
          <a:bodyPr wrap="square">
            <a:spAutoFit/>
          </a:bodyPr>
          <a:lstStyle/>
          <a:p>
            <a:pPr algn="l"/>
            <a:r>
              <a:rPr lang="ru-RU" sz="1600" b="0" i="0">
                <a:solidFill>
                  <a:srgbClr val="303141"/>
                </a:solidFill>
                <a:effectLst/>
                <a:latin typeface="Udemy Sans"/>
              </a:rPr>
              <a:t> </a:t>
            </a:r>
          </a:p>
        </p:txBody>
      </p:sp>
    </p:spTree>
    <p:extLst>
      <p:ext uri="{BB962C8B-B14F-4D97-AF65-F5344CB8AC3E}">
        <p14:creationId xmlns:p14="http://schemas.microsoft.com/office/powerpoint/2010/main" val="906964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51AAF2-6333-E1E8-83C3-D4411FC8047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12B9970-E8B8-1794-62E5-FCEFB667BB18}"/>
              </a:ext>
            </a:extLst>
          </p:cNvPr>
          <p:cNvSpPr txBox="1"/>
          <p:nvPr/>
        </p:nvSpPr>
        <p:spPr>
          <a:xfrm>
            <a:off x="107004" y="158874"/>
            <a:ext cx="11984477" cy="338554"/>
          </a:xfrm>
          <a:prstGeom prst="rect">
            <a:avLst/>
          </a:prstGeom>
          <a:noFill/>
        </p:spPr>
        <p:txBody>
          <a:bodyPr wrap="square">
            <a:spAutoFit/>
          </a:bodyPr>
          <a:lstStyle/>
          <a:p>
            <a:pPr algn="l"/>
            <a:r>
              <a:rPr lang="ru-RU" sz="1600" b="0" i="0">
                <a:solidFill>
                  <a:srgbClr val="303141"/>
                </a:solidFill>
                <a:effectLst/>
                <a:latin typeface="Udemy Sans"/>
              </a:rPr>
              <a:t> </a:t>
            </a:r>
          </a:p>
        </p:txBody>
      </p:sp>
    </p:spTree>
    <p:extLst>
      <p:ext uri="{BB962C8B-B14F-4D97-AF65-F5344CB8AC3E}">
        <p14:creationId xmlns:p14="http://schemas.microsoft.com/office/powerpoint/2010/main" val="3192705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2A9E74-2F71-4D41-4788-51DDC4A3F86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9A95AD4-75B3-C786-981E-C4CB15788535}"/>
              </a:ext>
            </a:extLst>
          </p:cNvPr>
          <p:cNvSpPr txBox="1"/>
          <p:nvPr/>
        </p:nvSpPr>
        <p:spPr>
          <a:xfrm>
            <a:off x="107004" y="158874"/>
            <a:ext cx="11984477" cy="2800767"/>
          </a:xfrm>
          <a:prstGeom prst="rect">
            <a:avLst/>
          </a:prstGeom>
          <a:noFill/>
        </p:spPr>
        <p:txBody>
          <a:bodyPr wrap="square">
            <a:spAutoFit/>
          </a:bodyPr>
          <a:lstStyle/>
          <a:p>
            <a:pPr algn="l">
              <a:buNone/>
            </a:pPr>
            <a:r>
              <a:rPr lang="ru-RU" sz="1600" b="0" i="0">
                <a:solidFill>
                  <a:srgbClr val="303141"/>
                </a:solidFill>
                <a:effectLst/>
                <a:latin typeface="Udemy Sans"/>
              </a:rPr>
              <a:t> </a:t>
            </a:r>
            <a:r>
              <a:rPr lang="ru-RU" sz="1600" b="1" i="0">
                <a:solidFill>
                  <a:srgbClr val="303141"/>
                </a:solidFill>
                <a:effectLst/>
                <a:latin typeface="Udemy Sans"/>
              </a:rPr>
              <a:t>Инструменты разработчика в браузере на примере Chrome Devtools</a:t>
            </a:r>
            <a:endParaRPr lang="ru-RU" sz="1600" b="0" i="0">
              <a:solidFill>
                <a:srgbClr val="303141"/>
              </a:solidFill>
              <a:effectLst/>
              <a:latin typeface="Udemy Sans"/>
            </a:endParaRPr>
          </a:p>
          <a:p>
            <a:pPr algn="l"/>
            <a:r>
              <a:rPr lang="ru-RU" sz="1600" b="0" i="0">
                <a:solidFill>
                  <a:srgbClr val="303141"/>
                </a:solidFill>
                <a:effectLst/>
                <a:latin typeface="Udemy Sans"/>
              </a:rPr>
              <a:t>Инструменты разработчика используются для отладки и анализа веб-сайтов и веб-приложений как разработчиками, так и тестировщиками. Они встроены в сам браузер (Chrome, Safari, Firefox и т.д.) и не требуют дополнительной установки.</a:t>
            </a:r>
          </a:p>
          <a:p>
            <a:pPr algn="l"/>
            <a:endParaRPr lang="en-US" sz="1600" b="0" i="0">
              <a:solidFill>
                <a:srgbClr val="303141"/>
              </a:solidFill>
              <a:effectLst/>
              <a:latin typeface="Udemy Sans"/>
            </a:endParaRPr>
          </a:p>
          <a:p>
            <a:pPr algn="l"/>
            <a:endParaRPr lang="en-US" sz="1600">
              <a:solidFill>
                <a:srgbClr val="303141"/>
              </a:solidFill>
              <a:latin typeface="Udemy Sans"/>
            </a:endParaRPr>
          </a:p>
          <a:p>
            <a:pPr algn="l"/>
            <a:endParaRPr lang="en-US" sz="1600" b="0" i="0">
              <a:solidFill>
                <a:srgbClr val="303141"/>
              </a:solidFill>
              <a:effectLst/>
              <a:latin typeface="Udemy Sans"/>
            </a:endParaRPr>
          </a:p>
          <a:p>
            <a:pPr algn="l">
              <a:buNone/>
            </a:pPr>
            <a:r>
              <a:rPr lang="ru-RU" sz="1600" b="1" i="0">
                <a:solidFill>
                  <a:srgbClr val="303141"/>
                </a:solidFill>
                <a:effectLst/>
                <a:latin typeface="Udemy Sans"/>
              </a:rPr>
              <a:t>Как вызвать инструменты разработчика в </a:t>
            </a:r>
            <a:r>
              <a:rPr lang="en-US" sz="1600" b="1" i="0">
                <a:solidFill>
                  <a:srgbClr val="303141"/>
                </a:solidFill>
                <a:effectLst/>
                <a:latin typeface="Udemy Sans"/>
              </a:rPr>
              <a:t>Chrome?</a:t>
            </a:r>
            <a:endParaRPr lang="en-US" sz="1600" b="0" i="0">
              <a:solidFill>
                <a:srgbClr val="303141"/>
              </a:solidFill>
              <a:effectLst/>
              <a:latin typeface="Udemy Sans"/>
            </a:endParaRPr>
          </a:p>
          <a:p>
            <a:pPr marL="342900" indent="-342900" algn="l">
              <a:buFont typeface="+mj-lt"/>
              <a:buAutoNum type="arabicPeriod"/>
            </a:pPr>
            <a:r>
              <a:rPr lang="ru-RU" sz="1600" b="0" i="0">
                <a:solidFill>
                  <a:srgbClr val="303141"/>
                </a:solidFill>
                <a:effectLst/>
                <a:latin typeface="Udemy Sans"/>
              </a:rPr>
              <a:t>Сочетание клавиш для </a:t>
            </a:r>
            <a:r>
              <a:rPr lang="en-US" sz="1600" b="0" i="0">
                <a:solidFill>
                  <a:srgbClr val="303141"/>
                </a:solidFill>
                <a:effectLst/>
                <a:latin typeface="Udemy Sans"/>
              </a:rPr>
              <a:t>Windows: Ctrl + Shift + C </a:t>
            </a:r>
            <a:r>
              <a:rPr lang="ru-RU" sz="1600" b="0" i="0">
                <a:solidFill>
                  <a:srgbClr val="303141"/>
                </a:solidFill>
                <a:effectLst/>
                <a:latin typeface="Udemy Sans"/>
              </a:rPr>
              <a:t>или </a:t>
            </a:r>
            <a:r>
              <a:rPr lang="en-US" sz="1600" b="0" i="0">
                <a:solidFill>
                  <a:srgbClr val="303141"/>
                </a:solidFill>
                <a:effectLst/>
                <a:latin typeface="Udemy Sans"/>
              </a:rPr>
              <a:t>Ctrl + Shift + J</a:t>
            </a:r>
          </a:p>
          <a:p>
            <a:pPr marL="342900" indent="-342900" algn="l">
              <a:buFont typeface="+mj-lt"/>
              <a:buAutoNum type="arabicPeriod"/>
            </a:pPr>
            <a:r>
              <a:rPr lang="ru-RU" sz="1600" b="0" i="0">
                <a:solidFill>
                  <a:srgbClr val="303141"/>
                </a:solidFill>
                <a:effectLst/>
                <a:latin typeface="Udemy Sans"/>
              </a:rPr>
              <a:t>Сочетание клавиш для </a:t>
            </a:r>
            <a:r>
              <a:rPr lang="en-US" sz="1600" b="0" i="0">
                <a:solidFill>
                  <a:srgbClr val="303141"/>
                </a:solidFill>
                <a:effectLst/>
                <a:latin typeface="Udemy Sans"/>
              </a:rPr>
              <a:t>MacOS: Cmd + Option + C </a:t>
            </a:r>
            <a:r>
              <a:rPr lang="ru-RU" sz="1600" b="0" i="0">
                <a:solidFill>
                  <a:srgbClr val="303141"/>
                </a:solidFill>
                <a:effectLst/>
                <a:latin typeface="Udemy Sans"/>
              </a:rPr>
              <a:t>или </a:t>
            </a:r>
            <a:r>
              <a:rPr lang="en-US" sz="1600" b="0" i="0">
                <a:solidFill>
                  <a:srgbClr val="303141"/>
                </a:solidFill>
                <a:effectLst/>
                <a:latin typeface="Udemy Sans"/>
              </a:rPr>
              <a:t>Cmd + Option + J</a:t>
            </a:r>
          </a:p>
          <a:p>
            <a:pPr marL="342900" indent="-342900" algn="l">
              <a:buFont typeface="+mj-lt"/>
              <a:buAutoNum type="arabicPeriod"/>
            </a:pPr>
            <a:r>
              <a:rPr lang="ru-RU" sz="1600" b="0" i="0">
                <a:solidFill>
                  <a:srgbClr val="303141"/>
                </a:solidFill>
                <a:effectLst/>
                <a:latin typeface="Udemy Sans"/>
              </a:rPr>
              <a:t>Навести на курсор на тестируемый элемент, нажать на правую кнопку мыши и выбрать </a:t>
            </a:r>
            <a:r>
              <a:rPr lang="en-US" sz="1600" b="0" i="0">
                <a:solidFill>
                  <a:srgbClr val="303141"/>
                </a:solidFill>
                <a:effectLst/>
                <a:latin typeface="Udemy Sans"/>
              </a:rPr>
              <a:t>Inspect (</a:t>
            </a:r>
            <a:r>
              <a:rPr lang="ru-RU" sz="1600" b="0" i="0">
                <a:solidFill>
                  <a:srgbClr val="303141"/>
                </a:solidFill>
                <a:effectLst/>
                <a:latin typeface="Udemy Sans"/>
              </a:rPr>
              <a:t>Просмотреть код)</a:t>
            </a:r>
          </a:p>
          <a:p>
            <a:pPr algn="l"/>
            <a:endParaRPr lang="ru-RU" sz="1600" b="0" i="0">
              <a:solidFill>
                <a:srgbClr val="303141"/>
              </a:solidFill>
              <a:effectLst/>
              <a:latin typeface="Udemy Sans"/>
            </a:endParaRPr>
          </a:p>
        </p:txBody>
      </p:sp>
      <p:pic>
        <p:nvPicPr>
          <p:cNvPr id="4" name="Picture 3">
            <a:extLst>
              <a:ext uri="{FF2B5EF4-FFF2-40B4-BE49-F238E27FC236}">
                <a16:creationId xmlns:a16="http://schemas.microsoft.com/office/drawing/2014/main" id="{B77DE480-A1E8-F297-4BE8-BF2857EA85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652" y="2906209"/>
            <a:ext cx="4422665" cy="3819240"/>
          </a:xfrm>
          <a:prstGeom prst="rect">
            <a:avLst/>
          </a:prstGeom>
        </p:spPr>
      </p:pic>
    </p:spTree>
    <p:extLst>
      <p:ext uri="{BB962C8B-B14F-4D97-AF65-F5344CB8AC3E}">
        <p14:creationId xmlns:p14="http://schemas.microsoft.com/office/powerpoint/2010/main" val="1795745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472223-C0EC-F310-F30D-042F6794ED9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2BDDC88-9AA0-83B4-06AD-2CE1AEB2B1E5}"/>
              </a:ext>
            </a:extLst>
          </p:cNvPr>
          <p:cNvSpPr txBox="1"/>
          <p:nvPr/>
        </p:nvSpPr>
        <p:spPr>
          <a:xfrm>
            <a:off x="107004" y="158874"/>
            <a:ext cx="11984477" cy="6247864"/>
          </a:xfrm>
          <a:prstGeom prst="rect">
            <a:avLst/>
          </a:prstGeom>
          <a:noFill/>
        </p:spPr>
        <p:txBody>
          <a:bodyPr wrap="square">
            <a:spAutoFit/>
          </a:bodyPr>
          <a:lstStyle/>
          <a:p>
            <a:pPr algn="l"/>
            <a:r>
              <a:rPr lang="ru-RU" sz="1600" b="0" i="0">
                <a:solidFill>
                  <a:srgbClr val="303141"/>
                </a:solidFill>
                <a:effectLst/>
                <a:latin typeface="Udemy Sans"/>
              </a:rPr>
              <a:t> После вызова интерфейс инструментов разработчика выглядит примерно так:</a:t>
            </a:r>
            <a:endParaRPr lang="en-US" sz="1600" b="0" i="0">
              <a:solidFill>
                <a:srgbClr val="303141"/>
              </a:solidFill>
              <a:effectLst/>
              <a:latin typeface="Udemy Sans"/>
            </a:endParaRPr>
          </a:p>
          <a:p>
            <a:pPr algn="l"/>
            <a:endParaRPr lang="en-US" sz="1600">
              <a:solidFill>
                <a:srgbClr val="303141"/>
              </a:solidFill>
              <a:latin typeface="Udemy Sans"/>
            </a:endParaRPr>
          </a:p>
          <a:p>
            <a:pPr algn="l"/>
            <a:endParaRPr lang="en-US" sz="1600" b="0" i="0">
              <a:solidFill>
                <a:srgbClr val="303141"/>
              </a:solidFill>
              <a:effectLst/>
              <a:latin typeface="Udemy Sans"/>
            </a:endParaRPr>
          </a:p>
          <a:p>
            <a:pPr algn="l"/>
            <a:endParaRPr lang="en-US" sz="1600">
              <a:solidFill>
                <a:srgbClr val="303141"/>
              </a:solidFill>
              <a:latin typeface="Udemy Sans"/>
            </a:endParaRPr>
          </a:p>
          <a:p>
            <a:pPr algn="l"/>
            <a:endParaRPr lang="en-US" sz="1600" b="0" i="0">
              <a:solidFill>
                <a:srgbClr val="303141"/>
              </a:solidFill>
              <a:effectLst/>
              <a:latin typeface="Udemy Sans"/>
            </a:endParaRPr>
          </a:p>
          <a:p>
            <a:pPr algn="l"/>
            <a:endParaRPr lang="en-US" sz="1600">
              <a:solidFill>
                <a:srgbClr val="303141"/>
              </a:solidFill>
              <a:latin typeface="Udemy Sans"/>
            </a:endParaRPr>
          </a:p>
          <a:p>
            <a:pPr algn="l"/>
            <a:endParaRPr lang="en-US" sz="1600" b="0" i="0">
              <a:solidFill>
                <a:srgbClr val="303141"/>
              </a:solidFill>
              <a:effectLst/>
              <a:latin typeface="Udemy Sans"/>
            </a:endParaRPr>
          </a:p>
          <a:p>
            <a:pPr algn="l"/>
            <a:endParaRPr lang="en-US" sz="1600">
              <a:solidFill>
                <a:srgbClr val="303141"/>
              </a:solidFill>
              <a:latin typeface="Udemy Sans"/>
            </a:endParaRPr>
          </a:p>
          <a:p>
            <a:pPr algn="l"/>
            <a:endParaRPr lang="en-US" sz="1600" b="0" i="0">
              <a:solidFill>
                <a:srgbClr val="303141"/>
              </a:solidFill>
              <a:effectLst/>
              <a:latin typeface="Udemy Sans"/>
            </a:endParaRPr>
          </a:p>
          <a:p>
            <a:pPr algn="l"/>
            <a:endParaRPr lang="en-US" sz="1600">
              <a:solidFill>
                <a:srgbClr val="303141"/>
              </a:solidFill>
              <a:latin typeface="Udemy Sans"/>
            </a:endParaRPr>
          </a:p>
          <a:p>
            <a:pPr algn="l"/>
            <a:endParaRPr lang="en-US" sz="1600" b="0" i="0">
              <a:solidFill>
                <a:srgbClr val="303141"/>
              </a:solidFill>
              <a:effectLst/>
              <a:latin typeface="Udemy Sans"/>
            </a:endParaRPr>
          </a:p>
          <a:p>
            <a:pPr algn="l"/>
            <a:endParaRPr lang="en-US" sz="1600">
              <a:solidFill>
                <a:srgbClr val="303141"/>
              </a:solidFill>
              <a:latin typeface="Udemy Sans"/>
            </a:endParaRPr>
          </a:p>
          <a:p>
            <a:pPr algn="l"/>
            <a:endParaRPr lang="en-US" sz="1600" b="0" i="0">
              <a:solidFill>
                <a:srgbClr val="303141"/>
              </a:solidFill>
              <a:effectLst/>
              <a:latin typeface="Udemy Sans"/>
            </a:endParaRPr>
          </a:p>
          <a:p>
            <a:pPr algn="l"/>
            <a:endParaRPr lang="en-US" sz="1600">
              <a:solidFill>
                <a:srgbClr val="303141"/>
              </a:solidFill>
              <a:latin typeface="Udemy Sans"/>
            </a:endParaRPr>
          </a:p>
          <a:p>
            <a:pPr algn="l"/>
            <a:endParaRPr lang="en-US" sz="1600" b="0" i="0">
              <a:solidFill>
                <a:srgbClr val="303141"/>
              </a:solidFill>
              <a:effectLst/>
              <a:latin typeface="Udemy Sans"/>
            </a:endParaRPr>
          </a:p>
          <a:p>
            <a:pPr algn="l"/>
            <a:endParaRPr lang="en-US" sz="1600">
              <a:solidFill>
                <a:srgbClr val="303141"/>
              </a:solidFill>
              <a:latin typeface="Udemy Sans"/>
            </a:endParaRPr>
          </a:p>
          <a:p>
            <a:pPr algn="l"/>
            <a:endParaRPr lang="en-US" sz="1600" b="0" i="0">
              <a:solidFill>
                <a:srgbClr val="303141"/>
              </a:solidFill>
              <a:effectLst/>
              <a:latin typeface="Udemy Sans"/>
            </a:endParaRPr>
          </a:p>
          <a:p>
            <a:pPr algn="l"/>
            <a:endParaRPr lang="en-US" sz="1600">
              <a:solidFill>
                <a:srgbClr val="303141"/>
              </a:solidFill>
              <a:latin typeface="Udemy Sans"/>
            </a:endParaRPr>
          </a:p>
          <a:p>
            <a:pPr algn="l"/>
            <a:endParaRPr lang="en-US" sz="1600" b="0" i="0">
              <a:solidFill>
                <a:srgbClr val="303141"/>
              </a:solidFill>
              <a:effectLst/>
              <a:latin typeface="Udemy Sans"/>
            </a:endParaRPr>
          </a:p>
          <a:p>
            <a:pPr algn="l"/>
            <a:endParaRPr lang="en-US" sz="1600">
              <a:solidFill>
                <a:srgbClr val="303141"/>
              </a:solidFill>
              <a:latin typeface="Udemy Sans"/>
            </a:endParaRPr>
          </a:p>
          <a:p>
            <a:pPr algn="l"/>
            <a:endParaRPr lang="en-US" sz="1600">
              <a:solidFill>
                <a:srgbClr val="303141"/>
              </a:solidFill>
              <a:latin typeface="Udemy Sans"/>
            </a:endParaRPr>
          </a:p>
          <a:p>
            <a:pPr algn="l"/>
            <a:endParaRPr lang="en-US" sz="1600">
              <a:solidFill>
                <a:srgbClr val="303141"/>
              </a:solidFill>
              <a:latin typeface="Udemy Sans"/>
            </a:endParaRPr>
          </a:p>
          <a:p>
            <a:pPr algn="l">
              <a:buNone/>
            </a:pPr>
            <a:r>
              <a:rPr lang="ru-RU" sz="1600" b="0" i="0">
                <a:solidFill>
                  <a:srgbClr val="303141"/>
                </a:solidFill>
                <a:effectLst/>
                <a:latin typeface="Udemy Sans"/>
              </a:rPr>
              <a:t>Я не буду останавливаться подробно на каждой вкладке, так как все есть в видео-уроке, а лишь расскажу про основное их назначение.</a:t>
            </a:r>
          </a:p>
          <a:p>
            <a:pPr algn="l"/>
            <a:r>
              <a:rPr lang="ru-RU" sz="1600" b="0" i="0">
                <a:solidFill>
                  <a:srgbClr val="303141"/>
                </a:solidFill>
                <a:effectLst/>
                <a:latin typeface="Udemy Sans"/>
              </a:rPr>
              <a:t>Будьте готовы, что к собеседованию нужно это запомнить, так как достаточно часто задают вопросы по интерфейсу любого инструмента и его использованию.</a:t>
            </a:r>
          </a:p>
        </p:txBody>
      </p:sp>
      <p:pic>
        <p:nvPicPr>
          <p:cNvPr id="4" name="Picture 3">
            <a:extLst>
              <a:ext uri="{FF2B5EF4-FFF2-40B4-BE49-F238E27FC236}">
                <a16:creationId xmlns:a16="http://schemas.microsoft.com/office/drawing/2014/main" id="{24A78DD8-A445-8743-4380-43DB184726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7380" y="559756"/>
            <a:ext cx="7697653" cy="4561011"/>
          </a:xfrm>
          <a:prstGeom prst="rect">
            <a:avLst/>
          </a:prstGeom>
        </p:spPr>
      </p:pic>
    </p:spTree>
    <p:extLst>
      <p:ext uri="{BB962C8B-B14F-4D97-AF65-F5344CB8AC3E}">
        <p14:creationId xmlns:p14="http://schemas.microsoft.com/office/powerpoint/2010/main" val="2992618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E72454-A0C9-E38A-34A3-5522B2F9347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150EE8E-D5A5-7A36-FDEA-A62C8B3C6915}"/>
              </a:ext>
            </a:extLst>
          </p:cNvPr>
          <p:cNvSpPr txBox="1"/>
          <p:nvPr/>
        </p:nvSpPr>
        <p:spPr>
          <a:xfrm>
            <a:off x="107004" y="158874"/>
            <a:ext cx="11984477" cy="5755422"/>
          </a:xfrm>
          <a:prstGeom prst="rect">
            <a:avLst/>
          </a:prstGeom>
          <a:noFill/>
        </p:spPr>
        <p:txBody>
          <a:bodyPr wrap="square">
            <a:spAutoFit/>
          </a:bodyPr>
          <a:lstStyle/>
          <a:p>
            <a:pPr>
              <a:buNone/>
            </a:pPr>
            <a:r>
              <a:rPr lang="ru-RU" sz="1600" b="1"/>
              <a:t>🔸 Виды рендеринга:</a:t>
            </a:r>
          </a:p>
          <a:p>
            <a:pPr marL="285750" indent="-285750">
              <a:buFont typeface="Arial" panose="020B0604020202020204" pitchFamily="34" charset="0"/>
              <a:buChar char="•"/>
            </a:pPr>
            <a:r>
              <a:rPr lang="ru-RU" sz="1600" b="1"/>
              <a:t>Server-Side Rendering (SSR)</a:t>
            </a:r>
            <a:r>
              <a:rPr lang="ru-RU" sz="1600"/>
              <a:t> — страница генерируется на сервере, затем отправляется в браузер.</a:t>
            </a:r>
          </a:p>
          <a:p>
            <a:pPr marL="285750" indent="-285750">
              <a:buFont typeface="Arial" panose="020B0604020202020204" pitchFamily="34" charset="0"/>
              <a:buChar char="•"/>
            </a:pPr>
            <a:r>
              <a:rPr lang="ru-RU" sz="1600" b="1"/>
              <a:t>Client-Side Rendering (CSR)</a:t>
            </a:r>
            <a:r>
              <a:rPr lang="ru-RU" sz="1600"/>
              <a:t> — браузер получает "пустую" страницу и данные, а JavaScript сам строит интерфейс.</a:t>
            </a:r>
          </a:p>
          <a:p>
            <a:pPr marL="285750" indent="-285750">
              <a:buFont typeface="Arial" panose="020B0604020202020204" pitchFamily="34" charset="0"/>
              <a:buChar char="•"/>
            </a:pPr>
            <a:r>
              <a:rPr lang="ru-RU" sz="1600" b="1"/>
              <a:t>Static Rendering (SSG)</a:t>
            </a:r>
            <a:r>
              <a:rPr lang="ru-RU" sz="1600"/>
              <a:t> — страница создается заранее и сохраняется как статический HTML.</a:t>
            </a:r>
          </a:p>
          <a:p>
            <a:pPr algn="l"/>
            <a:r>
              <a:rPr lang="ru-RU" sz="1600" b="0" i="0">
                <a:solidFill>
                  <a:srgbClr val="303141"/>
                </a:solidFill>
                <a:effectLst/>
                <a:latin typeface="Udemy Sans"/>
              </a:rPr>
              <a:t> </a:t>
            </a:r>
            <a:endParaRPr lang="az-Latn-AZ" sz="1600" b="0" i="0">
              <a:solidFill>
                <a:srgbClr val="303141"/>
              </a:solidFill>
              <a:effectLst/>
              <a:latin typeface="Udemy Sans"/>
            </a:endParaRPr>
          </a:p>
          <a:p>
            <a:pPr algn="l"/>
            <a:endParaRPr lang="az-Latn-AZ" sz="1600" b="0" i="0">
              <a:solidFill>
                <a:srgbClr val="303141"/>
              </a:solidFill>
              <a:effectLst/>
              <a:latin typeface="Udemy Sans"/>
            </a:endParaRPr>
          </a:p>
          <a:p>
            <a:pPr algn="l"/>
            <a:endParaRPr lang="az-Latn-AZ" sz="1600">
              <a:solidFill>
                <a:srgbClr val="303141"/>
              </a:solidFill>
              <a:latin typeface="Udemy Sans"/>
            </a:endParaRPr>
          </a:p>
          <a:p>
            <a:pPr algn="l"/>
            <a:endParaRPr lang="az-Latn-AZ" sz="1600" b="0" i="0">
              <a:solidFill>
                <a:srgbClr val="303141"/>
              </a:solidFill>
              <a:effectLst/>
              <a:latin typeface="Udemy Sans"/>
            </a:endParaRPr>
          </a:p>
          <a:p>
            <a:pPr algn="l"/>
            <a:endParaRPr lang="az-Latn-AZ" sz="1600" b="0" i="0">
              <a:solidFill>
                <a:srgbClr val="303141"/>
              </a:solidFill>
              <a:effectLst/>
              <a:latin typeface="Udemy Sans"/>
            </a:endParaRPr>
          </a:p>
          <a:p>
            <a:pPr>
              <a:buNone/>
            </a:pPr>
            <a:r>
              <a:rPr lang="ru-RU" sz="1600" b="1"/>
              <a:t>🔸 Почему рендеринг важен?</a:t>
            </a:r>
          </a:p>
          <a:p>
            <a:pPr marL="285750" indent="-285750">
              <a:buFont typeface="Arial" panose="020B0604020202020204" pitchFamily="34" charset="0"/>
              <a:buChar char="•"/>
            </a:pPr>
            <a:r>
              <a:rPr lang="ru-RU" sz="1600"/>
              <a:t>Он влияет на </a:t>
            </a:r>
            <a:r>
              <a:rPr lang="ru-RU" sz="1600" b="1"/>
              <a:t>скорость загрузки</a:t>
            </a:r>
            <a:r>
              <a:rPr lang="ru-RU" sz="1600"/>
              <a:t> страницы.</a:t>
            </a:r>
          </a:p>
          <a:p>
            <a:pPr marL="285750" indent="-285750">
              <a:buFont typeface="Arial" panose="020B0604020202020204" pitchFamily="34" charset="0"/>
              <a:buChar char="•"/>
            </a:pPr>
            <a:r>
              <a:rPr lang="ru-RU" sz="1600"/>
              <a:t>Влияет на </a:t>
            </a:r>
            <a:r>
              <a:rPr lang="ru-RU" sz="1600" b="1"/>
              <a:t>UX (опыт пользователя)</a:t>
            </a:r>
            <a:r>
              <a:rPr lang="ru-RU" sz="1600"/>
              <a:t> — если рендеринг медленный, сайт "тормозит".</a:t>
            </a:r>
          </a:p>
          <a:p>
            <a:pPr marL="285750" indent="-285750">
              <a:buFont typeface="Arial" panose="020B0604020202020204" pitchFamily="34" charset="0"/>
              <a:buChar char="•"/>
            </a:pPr>
            <a:r>
              <a:rPr lang="ru-RU" sz="1600"/>
              <a:t>Важно для </a:t>
            </a:r>
            <a:r>
              <a:rPr lang="ru-RU" sz="1600" b="1"/>
              <a:t>SEO</a:t>
            </a:r>
            <a:r>
              <a:rPr lang="ru-RU" sz="1600"/>
              <a:t> — поисковые роботы могут не увидеть содержимое, если рендеринг идёт на клиенте.</a:t>
            </a:r>
          </a:p>
          <a:p>
            <a:pPr algn="l"/>
            <a:endParaRPr lang="az-Latn-AZ" sz="1600">
              <a:solidFill>
                <a:srgbClr val="303141"/>
              </a:solidFill>
              <a:latin typeface="Udemy Sans"/>
            </a:endParaRPr>
          </a:p>
          <a:p>
            <a:pPr algn="l"/>
            <a:endParaRPr lang="az-Latn-AZ" sz="1600" b="0" i="0">
              <a:solidFill>
                <a:srgbClr val="303141"/>
              </a:solidFill>
              <a:effectLst/>
              <a:latin typeface="Udemy Sans"/>
            </a:endParaRPr>
          </a:p>
          <a:p>
            <a:pPr algn="l"/>
            <a:endParaRPr lang="az-Latn-AZ" sz="1600">
              <a:solidFill>
                <a:srgbClr val="303141"/>
              </a:solidFill>
              <a:latin typeface="Udemy Sans"/>
            </a:endParaRPr>
          </a:p>
          <a:p>
            <a:pPr algn="l"/>
            <a:endParaRPr lang="az-Latn-AZ" sz="1600" b="0" i="0">
              <a:solidFill>
                <a:srgbClr val="303141"/>
              </a:solidFill>
              <a:effectLst/>
              <a:latin typeface="Udemy Sans"/>
            </a:endParaRPr>
          </a:p>
          <a:p>
            <a:pPr algn="l"/>
            <a:endParaRPr lang="az-Latn-AZ" sz="1600" b="0" i="0">
              <a:solidFill>
                <a:srgbClr val="303141"/>
              </a:solidFill>
              <a:effectLst/>
              <a:latin typeface="Udemy Sans"/>
            </a:endParaRPr>
          </a:p>
          <a:p>
            <a:pPr>
              <a:buNone/>
            </a:pPr>
            <a:r>
              <a:rPr lang="en-US" sz="1600" b="1"/>
              <a:t>🔸 </a:t>
            </a:r>
            <a:r>
              <a:rPr lang="ru-RU" sz="1600" b="1"/>
              <a:t>Как посмотреть рендеринг в </a:t>
            </a:r>
            <a:r>
              <a:rPr lang="en-US" sz="1600" b="1"/>
              <a:t>Chrome DevTools?</a:t>
            </a:r>
          </a:p>
          <a:p>
            <a:pPr marL="342900" indent="-342900">
              <a:buFont typeface="+mj-lt"/>
              <a:buAutoNum type="arabicPeriod"/>
            </a:pPr>
            <a:r>
              <a:rPr lang="ru-RU" sz="1600"/>
              <a:t>Перейди во вкладку </a:t>
            </a:r>
            <a:r>
              <a:rPr lang="en-US" sz="1600" b="1"/>
              <a:t>Performance</a:t>
            </a:r>
            <a:r>
              <a:rPr lang="en-US" sz="1600"/>
              <a:t>.</a:t>
            </a:r>
          </a:p>
          <a:p>
            <a:pPr marL="342900" indent="-342900">
              <a:buFont typeface="+mj-lt"/>
              <a:buAutoNum type="arabicPeriod"/>
            </a:pPr>
            <a:r>
              <a:rPr lang="ru-RU" sz="1600"/>
              <a:t>Нажми </a:t>
            </a:r>
            <a:r>
              <a:rPr lang="en-US" sz="1600" b="1"/>
              <a:t>Record</a:t>
            </a:r>
            <a:r>
              <a:rPr lang="en-US" sz="1600"/>
              <a:t> </a:t>
            </a:r>
            <a:r>
              <a:rPr lang="ru-RU" sz="1600"/>
              <a:t>и обнови страницу.</a:t>
            </a:r>
          </a:p>
          <a:p>
            <a:pPr marL="342900" indent="-342900">
              <a:buFont typeface="+mj-lt"/>
              <a:buAutoNum type="arabicPeriod"/>
            </a:pPr>
            <a:r>
              <a:rPr lang="ru-RU" sz="1600"/>
              <a:t>После остановки записи ты увидишь фазы: </a:t>
            </a:r>
            <a:r>
              <a:rPr lang="en-US" sz="1600"/>
              <a:t>scripting → rendering → painting → compositing.</a:t>
            </a:r>
          </a:p>
          <a:p>
            <a:pPr algn="l"/>
            <a:endParaRPr lang="ru-RU" sz="1600" b="0" i="0">
              <a:solidFill>
                <a:srgbClr val="303141"/>
              </a:solidFill>
              <a:effectLst/>
              <a:latin typeface="Udemy Sans"/>
            </a:endParaRPr>
          </a:p>
        </p:txBody>
      </p:sp>
    </p:spTree>
    <p:extLst>
      <p:ext uri="{BB962C8B-B14F-4D97-AF65-F5344CB8AC3E}">
        <p14:creationId xmlns:p14="http://schemas.microsoft.com/office/powerpoint/2010/main" val="3759886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52DA1B-FBA0-6E38-4ABB-5A03EDB842E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D7FCEE9-111E-E859-695C-F49B8D863C18}"/>
              </a:ext>
            </a:extLst>
          </p:cNvPr>
          <p:cNvSpPr txBox="1"/>
          <p:nvPr/>
        </p:nvSpPr>
        <p:spPr>
          <a:xfrm>
            <a:off x="107004" y="158874"/>
            <a:ext cx="11984477" cy="6001643"/>
          </a:xfrm>
          <a:prstGeom prst="rect">
            <a:avLst/>
          </a:prstGeom>
          <a:noFill/>
        </p:spPr>
        <p:txBody>
          <a:bodyPr wrap="square">
            <a:spAutoFit/>
          </a:bodyPr>
          <a:lstStyle/>
          <a:p>
            <a:pPr algn="l"/>
            <a:r>
              <a:rPr lang="en-US" sz="1600" b="1">
                <a:solidFill>
                  <a:srgbClr val="303141"/>
                </a:solidFill>
                <a:latin typeface="Udemy Sans"/>
              </a:rPr>
              <a:t>1. </a:t>
            </a:r>
            <a:r>
              <a:rPr lang="ru-RU" sz="1600" b="1" i="0">
                <a:solidFill>
                  <a:srgbClr val="303141"/>
                </a:solidFill>
                <a:effectLst/>
                <a:latin typeface="Udemy Sans"/>
              </a:rPr>
              <a:t>Elements (Элементы)</a:t>
            </a:r>
            <a:r>
              <a:rPr lang="ru-RU" sz="1600" b="0" i="0">
                <a:solidFill>
                  <a:srgbClr val="303141"/>
                </a:solidFill>
                <a:effectLst/>
                <a:latin typeface="Udemy Sans"/>
              </a:rPr>
              <a:t>:</a:t>
            </a:r>
            <a:endParaRPr lang="en-US" sz="1600" b="0" i="0">
              <a:solidFill>
                <a:srgbClr val="303141"/>
              </a:solidFill>
              <a:effectLst/>
              <a:latin typeface="Udemy Sans"/>
            </a:endParaRPr>
          </a:p>
          <a:p>
            <a:pPr algn="l">
              <a:buFont typeface="+mj-lt"/>
              <a:buAutoNum type="arabicPeriod"/>
            </a:pPr>
            <a:endParaRPr lang="ru-RU" sz="1600" b="0" i="0">
              <a:solidFill>
                <a:srgbClr val="303141"/>
              </a:solidFill>
              <a:effectLst/>
              <a:latin typeface="Udemy Sans"/>
            </a:endParaRPr>
          </a:p>
          <a:p>
            <a:pPr marL="742950" lvl="1" indent="-285750" algn="l">
              <a:buFont typeface="Arial" panose="020B0604020202020204" pitchFamily="34" charset="0"/>
              <a:buChar char="•"/>
            </a:pPr>
            <a:r>
              <a:rPr lang="ru-RU" sz="1600" b="0" i="0">
                <a:solidFill>
                  <a:srgbClr val="303141"/>
                </a:solidFill>
                <a:effectLst/>
                <a:latin typeface="Udemy Sans"/>
              </a:rPr>
              <a:t>Позволяет инспектировать и редактировать HTML-код и стили CSS (отдельная вкладка </a:t>
            </a:r>
            <a:r>
              <a:rPr lang="ru-RU" sz="1600" b="0" i="1">
                <a:solidFill>
                  <a:srgbClr val="303141"/>
                </a:solidFill>
                <a:effectLst/>
                <a:latin typeface="Udemy Sans"/>
              </a:rPr>
              <a:t>Styles</a:t>
            </a:r>
            <a:r>
              <a:rPr lang="ru-RU" sz="1600" b="0" i="0">
                <a:solidFill>
                  <a:srgbClr val="303141"/>
                </a:solidFill>
                <a:effectLst/>
                <a:latin typeface="Udemy Sans"/>
              </a:rPr>
              <a:t>) в реальном времени, а также видеть структуру DOM-дерева.</a:t>
            </a:r>
            <a:endParaRPr lang="en-US" sz="1600" b="0" i="0">
              <a:solidFill>
                <a:srgbClr val="303141"/>
              </a:solidFill>
              <a:effectLst/>
              <a:latin typeface="Udemy Sans"/>
            </a:endParaRPr>
          </a:p>
          <a:p>
            <a:pPr marL="742950" lvl="1" indent="-285750" algn="l">
              <a:buFont typeface="Arial" panose="020B0604020202020204" pitchFamily="34" charset="0"/>
              <a:buChar char="•"/>
            </a:pPr>
            <a:endParaRPr lang="ru-RU" sz="1600" b="0" i="0">
              <a:solidFill>
                <a:srgbClr val="303141"/>
              </a:solidFill>
              <a:effectLst/>
              <a:latin typeface="Udemy Sans"/>
            </a:endParaRPr>
          </a:p>
          <a:p>
            <a:pPr marL="742950" lvl="1" indent="-285750" algn="l">
              <a:buFont typeface="Arial" panose="020B0604020202020204" pitchFamily="34" charset="0"/>
              <a:buChar char="•"/>
            </a:pPr>
            <a:r>
              <a:rPr lang="ru-RU" sz="1600" b="0" i="1">
                <a:solidFill>
                  <a:srgbClr val="303141"/>
                </a:solidFill>
                <a:effectLst/>
                <a:latin typeface="Udemy Sans"/>
              </a:rPr>
              <a:t>DOM-дерево</a:t>
            </a:r>
            <a:r>
              <a:rPr lang="ru-RU" sz="1600" b="0" i="0">
                <a:solidFill>
                  <a:srgbClr val="303141"/>
                </a:solidFill>
                <a:effectLst/>
                <a:latin typeface="Udemy Sans"/>
              </a:rPr>
              <a:t> - структура HTML или CSS-документа в древовидной форме.</a:t>
            </a:r>
            <a:endParaRPr lang="en-US" sz="1600" b="0" i="0">
              <a:solidFill>
                <a:srgbClr val="303141"/>
              </a:solidFill>
              <a:effectLst/>
              <a:latin typeface="Udemy Sans"/>
            </a:endParaRPr>
          </a:p>
          <a:p>
            <a:pPr marL="742950" lvl="1" indent="-285750" algn="l">
              <a:buFont typeface="Arial" panose="020B0604020202020204" pitchFamily="34" charset="0"/>
              <a:buChar char="•"/>
            </a:pPr>
            <a:endParaRPr lang="ru-RU" sz="1600" b="0" i="0">
              <a:solidFill>
                <a:srgbClr val="303141"/>
              </a:solidFill>
              <a:effectLst/>
              <a:latin typeface="Udemy Sans"/>
            </a:endParaRPr>
          </a:p>
          <a:p>
            <a:pPr marL="742950" lvl="1" indent="-285750" algn="l">
              <a:buFont typeface="Arial" panose="020B0604020202020204" pitchFamily="34" charset="0"/>
              <a:buChar char="•"/>
            </a:pPr>
            <a:r>
              <a:rPr lang="ru-RU" sz="1600" b="0" i="0">
                <a:solidFill>
                  <a:srgbClr val="303141"/>
                </a:solidFill>
                <a:effectLst/>
                <a:latin typeface="Udemy Sans"/>
              </a:rPr>
              <a:t>Используется в тестировании фронтенда и графического интерфейса путем сравнения мокапа (дизайна страницы) и готовой страницы. Обычно на мокапе указаны требования к размеру, форме, цвету, шрифту и прочим стилям. Нужно убедиться, что на финальной странице frontend-разработчик реализовал их верно.</a:t>
            </a:r>
            <a:endParaRPr lang="en-US" sz="1600" b="0" i="0">
              <a:solidFill>
                <a:srgbClr val="303141"/>
              </a:solidFill>
              <a:effectLst/>
              <a:latin typeface="Udemy Sans"/>
            </a:endParaRPr>
          </a:p>
          <a:p>
            <a:pPr lvl="1" algn="l"/>
            <a:endParaRPr lang="en-US" sz="1600">
              <a:solidFill>
                <a:srgbClr val="303141"/>
              </a:solidFill>
              <a:latin typeface="Udemy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a:ln>
                  <a:noFill/>
                </a:ln>
                <a:solidFill>
                  <a:srgbClr val="303141"/>
                </a:solidFill>
                <a:effectLst/>
                <a:latin typeface="Udemy Sans"/>
              </a:rPr>
              <a:t>2. Console (Консоль)</a:t>
            </a:r>
            <a:r>
              <a:rPr kumimoji="0" lang="en-US" altLang="en-US" sz="1600" b="0" i="0" u="none" strike="noStrike" cap="none" normalizeH="0" baseline="0">
                <a:ln>
                  <a:noFill/>
                </a:ln>
                <a:solidFill>
                  <a:srgbClr val="303141"/>
                </a:solidFill>
                <a:effectLst/>
                <a:latin typeface="Udemy Sans"/>
              </a:rPr>
              <a:t>:</a:t>
            </a:r>
          </a:p>
          <a:p>
            <a:pPr marL="628650" marR="0" lvl="1"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a:ln>
                  <a:noFill/>
                </a:ln>
                <a:solidFill>
                  <a:srgbClr val="303141"/>
                </a:solidFill>
                <a:effectLst/>
                <a:latin typeface="Udemy Sans"/>
              </a:rPr>
              <a:t>Используется для выполнения JavaScript-кода, отладки ошибок и отображения вывода </a:t>
            </a:r>
            <a:r>
              <a:rPr kumimoji="0" lang="en-US" altLang="en-US" sz="1600" b="0" i="0" u="none" strike="noStrike" cap="none" normalizeH="0" baseline="0">
                <a:ln>
                  <a:noFill/>
                </a:ln>
                <a:solidFill>
                  <a:srgbClr val="C4710D"/>
                </a:solidFill>
                <a:effectLst/>
                <a:latin typeface="SFMono-Regular"/>
              </a:rPr>
              <a:t>console.log()</a:t>
            </a:r>
            <a:r>
              <a:rPr kumimoji="0" lang="en-US" altLang="en-US" sz="1600" b="0" i="0" u="none" strike="noStrike" cap="none" normalizeH="0" baseline="0">
                <a:ln>
                  <a:noFill/>
                </a:ln>
                <a:solidFill>
                  <a:srgbClr val="303141"/>
                </a:solidFill>
                <a:effectLst/>
                <a:latin typeface="Udemy Sans"/>
              </a:rPr>
              <a:t> и других сообщений.</a:t>
            </a:r>
          </a:p>
          <a:p>
            <a:pPr marL="628650" marR="0" lvl="1"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a:ln>
                  <a:noFill/>
                </a:ln>
                <a:solidFill>
                  <a:srgbClr val="303141"/>
                </a:solidFill>
                <a:effectLst/>
                <a:latin typeface="Udemy Sans"/>
              </a:rPr>
              <a:t>Для тестировщика важно наблюдать за логом предупреждений и ошибок. Если говорить про автоматизаторов, то эту вкладку удобно использовать для дебаггинга (поиск ошибок и их исправления) в автотестах.</a:t>
            </a:r>
          </a:p>
          <a:p>
            <a:pPr marL="628650" marR="0" lvl="1"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a:ln>
                <a:noFill/>
              </a:ln>
              <a:solidFill>
                <a:srgbClr val="303141"/>
              </a:solidFill>
              <a:effectLst/>
              <a:latin typeface="Udemy Sans"/>
            </a:endParaRPr>
          </a:p>
          <a:p>
            <a:pPr marL="628650" marR="0" lvl="1"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a:ln>
                <a:noFill/>
              </a:ln>
              <a:solidFill>
                <a:srgbClr val="303141"/>
              </a:solidFill>
              <a:effectLst/>
              <a:latin typeface="Udemy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endParaRPr>
          </a:p>
          <a:p>
            <a:pPr algn="l"/>
            <a:r>
              <a:rPr lang="en-US" sz="1600" b="1" i="0">
                <a:solidFill>
                  <a:srgbClr val="303141"/>
                </a:solidFill>
                <a:effectLst/>
                <a:latin typeface="Udemy Sans"/>
              </a:rPr>
              <a:t>3. </a:t>
            </a:r>
            <a:r>
              <a:rPr lang="ru-RU" sz="1600" b="1" i="0">
                <a:solidFill>
                  <a:srgbClr val="303141"/>
                </a:solidFill>
                <a:effectLst/>
                <a:latin typeface="Udemy Sans"/>
              </a:rPr>
              <a:t>Sources (Исходники)</a:t>
            </a:r>
            <a:r>
              <a:rPr lang="ru-RU" sz="1600" b="0" i="0">
                <a:solidFill>
                  <a:srgbClr val="303141"/>
                </a:solidFill>
                <a:effectLst/>
                <a:latin typeface="Udemy Sans"/>
              </a:rPr>
              <a:t>:</a:t>
            </a:r>
          </a:p>
          <a:p>
            <a:pPr marL="742950" lvl="1" indent="-285750" algn="l">
              <a:buFont typeface="Arial" panose="020B0604020202020204" pitchFamily="34" charset="0"/>
              <a:buChar char="•"/>
            </a:pPr>
            <a:r>
              <a:rPr lang="ru-RU" sz="1600" b="0" i="0">
                <a:solidFill>
                  <a:srgbClr val="303141"/>
                </a:solidFill>
                <a:effectLst/>
                <a:latin typeface="Udemy Sans"/>
              </a:rPr>
              <a:t>Позволяет отлаживать JavaScript-код, устанавливать точки остановки, просматривать стек вызовов, исследовать переменные и многое другое.</a:t>
            </a:r>
          </a:p>
          <a:p>
            <a:pPr marL="0" lvl="1" algn="l"/>
            <a:endParaRPr lang="en-US" sz="1600">
              <a:solidFill>
                <a:srgbClr val="303141"/>
              </a:solidFill>
              <a:latin typeface="Udemy Sans"/>
            </a:endParaRPr>
          </a:p>
        </p:txBody>
      </p:sp>
    </p:spTree>
    <p:extLst>
      <p:ext uri="{BB962C8B-B14F-4D97-AF65-F5344CB8AC3E}">
        <p14:creationId xmlns:p14="http://schemas.microsoft.com/office/powerpoint/2010/main" val="1681672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3BB86-0A7D-DE92-E1A6-224F8924E0F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E7E3399-4B63-99B4-8F6C-37DF8FBCAEBF}"/>
              </a:ext>
            </a:extLst>
          </p:cNvPr>
          <p:cNvSpPr txBox="1"/>
          <p:nvPr/>
        </p:nvSpPr>
        <p:spPr>
          <a:xfrm>
            <a:off x="107004" y="158874"/>
            <a:ext cx="11984477" cy="6247864"/>
          </a:xfrm>
          <a:prstGeom prst="rect">
            <a:avLst/>
          </a:prstGeom>
          <a:noFill/>
        </p:spPr>
        <p:txBody>
          <a:bodyPr wrap="square">
            <a:spAutoFit/>
          </a:bodyPr>
          <a:lstStyle/>
          <a:p>
            <a:pPr marL="0" lvl="1" algn="l"/>
            <a:endParaRPr lang="en-US" sz="1600">
              <a:solidFill>
                <a:srgbClr val="303141"/>
              </a:solidFill>
              <a:latin typeface="Udemy Sans"/>
            </a:endParaRPr>
          </a:p>
          <a:p>
            <a:pPr marL="0" lvl="1" algn="l"/>
            <a:endParaRPr lang="en-US" sz="1600">
              <a:solidFill>
                <a:srgbClr val="303141"/>
              </a:solidFill>
              <a:latin typeface="Udemy Sans"/>
            </a:endParaRPr>
          </a:p>
          <a:p>
            <a:pPr algn="l"/>
            <a:r>
              <a:rPr lang="en-US" sz="1600" b="1" i="0">
                <a:solidFill>
                  <a:srgbClr val="303141"/>
                </a:solidFill>
                <a:effectLst/>
                <a:latin typeface="Udemy Sans"/>
              </a:rPr>
              <a:t>4. </a:t>
            </a:r>
            <a:r>
              <a:rPr lang="ru-RU" sz="1600" b="1" i="0">
                <a:solidFill>
                  <a:srgbClr val="303141"/>
                </a:solidFill>
                <a:effectLst/>
                <a:latin typeface="Udemy Sans"/>
              </a:rPr>
              <a:t>Network (Сеть)</a:t>
            </a:r>
            <a:r>
              <a:rPr lang="ru-RU" sz="1600" b="0" i="0">
                <a:solidFill>
                  <a:srgbClr val="303141"/>
                </a:solidFill>
                <a:effectLst/>
                <a:latin typeface="Udemy Sans"/>
              </a:rPr>
              <a:t>:</a:t>
            </a:r>
          </a:p>
          <a:p>
            <a:pPr marL="742950" lvl="1" indent="-285750" algn="l">
              <a:buFont typeface="Arial" panose="020B0604020202020204" pitchFamily="34" charset="0"/>
              <a:buChar char="•"/>
            </a:pPr>
            <a:r>
              <a:rPr lang="ru-RU" sz="1600" b="0" i="0">
                <a:solidFill>
                  <a:srgbClr val="303141"/>
                </a:solidFill>
                <a:effectLst/>
                <a:latin typeface="Udemy Sans"/>
              </a:rPr>
              <a:t>Предоставляет информацию о сетевом трафике, включая запросы, ответы, загрузку ресурсов, время выполнения и размер файлов.</a:t>
            </a:r>
          </a:p>
          <a:p>
            <a:pPr marL="742950" lvl="1" indent="-285750" algn="l">
              <a:buFont typeface="Arial" panose="020B0604020202020204" pitchFamily="34" charset="0"/>
              <a:buChar char="•"/>
            </a:pPr>
            <a:r>
              <a:rPr lang="ru-RU" sz="1600" b="0" i="0">
                <a:solidFill>
                  <a:srgbClr val="303141"/>
                </a:solidFill>
                <a:effectLst/>
                <a:latin typeface="Udemy Sans"/>
              </a:rPr>
              <a:t>Самая главная вкладка для тестировщиков. Позволяет анализировать отправленные запросы и ответы, статус-коды, время обработки, размер запроса и ответа, дублирующие запросы. В случае обнаружения дефекта лучше всего использовать сохранение данных о запросе и ответе в специальном формате HAR, который позволит разработчику увидеть ту же самую картину на своем браузере, что и вы. Принцип работы есть в видео-уроке.</a:t>
            </a:r>
          </a:p>
          <a:p>
            <a:pPr marL="0" lvl="1" algn="l"/>
            <a:endParaRPr lang="en-US" sz="1600">
              <a:solidFill>
                <a:srgbClr val="303141"/>
              </a:solidFill>
              <a:latin typeface="Udemy Sans"/>
            </a:endParaRPr>
          </a:p>
          <a:p>
            <a:pPr marL="0" lvl="1" algn="l"/>
            <a:endParaRPr lang="en-US" sz="1600">
              <a:solidFill>
                <a:srgbClr val="303141"/>
              </a:solidFill>
              <a:latin typeface="Udemy Sans"/>
            </a:endParaRPr>
          </a:p>
          <a:p>
            <a:pPr marL="0" lvl="1" algn="l"/>
            <a:endParaRPr lang="en-US" sz="1600">
              <a:solidFill>
                <a:srgbClr val="303141"/>
              </a:solidFill>
              <a:latin typeface="Udemy Sans"/>
            </a:endParaRPr>
          </a:p>
          <a:p>
            <a:pPr marL="0" lvl="1" algn="l"/>
            <a:endParaRPr lang="en-US" sz="1600">
              <a:solidFill>
                <a:srgbClr val="303141"/>
              </a:solidFill>
              <a:latin typeface="Udemy Sans"/>
            </a:endParaRPr>
          </a:p>
          <a:p>
            <a:pPr algn="l"/>
            <a:r>
              <a:rPr lang="en-US" sz="1600" b="1" i="0">
                <a:solidFill>
                  <a:srgbClr val="303141"/>
                </a:solidFill>
                <a:effectLst/>
                <a:latin typeface="Udemy Sans"/>
              </a:rPr>
              <a:t>5. </a:t>
            </a:r>
            <a:r>
              <a:rPr lang="ru-RU" sz="1600" b="1" i="0">
                <a:solidFill>
                  <a:srgbClr val="303141"/>
                </a:solidFill>
                <a:effectLst/>
                <a:latin typeface="Udemy Sans"/>
              </a:rPr>
              <a:t>Performance (Производительность)</a:t>
            </a:r>
            <a:r>
              <a:rPr lang="ru-RU" sz="1600" b="0" i="0">
                <a:solidFill>
                  <a:srgbClr val="303141"/>
                </a:solidFill>
                <a:effectLst/>
                <a:latin typeface="Udemy Sans"/>
              </a:rPr>
              <a:t>:</a:t>
            </a:r>
          </a:p>
          <a:p>
            <a:pPr marL="742950" lvl="1" indent="-285750" algn="l">
              <a:buFont typeface="Arial" panose="020B0604020202020204" pitchFamily="34" charset="0"/>
              <a:buChar char="•"/>
            </a:pPr>
            <a:r>
              <a:rPr lang="ru-RU" sz="1600" b="0" i="0">
                <a:solidFill>
                  <a:srgbClr val="303141"/>
                </a:solidFill>
                <a:effectLst/>
                <a:latin typeface="Udemy Sans"/>
              </a:rPr>
              <a:t>Используется для профилирования производительности веб-приложения, анализа времени выполнения и выявления узких мест.</a:t>
            </a:r>
          </a:p>
          <a:p>
            <a:pPr marL="742950" lvl="1" indent="-285750" algn="l">
              <a:buFont typeface="Arial" panose="020B0604020202020204" pitchFamily="34" charset="0"/>
              <a:buChar char="•"/>
            </a:pPr>
            <a:r>
              <a:rPr lang="ru-RU" sz="1600" b="0" i="0">
                <a:solidFill>
                  <a:srgbClr val="303141"/>
                </a:solidFill>
                <a:effectLst/>
                <a:latin typeface="Udemy Sans"/>
              </a:rPr>
              <a:t>Позволяет сделать "скриншот" работы веб-приложения с учетом основных активностей по загрузке и времени обработки в виде диаграмм и графиков. Может использоваться для анализа производительности.</a:t>
            </a:r>
          </a:p>
          <a:p>
            <a:pPr marL="0" lvl="1" algn="l"/>
            <a:endParaRPr lang="en-US" sz="1600">
              <a:solidFill>
                <a:srgbClr val="303141"/>
              </a:solidFill>
              <a:latin typeface="Udemy Sans"/>
            </a:endParaRPr>
          </a:p>
          <a:p>
            <a:pPr marL="0" lvl="1" algn="l"/>
            <a:endParaRPr lang="en-US" sz="1600">
              <a:solidFill>
                <a:srgbClr val="303141"/>
              </a:solidFill>
              <a:latin typeface="Udemy Sans"/>
            </a:endParaRPr>
          </a:p>
          <a:p>
            <a:pPr marL="0" lvl="1" algn="l"/>
            <a:endParaRPr lang="en-US" sz="1600">
              <a:solidFill>
                <a:srgbClr val="303141"/>
              </a:solidFill>
              <a:latin typeface="Udemy Sans"/>
            </a:endParaRPr>
          </a:p>
          <a:p>
            <a:pPr marL="0" lvl="1" algn="l"/>
            <a:endParaRPr lang="en-US" sz="1600">
              <a:solidFill>
                <a:srgbClr val="303141"/>
              </a:solidFill>
              <a:latin typeface="Udemy Sans"/>
            </a:endParaRPr>
          </a:p>
          <a:p>
            <a:pPr algn="l"/>
            <a:r>
              <a:rPr lang="en-US" sz="1600" b="1" i="0">
                <a:solidFill>
                  <a:srgbClr val="303141"/>
                </a:solidFill>
                <a:effectLst/>
                <a:latin typeface="Udemy Sans"/>
              </a:rPr>
              <a:t>6. </a:t>
            </a:r>
            <a:r>
              <a:rPr lang="ru-RU" sz="1600" b="1" i="0">
                <a:solidFill>
                  <a:srgbClr val="303141"/>
                </a:solidFill>
                <a:effectLst/>
                <a:latin typeface="Udemy Sans"/>
              </a:rPr>
              <a:t>Memory (Память)</a:t>
            </a:r>
            <a:r>
              <a:rPr lang="ru-RU" sz="1600" b="0" i="0">
                <a:solidFill>
                  <a:srgbClr val="303141"/>
                </a:solidFill>
                <a:effectLst/>
                <a:latin typeface="Udemy Sans"/>
              </a:rPr>
              <a:t>:</a:t>
            </a:r>
          </a:p>
          <a:p>
            <a:pPr marL="742950" lvl="1" indent="-285750" algn="l">
              <a:buFont typeface="Arial" panose="020B0604020202020204" pitchFamily="34" charset="0"/>
              <a:buChar char="•"/>
            </a:pPr>
            <a:r>
              <a:rPr lang="ru-RU" sz="1600" b="0" i="0">
                <a:solidFill>
                  <a:srgbClr val="303141"/>
                </a:solidFill>
                <a:effectLst/>
                <a:latin typeface="Udemy Sans"/>
              </a:rPr>
              <a:t>Позволяет анализировать использование памяти веб-приложения, искать утечки памяти и оптимизировать работу приложения.</a:t>
            </a:r>
          </a:p>
        </p:txBody>
      </p:sp>
    </p:spTree>
    <p:extLst>
      <p:ext uri="{BB962C8B-B14F-4D97-AF65-F5344CB8AC3E}">
        <p14:creationId xmlns:p14="http://schemas.microsoft.com/office/powerpoint/2010/main" val="2061637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7BE97-BB4F-B344-AAA3-A1E5E3C0782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67E8B0E-67F9-2B6B-F1A8-20E89DEAFC53}"/>
              </a:ext>
            </a:extLst>
          </p:cNvPr>
          <p:cNvSpPr txBox="1"/>
          <p:nvPr/>
        </p:nvSpPr>
        <p:spPr>
          <a:xfrm>
            <a:off x="107004" y="158874"/>
            <a:ext cx="11984477" cy="6186309"/>
          </a:xfrm>
          <a:prstGeom prst="rect">
            <a:avLst/>
          </a:prstGeom>
          <a:noFill/>
        </p:spPr>
        <p:txBody>
          <a:bodyPr wrap="square">
            <a:spAutoFit/>
          </a:bodyPr>
          <a:lstStyle/>
          <a:p>
            <a:pPr algn="l"/>
            <a:r>
              <a:rPr lang="en-US" b="1" i="0">
                <a:solidFill>
                  <a:srgbClr val="303141"/>
                </a:solidFill>
                <a:effectLst/>
                <a:latin typeface="Udemy Sans"/>
              </a:rPr>
              <a:t>7. </a:t>
            </a:r>
            <a:r>
              <a:rPr lang="ru-RU" b="1" i="0">
                <a:solidFill>
                  <a:srgbClr val="303141"/>
                </a:solidFill>
                <a:effectLst/>
                <a:latin typeface="Udemy Sans"/>
              </a:rPr>
              <a:t>Application (Приложение)</a:t>
            </a:r>
            <a:r>
              <a:rPr lang="ru-RU" b="0" i="0">
                <a:solidFill>
                  <a:srgbClr val="303141"/>
                </a:solidFill>
                <a:effectLst/>
                <a:latin typeface="Udemy Sans"/>
              </a:rPr>
              <a:t>:</a:t>
            </a:r>
          </a:p>
          <a:p>
            <a:pPr marL="742950" lvl="1" indent="-285750" algn="l">
              <a:buFont typeface="Arial" panose="020B0604020202020204" pitchFamily="34" charset="0"/>
              <a:buChar char="•"/>
            </a:pPr>
            <a:r>
              <a:rPr lang="ru-RU" b="0" i="0">
                <a:solidFill>
                  <a:srgbClr val="303141"/>
                </a:solidFill>
                <a:effectLst/>
                <a:latin typeface="Udemy Sans"/>
              </a:rPr>
              <a:t>Предоставляет информацию о хранилище данных, такие как куки, локальное хранилище, IndexedDB и др. Вы можете просматривать и редактировать данные.</a:t>
            </a:r>
          </a:p>
          <a:p>
            <a:pPr marL="742950" lvl="1" indent="-285750" algn="l">
              <a:buFont typeface="Arial" panose="020B0604020202020204" pitchFamily="34" charset="0"/>
              <a:buChar char="•"/>
            </a:pPr>
            <a:r>
              <a:rPr lang="ru-RU" b="0" i="0">
                <a:solidFill>
                  <a:srgbClr val="303141"/>
                </a:solidFill>
                <a:effectLst/>
                <a:latin typeface="Udemy Sans"/>
              </a:rPr>
              <a:t>Описанные выше данные могут использоваться в специфических проверках, связанных с хранилищами данных. Например, правильно ли сохраняются куки, тестирование аутентификации, работа с данными и т.д.</a:t>
            </a:r>
          </a:p>
          <a:p>
            <a:pPr marL="742950" lvl="1" indent="-285750" algn="l">
              <a:buFont typeface="Arial" panose="020B0604020202020204" pitchFamily="34" charset="0"/>
              <a:buChar char="•"/>
            </a:pPr>
            <a:r>
              <a:rPr lang="ru-RU" b="0" i="0">
                <a:solidFill>
                  <a:srgbClr val="303141"/>
                </a:solidFill>
                <a:effectLst/>
                <a:latin typeface="Udemy Sans"/>
              </a:rPr>
              <a:t>Там же можно очищать кэш и куки</a:t>
            </a:r>
            <a:endParaRPr lang="en-US" b="0" i="0">
              <a:solidFill>
                <a:srgbClr val="303141"/>
              </a:solidFill>
              <a:effectLst/>
              <a:latin typeface="Udemy Sans"/>
            </a:endParaRPr>
          </a:p>
          <a:p>
            <a:pPr marL="742950" lvl="1" indent="-285750" algn="l">
              <a:buFont typeface="+mj-lt"/>
              <a:buAutoNum type="arabicPeriod"/>
            </a:pPr>
            <a:endParaRPr lang="en-US">
              <a:solidFill>
                <a:srgbClr val="303141"/>
              </a:solidFill>
              <a:latin typeface="Udemy Sans"/>
            </a:endParaRPr>
          </a:p>
          <a:p>
            <a:pPr marL="742950" lvl="1" indent="-285750" algn="l">
              <a:buFont typeface="+mj-lt"/>
              <a:buAutoNum type="arabicPeriod"/>
            </a:pPr>
            <a:endParaRPr lang="en-US" b="0" i="0">
              <a:solidFill>
                <a:srgbClr val="303141"/>
              </a:solidFill>
              <a:effectLst/>
              <a:latin typeface="Udemy Sans"/>
            </a:endParaRPr>
          </a:p>
          <a:p>
            <a:pPr marL="742950" lvl="1" indent="-285750" algn="l">
              <a:buFont typeface="+mj-lt"/>
              <a:buAutoNum type="arabicPeriod"/>
            </a:pPr>
            <a:endParaRPr lang="ru-RU" b="0" i="0">
              <a:solidFill>
                <a:srgbClr val="303141"/>
              </a:solidFill>
              <a:effectLst/>
              <a:latin typeface="Udemy Sans"/>
            </a:endParaRPr>
          </a:p>
          <a:p>
            <a:pPr algn="l"/>
            <a:r>
              <a:rPr lang="en-US" b="1" i="0">
                <a:solidFill>
                  <a:srgbClr val="303141"/>
                </a:solidFill>
                <a:effectLst/>
                <a:latin typeface="Udemy Sans"/>
              </a:rPr>
              <a:t>8. </a:t>
            </a:r>
            <a:r>
              <a:rPr lang="ru-RU" b="1" i="0">
                <a:solidFill>
                  <a:srgbClr val="303141"/>
                </a:solidFill>
                <a:effectLst/>
                <a:latin typeface="Udemy Sans"/>
              </a:rPr>
              <a:t>Security (Безопасность)</a:t>
            </a:r>
            <a:r>
              <a:rPr lang="ru-RU" b="0" i="0">
                <a:solidFill>
                  <a:srgbClr val="303141"/>
                </a:solidFill>
                <a:effectLst/>
                <a:latin typeface="Udemy Sans"/>
              </a:rPr>
              <a:t>:</a:t>
            </a:r>
          </a:p>
          <a:p>
            <a:pPr marL="742950" lvl="1" indent="-285750" algn="l">
              <a:buFont typeface="Arial" panose="020B0604020202020204" pitchFamily="34" charset="0"/>
              <a:buChar char="•"/>
            </a:pPr>
            <a:r>
              <a:rPr lang="ru-RU" b="0" i="0">
                <a:solidFill>
                  <a:srgbClr val="303141"/>
                </a:solidFill>
                <a:effectLst/>
                <a:latin typeface="Udemy Sans"/>
              </a:rPr>
              <a:t>Помогает обнаруживать потенциальные уязвимости и проблемы безопасности на веб-сайте, такие как смешанный контент, устаревшие протоколы и др.</a:t>
            </a:r>
          </a:p>
          <a:p>
            <a:pPr marL="742950" lvl="1" indent="-285750" algn="l">
              <a:buFont typeface="Arial" panose="020B0604020202020204" pitchFamily="34" charset="0"/>
              <a:buChar char="•"/>
            </a:pPr>
            <a:r>
              <a:rPr lang="ru-RU" b="0" i="0">
                <a:solidFill>
                  <a:srgbClr val="303141"/>
                </a:solidFill>
                <a:effectLst/>
                <a:latin typeface="Udemy Sans"/>
              </a:rPr>
              <a:t>Используется для тестирования безопасности. Содержит информацию про протоколы шифрования и актуальность сертификатов для работы по HTTPs.</a:t>
            </a:r>
            <a:endParaRPr lang="en-US" b="0" i="0">
              <a:solidFill>
                <a:srgbClr val="303141"/>
              </a:solidFill>
              <a:effectLst/>
              <a:latin typeface="Udemy Sans"/>
            </a:endParaRPr>
          </a:p>
          <a:p>
            <a:pPr marL="742950" lvl="1" indent="-285750" algn="l">
              <a:buFont typeface="+mj-lt"/>
              <a:buAutoNum type="arabicPeriod"/>
            </a:pPr>
            <a:endParaRPr lang="en-US">
              <a:solidFill>
                <a:srgbClr val="303141"/>
              </a:solidFill>
              <a:latin typeface="Udemy Sans"/>
            </a:endParaRPr>
          </a:p>
          <a:p>
            <a:pPr marL="742950" lvl="1" indent="-285750" algn="l">
              <a:buFont typeface="+mj-lt"/>
              <a:buAutoNum type="arabicPeriod"/>
            </a:pPr>
            <a:endParaRPr lang="en-US" b="0" i="0">
              <a:solidFill>
                <a:srgbClr val="303141"/>
              </a:solidFill>
              <a:effectLst/>
              <a:latin typeface="Udemy Sans"/>
            </a:endParaRPr>
          </a:p>
          <a:p>
            <a:pPr marL="742950" lvl="1" indent="-285750" algn="l">
              <a:buFont typeface="+mj-lt"/>
              <a:buAutoNum type="arabicPeriod"/>
            </a:pPr>
            <a:endParaRPr lang="ru-RU" b="0" i="0">
              <a:solidFill>
                <a:srgbClr val="303141"/>
              </a:solidFill>
              <a:effectLst/>
              <a:latin typeface="Udemy Sans"/>
            </a:endParaRPr>
          </a:p>
          <a:p>
            <a:pPr algn="l"/>
            <a:r>
              <a:rPr lang="en-US" b="1" i="0">
                <a:solidFill>
                  <a:srgbClr val="303141"/>
                </a:solidFill>
                <a:effectLst/>
                <a:latin typeface="Udemy Sans"/>
              </a:rPr>
              <a:t>9 </a:t>
            </a:r>
            <a:r>
              <a:rPr lang="ru-RU" b="1" i="0">
                <a:solidFill>
                  <a:srgbClr val="303141"/>
                </a:solidFill>
                <a:effectLst/>
                <a:latin typeface="Udemy Sans"/>
              </a:rPr>
              <a:t>Lighthouse (Маяк)</a:t>
            </a:r>
            <a:r>
              <a:rPr lang="ru-RU" b="0" i="0">
                <a:solidFill>
                  <a:srgbClr val="303141"/>
                </a:solidFill>
                <a:effectLst/>
                <a:latin typeface="Udemy Sans"/>
              </a:rPr>
              <a:t>:</a:t>
            </a:r>
          </a:p>
          <a:p>
            <a:pPr marL="742950" lvl="1" indent="-285750" algn="l">
              <a:buFont typeface="Arial" panose="020B0604020202020204" pitchFamily="34" charset="0"/>
              <a:buChar char="•"/>
            </a:pPr>
            <a:r>
              <a:rPr lang="ru-RU" b="0" i="0">
                <a:solidFill>
                  <a:srgbClr val="303141"/>
                </a:solidFill>
                <a:effectLst/>
                <a:latin typeface="Udemy Sans"/>
              </a:rPr>
              <a:t>Этот инструмент работает поверх вкладки Audits и предоставляет более подробные анализы и рекомендации для улучшения веб-сайта.</a:t>
            </a:r>
          </a:p>
          <a:p>
            <a:pPr marL="742950" lvl="1" indent="-285750" algn="l">
              <a:buFont typeface="Arial" panose="020B0604020202020204" pitchFamily="34" charset="0"/>
              <a:buChar char="•"/>
            </a:pPr>
            <a:r>
              <a:rPr lang="ru-RU" b="0" i="0">
                <a:solidFill>
                  <a:srgbClr val="303141"/>
                </a:solidFill>
                <a:effectLst/>
                <a:latin typeface="Udemy Sans"/>
              </a:rPr>
              <a:t>Можно использовать для экспресс-аудита ресурса в рамках тестирования доступности, производительности, SEO-оптимизации и др.</a:t>
            </a:r>
          </a:p>
        </p:txBody>
      </p:sp>
    </p:spTree>
    <p:extLst>
      <p:ext uri="{BB962C8B-B14F-4D97-AF65-F5344CB8AC3E}">
        <p14:creationId xmlns:p14="http://schemas.microsoft.com/office/powerpoint/2010/main" val="35960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EB5F5-7E02-1A09-E49B-5D83D5ED16C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856A038-190D-F50D-9B74-0041A4DA8B15}"/>
              </a:ext>
            </a:extLst>
          </p:cNvPr>
          <p:cNvSpPr txBox="1"/>
          <p:nvPr/>
        </p:nvSpPr>
        <p:spPr>
          <a:xfrm>
            <a:off x="107004" y="158874"/>
            <a:ext cx="11984477" cy="2800767"/>
          </a:xfrm>
          <a:prstGeom prst="rect">
            <a:avLst/>
          </a:prstGeom>
          <a:noFill/>
        </p:spPr>
        <p:txBody>
          <a:bodyPr wrap="square">
            <a:spAutoFit/>
          </a:bodyPr>
          <a:lstStyle/>
          <a:p>
            <a:pPr algn="l"/>
            <a:r>
              <a:rPr lang="ru-RU" sz="1600" b="0" i="0">
                <a:solidFill>
                  <a:srgbClr val="303141"/>
                </a:solidFill>
                <a:effectLst/>
                <a:latin typeface="Udemy Sans"/>
              </a:rPr>
              <a:t>Chrome Devtools - очень сильный инструмент в арсенале разработки и содержит намного больше возможностей, помимо описанных выше. Обязательно попробуйте поработать с ним!</a:t>
            </a:r>
            <a:endParaRPr lang="en-US" sz="1600" b="0" i="0">
              <a:solidFill>
                <a:srgbClr val="303141"/>
              </a:solidFill>
              <a:effectLst/>
              <a:latin typeface="Udemy Sans"/>
            </a:endParaRPr>
          </a:p>
          <a:p>
            <a:pPr algn="l"/>
            <a:endParaRPr lang="en-US" sz="1600">
              <a:solidFill>
                <a:srgbClr val="303141"/>
              </a:solidFill>
              <a:latin typeface="Udemy Sans"/>
            </a:endParaRPr>
          </a:p>
          <a:p>
            <a:pPr algn="l"/>
            <a:endParaRPr lang="en-US" sz="1600" b="0" i="0">
              <a:solidFill>
                <a:srgbClr val="303141"/>
              </a:solidFill>
              <a:effectLst/>
              <a:latin typeface="Udemy Sans"/>
            </a:endParaRPr>
          </a:p>
          <a:p>
            <a:pPr algn="l"/>
            <a:endParaRPr lang="en-US" sz="1600">
              <a:solidFill>
                <a:srgbClr val="303141"/>
              </a:solidFill>
              <a:latin typeface="Udemy Sans"/>
            </a:endParaRPr>
          </a:p>
          <a:p>
            <a:pPr algn="l">
              <a:buNone/>
            </a:pPr>
            <a:r>
              <a:rPr lang="ru-RU" sz="1600" b="1" i="0">
                <a:solidFill>
                  <a:srgbClr val="303141"/>
                </a:solidFill>
                <a:effectLst/>
                <a:latin typeface="Udemy Sans"/>
              </a:rPr>
              <a:t>Несколько обязательных правил по тестированию веб-приложений:</a:t>
            </a:r>
            <a:endParaRPr lang="ru-RU" sz="1600" b="0" i="0">
              <a:solidFill>
                <a:srgbClr val="303141"/>
              </a:solidFill>
              <a:effectLst/>
              <a:latin typeface="Udemy Sans"/>
            </a:endParaRPr>
          </a:p>
          <a:p>
            <a:pPr marL="285750" indent="-285750" algn="l">
              <a:buFont typeface="Arial" panose="020B0604020202020204" pitchFamily="34" charset="0"/>
              <a:buChar char="•"/>
            </a:pPr>
            <a:r>
              <a:rPr lang="ru-RU" sz="1600" b="0" i="0">
                <a:solidFill>
                  <a:srgbClr val="303141"/>
                </a:solidFill>
                <a:effectLst/>
                <a:latin typeface="Udemy Sans"/>
              </a:rPr>
              <a:t>При тестировании всегда должен быть открыт DevTools на вкладке Network</a:t>
            </a:r>
          </a:p>
          <a:p>
            <a:pPr marL="285750" indent="-285750" algn="l">
              <a:buFont typeface="Arial" panose="020B0604020202020204" pitchFamily="34" charset="0"/>
              <a:buChar char="•"/>
            </a:pPr>
            <a:r>
              <a:rPr lang="ru-RU" sz="1600" b="0" i="0">
                <a:solidFill>
                  <a:srgbClr val="303141"/>
                </a:solidFill>
                <a:effectLst/>
                <a:latin typeface="Udemy Sans"/>
              </a:rPr>
              <a:t>Перед тестированием всегда очищайте кэш, чтобы данные из прошлых сессий не влияли на работу приложения</a:t>
            </a:r>
          </a:p>
          <a:p>
            <a:pPr marL="285750" indent="-285750" algn="l">
              <a:buFont typeface="Arial" panose="020B0604020202020204" pitchFamily="34" charset="0"/>
              <a:buChar char="•"/>
            </a:pPr>
            <a:r>
              <a:rPr lang="ru-RU" sz="1600" b="0" i="0">
                <a:solidFill>
                  <a:srgbClr val="303141"/>
                </a:solidFill>
                <a:effectLst/>
                <a:latin typeface="Udemy Sans"/>
              </a:rPr>
              <a:t>Вы можете тестировать все через </a:t>
            </a:r>
            <a:r>
              <a:rPr lang="ru-RU" sz="1600" b="1" i="0">
                <a:solidFill>
                  <a:srgbClr val="303141"/>
                </a:solidFill>
                <a:effectLst/>
                <a:latin typeface="Udemy Sans"/>
              </a:rPr>
              <a:t>Режим Инкогнито (Ctrl+Shift+N)</a:t>
            </a:r>
            <a:r>
              <a:rPr lang="ru-RU" sz="1600" b="0" i="0">
                <a:solidFill>
                  <a:srgbClr val="303141"/>
                </a:solidFill>
                <a:effectLst/>
                <a:latin typeface="Udemy Sans"/>
              </a:rPr>
              <a:t>, где кэш и куки из прошлых сессий не влияют на работу веб-приложения</a:t>
            </a:r>
          </a:p>
          <a:p>
            <a:pPr algn="l"/>
            <a:endParaRPr lang="ru-RU" sz="1600" b="0" i="0">
              <a:solidFill>
                <a:srgbClr val="303141"/>
              </a:solidFill>
              <a:effectLst/>
              <a:latin typeface="Udemy Sans"/>
            </a:endParaRPr>
          </a:p>
        </p:txBody>
      </p:sp>
    </p:spTree>
    <p:extLst>
      <p:ext uri="{BB962C8B-B14F-4D97-AF65-F5344CB8AC3E}">
        <p14:creationId xmlns:p14="http://schemas.microsoft.com/office/powerpoint/2010/main" val="487269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3204DC-8343-B168-83E6-24E17258403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EC591BE-3F1B-BA4D-2A30-3AF577262670}"/>
              </a:ext>
            </a:extLst>
          </p:cNvPr>
          <p:cNvSpPr txBox="1"/>
          <p:nvPr/>
        </p:nvSpPr>
        <p:spPr>
          <a:xfrm>
            <a:off x="107004" y="158874"/>
            <a:ext cx="11984477" cy="338554"/>
          </a:xfrm>
          <a:prstGeom prst="rect">
            <a:avLst/>
          </a:prstGeom>
          <a:noFill/>
        </p:spPr>
        <p:txBody>
          <a:bodyPr wrap="square">
            <a:spAutoFit/>
          </a:bodyPr>
          <a:lstStyle/>
          <a:p>
            <a:pPr algn="l"/>
            <a:r>
              <a:rPr lang="ru-RU" sz="1600" b="0" i="0">
                <a:solidFill>
                  <a:srgbClr val="303141"/>
                </a:solidFill>
                <a:effectLst/>
                <a:latin typeface="Udemy Sans"/>
              </a:rPr>
              <a:t> </a:t>
            </a:r>
          </a:p>
        </p:txBody>
      </p:sp>
    </p:spTree>
    <p:extLst>
      <p:ext uri="{BB962C8B-B14F-4D97-AF65-F5344CB8AC3E}">
        <p14:creationId xmlns:p14="http://schemas.microsoft.com/office/powerpoint/2010/main" val="3295713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46B4F5-B454-3717-587A-FFA84FBD0B3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2171C5E-964F-3707-9A01-CF616A6FFA5C}"/>
              </a:ext>
            </a:extLst>
          </p:cNvPr>
          <p:cNvSpPr txBox="1"/>
          <p:nvPr/>
        </p:nvSpPr>
        <p:spPr>
          <a:xfrm>
            <a:off x="107004" y="158874"/>
            <a:ext cx="11984477" cy="7017306"/>
          </a:xfrm>
          <a:prstGeom prst="rect">
            <a:avLst/>
          </a:prstGeom>
          <a:noFill/>
        </p:spPr>
        <p:txBody>
          <a:bodyPr wrap="square">
            <a:spAutoFit/>
          </a:bodyPr>
          <a:lstStyle/>
          <a:p>
            <a:pPr>
              <a:buNone/>
            </a:pPr>
            <a:r>
              <a:rPr lang="az-Latn-AZ" b="1" i="0">
                <a:solidFill>
                  <a:srgbClr val="FF0000"/>
                </a:solidFill>
                <a:effectLst/>
                <a:latin typeface="Udemy Sans"/>
              </a:rPr>
              <a:t>Chrome DevTools</a:t>
            </a:r>
          </a:p>
          <a:p>
            <a:pPr>
              <a:buNone/>
            </a:pPr>
            <a:endParaRPr lang="az-Latn-AZ" sz="1200" b="1">
              <a:latin typeface="Arial" panose="020B0604020202020204" pitchFamily="34" charset="0"/>
              <a:cs typeface="Arial" panose="020B0604020202020204" pitchFamily="34" charset="0"/>
            </a:endParaRPr>
          </a:p>
          <a:p>
            <a:pPr>
              <a:buNone/>
            </a:pPr>
            <a:r>
              <a:rPr lang="ru-RU" sz="1200" b="1">
                <a:latin typeface="Arial" panose="020B0604020202020204" pitchFamily="34" charset="0"/>
                <a:cs typeface="Arial" panose="020B0604020202020204" pitchFamily="34" charset="0"/>
              </a:rPr>
              <a:t>🔹 Elements (Элементы)</a:t>
            </a:r>
          </a:p>
          <a:p>
            <a:pPr marL="285750" indent="-285750">
              <a:buFont typeface="Arial" panose="020B0604020202020204" pitchFamily="34" charset="0"/>
              <a:buChar char="•"/>
            </a:pPr>
            <a:r>
              <a:rPr lang="ru-RU" sz="1200" b="1">
                <a:latin typeface="Arial" panose="020B0604020202020204" pitchFamily="34" charset="0"/>
                <a:cs typeface="Arial" panose="020B0604020202020204" pitchFamily="34" charset="0"/>
              </a:rPr>
              <a:t>Для чего используется?</a:t>
            </a:r>
            <a:br>
              <a:rPr lang="ru-RU" sz="1200">
                <a:latin typeface="Arial" panose="020B0604020202020204" pitchFamily="34" charset="0"/>
                <a:cs typeface="Arial" panose="020B0604020202020204" pitchFamily="34" charset="0"/>
              </a:rPr>
            </a:br>
            <a:r>
              <a:rPr lang="ru-RU" sz="1200">
                <a:latin typeface="Arial" panose="020B0604020202020204" pitchFamily="34" charset="0"/>
                <a:cs typeface="Arial" panose="020B0604020202020204" pitchFamily="34" charset="0"/>
              </a:rPr>
              <a:t>Для просмотра и редактирования HTML и CSS прямо в браузере.</a:t>
            </a:r>
          </a:p>
          <a:p>
            <a:pPr marL="285750" indent="-285750">
              <a:buFont typeface="Arial" panose="020B0604020202020204" pitchFamily="34" charset="0"/>
              <a:buChar char="•"/>
            </a:pPr>
            <a:r>
              <a:rPr lang="ru-RU" sz="1200" b="1">
                <a:latin typeface="Arial" panose="020B0604020202020204" pitchFamily="34" charset="0"/>
                <a:cs typeface="Arial" panose="020B0604020202020204" pitchFamily="34" charset="0"/>
              </a:rPr>
              <a:t>Что можно делать?</a:t>
            </a:r>
            <a:endParaRPr lang="ru-RU" sz="120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ru-RU" sz="1200">
                <a:latin typeface="Arial" panose="020B0604020202020204" pitchFamily="34" charset="0"/>
                <a:cs typeface="Arial" panose="020B0604020202020204" pitchFamily="34" charset="0"/>
              </a:rPr>
              <a:t>Изучать структуру DOM.</a:t>
            </a:r>
          </a:p>
          <a:p>
            <a:pPr marL="742950" lvl="1" indent="-285750">
              <a:buFont typeface="Arial" panose="020B0604020202020204" pitchFamily="34" charset="0"/>
              <a:buChar char="•"/>
            </a:pPr>
            <a:r>
              <a:rPr lang="ru-RU" sz="1200">
                <a:latin typeface="Arial" panose="020B0604020202020204" pitchFamily="34" charset="0"/>
                <a:cs typeface="Arial" panose="020B0604020202020204" pitchFamily="34" charset="0"/>
              </a:rPr>
              <a:t>Изменять HTML и атрибуты элементов.</a:t>
            </a:r>
          </a:p>
          <a:p>
            <a:pPr marL="742950" lvl="1" indent="-285750">
              <a:buFont typeface="Arial" panose="020B0604020202020204" pitchFamily="34" charset="0"/>
              <a:buChar char="•"/>
            </a:pPr>
            <a:r>
              <a:rPr lang="ru-RU" sz="1200">
                <a:latin typeface="Arial" panose="020B0604020202020204" pitchFamily="34" charset="0"/>
                <a:cs typeface="Arial" panose="020B0604020202020204" pitchFamily="34" charset="0"/>
              </a:rPr>
              <a:t>Просматривать, изменять или отключать CSS-стили.</a:t>
            </a:r>
          </a:p>
          <a:p>
            <a:pPr marL="742950" lvl="1" indent="-285750">
              <a:buFont typeface="Arial" panose="020B0604020202020204" pitchFamily="34" charset="0"/>
              <a:buChar char="•"/>
            </a:pPr>
            <a:r>
              <a:rPr lang="ru-RU" sz="1200">
                <a:latin typeface="Arial" panose="020B0604020202020204" pitchFamily="34" charset="0"/>
                <a:cs typeface="Arial" panose="020B0604020202020204" pitchFamily="34" charset="0"/>
              </a:rPr>
              <a:t>Тестировать адаптивный дизайн (режим мобильного просмотра).</a:t>
            </a:r>
          </a:p>
          <a:p>
            <a:pPr algn="l"/>
            <a:r>
              <a:rPr lang="ru-RU" sz="1200" b="0" i="0">
                <a:solidFill>
                  <a:srgbClr val="303141"/>
                </a:solidFill>
                <a:effectLst/>
                <a:latin typeface="Arial" panose="020B0604020202020204" pitchFamily="34" charset="0"/>
                <a:cs typeface="Arial" panose="020B0604020202020204" pitchFamily="34" charset="0"/>
              </a:rPr>
              <a:t> </a:t>
            </a:r>
            <a:endParaRPr lang="en-US" sz="1200" b="0" i="0">
              <a:solidFill>
                <a:srgbClr val="303141"/>
              </a:solidFill>
              <a:effectLst/>
              <a:latin typeface="Arial" panose="020B0604020202020204" pitchFamily="34" charset="0"/>
              <a:cs typeface="Arial" panose="020B0604020202020204" pitchFamily="34" charset="0"/>
            </a:endParaRPr>
          </a:p>
          <a:p>
            <a:pPr algn="l"/>
            <a:endParaRPr lang="en-US" sz="1200">
              <a:solidFill>
                <a:srgbClr val="303141"/>
              </a:solidFill>
              <a:latin typeface="Arial" panose="020B0604020202020204" pitchFamily="34" charset="0"/>
              <a:cs typeface="Arial" panose="020B0604020202020204" pitchFamily="34" charset="0"/>
            </a:endParaRPr>
          </a:p>
          <a:p>
            <a:pPr algn="l"/>
            <a:endParaRPr lang="en-US" sz="1200">
              <a:solidFill>
                <a:srgbClr val="303141"/>
              </a:solidFill>
              <a:latin typeface="Arial" panose="020B0604020202020204" pitchFamily="34" charset="0"/>
              <a:cs typeface="Arial" panose="020B0604020202020204" pitchFamily="34" charset="0"/>
            </a:endParaRPr>
          </a:p>
          <a:p>
            <a:pPr algn="l"/>
            <a:endParaRPr lang="en-US" sz="1200">
              <a:solidFill>
                <a:srgbClr val="303141"/>
              </a:solidFill>
              <a:latin typeface="Arial" panose="020B0604020202020204" pitchFamily="34" charset="0"/>
              <a:cs typeface="Arial" panose="020B0604020202020204" pitchFamily="34" charset="0"/>
            </a:endParaRPr>
          </a:p>
          <a:p>
            <a:pPr algn="l"/>
            <a:endParaRPr lang="en-US" sz="1200" b="0" i="0">
              <a:solidFill>
                <a:srgbClr val="30314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 Console (Консоль)</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Для чего используется?</a:t>
            </a:r>
            <a:b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b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Для выполнения JavaScript-кода и отладки ошибок.</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a:ln>
                  <a:noFill/>
                </a:ln>
                <a:solidFill>
                  <a:schemeClr val="tx1"/>
                </a:solidFill>
                <a:effectLst/>
                <a:latin typeface="Arial" panose="020B0604020202020204" pitchFamily="34" charset="0"/>
                <a:cs typeface="Arial" panose="020B0604020202020204" pitchFamily="34" charset="0"/>
              </a:rPr>
              <a:t>Что можно делать?</a:t>
            </a:r>
            <a:endPar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Писать и выполнять JavaScript прямо в консоли.</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Смотреть вывод console.log, console.error, console.warn.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Отслеживать JavaScript-ошибки и предупреждения.</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algn="l"/>
            <a:endParaRPr lang="en-US" sz="1200">
              <a:solidFill>
                <a:srgbClr val="303141"/>
              </a:solidFill>
              <a:latin typeface="Arial" panose="020B0604020202020204" pitchFamily="34" charset="0"/>
              <a:cs typeface="Arial" panose="020B0604020202020204" pitchFamily="34" charset="0"/>
            </a:endParaRPr>
          </a:p>
          <a:p>
            <a:pPr>
              <a:buNone/>
            </a:pPr>
            <a:r>
              <a:rPr lang="ru-RU" sz="1200" b="1">
                <a:latin typeface="Arial" panose="020B0604020202020204" pitchFamily="34" charset="0"/>
                <a:cs typeface="Arial" panose="020B0604020202020204" pitchFamily="34" charset="0"/>
              </a:rPr>
              <a:t>🔹 Sources (Источники)</a:t>
            </a:r>
          </a:p>
          <a:p>
            <a:pPr marL="285750" indent="-285750">
              <a:buFont typeface="Arial" panose="020B0604020202020204" pitchFamily="34" charset="0"/>
              <a:buChar char="•"/>
            </a:pPr>
            <a:r>
              <a:rPr lang="ru-RU" sz="1200" b="1">
                <a:latin typeface="Arial" panose="020B0604020202020204" pitchFamily="34" charset="0"/>
                <a:cs typeface="Arial" panose="020B0604020202020204" pitchFamily="34" charset="0"/>
              </a:rPr>
              <a:t>Для чего используется?</a:t>
            </a:r>
            <a:br>
              <a:rPr lang="ru-RU" sz="1200">
                <a:latin typeface="Arial" panose="020B0604020202020204" pitchFamily="34" charset="0"/>
                <a:cs typeface="Arial" panose="020B0604020202020204" pitchFamily="34" charset="0"/>
              </a:rPr>
            </a:br>
            <a:r>
              <a:rPr lang="ru-RU" sz="1200">
                <a:latin typeface="Arial" panose="020B0604020202020204" pitchFamily="34" charset="0"/>
                <a:cs typeface="Arial" panose="020B0604020202020204" pitchFamily="34" charset="0"/>
              </a:rPr>
              <a:t>Для просмотра файлов (JS, CSS и др.) и отладки JavaScript-кода.</a:t>
            </a:r>
          </a:p>
          <a:p>
            <a:pPr marL="285750" indent="-285750">
              <a:buFont typeface="Arial" panose="020B0604020202020204" pitchFamily="34" charset="0"/>
              <a:buChar char="•"/>
            </a:pPr>
            <a:r>
              <a:rPr lang="ru-RU" sz="1200" b="1">
                <a:latin typeface="Arial" panose="020B0604020202020204" pitchFamily="34" charset="0"/>
                <a:cs typeface="Arial" panose="020B0604020202020204" pitchFamily="34" charset="0"/>
              </a:rPr>
              <a:t>Что можно делать?</a:t>
            </a:r>
            <a:endParaRPr lang="ru-RU" sz="120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ru-RU" sz="1200">
                <a:latin typeface="Arial" panose="020B0604020202020204" pitchFamily="34" charset="0"/>
                <a:cs typeface="Arial" panose="020B0604020202020204" pitchFamily="34" charset="0"/>
              </a:rPr>
              <a:t>Просматривать и редактировать исходные файлы.</a:t>
            </a:r>
          </a:p>
          <a:p>
            <a:pPr marL="742950" lvl="1" indent="-285750">
              <a:buFont typeface="Arial" panose="020B0604020202020204" pitchFamily="34" charset="0"/>
              <a:buChar char="•"/>
            </a:pPr>
            <a:r>
              <a:rPr lang="ru-RU" sz="1200">
                <a:latin typeface="Arial" panose="020B0604020202020204" pitchFamily="34" charset="0"/>
                <a:cs typeface="Arial" panose="020B0604020202020204" pitchFamily="34" charset="0"/>
              </a:rPr>
              <a:t>Устанавливать точки останова (breakpoints).</a:t>
            </a:r>
          </a:p>
          <a:p>
            <a:pPr marL="742950" lvl="1" indent="-285750">
              <a:buFont typeface="Arial" panose="020B0604020202020204" pitchFamily="34" charset="0"/>
              <a:buChar char="•"/>
            </a:pPr>
            <a:r>
              <a:rPr lang="ru-RU" sz="1200">
                <a:latin typeface="Arial" panose="020B0604020202020204" pitchFamily="34" charset="0"/>
                <a:cs typeface="Arial" panose="020B0604020202020204" pitchFamily="34" charset="0"/>
              </a:rPr>
              <a:t>Отслеживать значения переменных, call stack, scopes и др.</a:t>
            </a:r>
          </a:p>
          <a:p>
            <a:pPr algn="l"/>
            <a:endParaRPr lang="en-US" sz="1200">
              <a:solidFill>
                <a:srgbClr val="303141"/>
              </a:solidFill>
              <a:latin typeface="Arial" panose="020B0604020202020204" pitchFamily="34" charset="0"/>
              <a:cs typeface="Arial" panose="020B0604020202020204" pitchFamily="34" charset="0"/>
            </a:endParaRPr>
          </a:p>
          <a:p>
            <a:pPr algn="l"/>
            <a:endParaRPr lang="en-US" sz="1200">
              <a:solidFill>
                <a:srgbClr val="303141"/>
              </a:solidFill>
              <a:latin typeface="Arial" panose="020B0604020202020204" pitchFamily="34" charset="0"/>
              <a:cs typeface="Arial" panose="020B0604020202020204" pitchFamily="34" charset="0"/>
            </a:endParaRPr>
          </a:p>
          <a:p>
            <a:pPr algn="l"/>
            <a:endParaRPr lang="ru-RU" sz="1200" b="0" i="0">
              <a:solidFill>
                <a:srgbClr val="30314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3907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C011FD-DCD8-FF4F-71C9-82CF78DD192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5E557E7-50F1-238E-8EA8-09FFB7456CD2}"/>
              </a:ext>
            </a:extLst>
          </p:cNvPr>
          <p:cNvSpPr txBox="1"/>
          <p:nvPr/>
        </p:nvSpPr>
        <p:spPr>
          <a:xfrm>
            <a:off x="107004" y="158874"/>
            <a:ext cx="11984477" cy="6694140"/>
          </a:xfrm>
          <a:prstGeom prst="rect">
            <a:avLst/>
          </a:prstGeom>
          <a:noFill/>
        </p:spPr>
        <p:txBody>
          <a:bodyPr wrap="square">
            <a:spAutoFit/>
          </a:bodyPr>
          <a:lstStyle/>
          <a:p>
            <a:pPr>
              <a:buNone/>
            </a:pPr>
            <a:r>
              <a:rPr lang="ru-RU" sz="1300" b="1">
                <a:latin typeface="Arial" panose="020B0604020202020204" pitchFamily="34" charset="0"/>
                <a:cs typeface="Arial" panose="020B0604020202020204" pitchFamily="34" charset="0"/>
              </a:rPr>
              <a:t>🔹 Network (Сеть)</a:t>
            </a:r>
          </a:p>
          <a:p>
            <a:pPr marL="285750" indent="-285750">
              <a:buFont typeface="Arial" panose="020B0604020202020204" pitchFamily="34" charset="0"/>
              <a:buChar char="•"/>
            </a:pPr>
            <a:r>
              <a:rPr lang="ru-RU" sz="1300" b="1">
                <a:latin typeface="Arial" panose="020B0604020202020204" pitchFamily="34" charset="0"/>
                <a:cs typeface="Arial" panose="020B0604020202020204" pitchFamily="34" charset="0"/>
              </a:rPr>
              <a:t>Для чего используется?</a:t>
            </a:r>
            <a:br>
              <a:rPr lang="ru-RU" sz="1300">
                <a:latin typeface="Arial" panose="020B0604020202020204" pitchFamily="34" charset="0"/>
                <a:cs typeface="Arial" panose="020B0604020202020204" pitchFamily="34" charset="0"/>
              </a:rPr>
            </a:br>
            <a:r>
              <a:rPr lang="ru-RU" sz="1300">
                <a:latin typeface="Arial" panose="020B0604020202020204" pitchFamily="34" charset="0"/>
                <a:cs typeface="Arial" panose="020B0604020202020204" pitchFamily="34" charset="0"/>
              </a:rPr>
              <a:t>Для анализа всех сетевых запросов, выполняемых страницей.</a:t>
            </a:r>
          </a:p>
          <a:p>
            <a:pPr marL="285750" indent="-285750">
              <a:buFont typeface="Arial" panose="020B0604020202020204" pitchFamily="34" charset="0"/>
              <a:buChar char="•"/>
            </a:pPr>
            <a:r>
              <a:rPr lang="ru-RU" sz="1300" b="1">
                <a:latin typeface="Arial" panose="020B0604020202020204" pitchFamily="34" charset="0"/>
                <a:cs typeface="Arial" panose="020B0604020202020204" pitchFamily="34" charset="0"/>
              </a:rPr>
              <a:t>Что можно делать?</a:t>
            </a:r>
            <a:endParaRPr lang="ru-RU" sz="130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ru-RU" sz="1300">
                <a:latin typeface="Arial" panose="020B0604020202020204" pitchFamily="34" charset="0"/>
                <a:cs typeface="Arial" panose="020B0604020202020204" pitchFamily="34" charset="0"/>
              </a:rPr>
              <a:t>Просматривать HTTP-запросы и ответы.</a:t>
            </a:r>
          </a:p>
          <a:p>
            <a:pPr marL="742950" lvl="1" indent="-285750">
              <a:buFont typeface="Arial" panose="020B0604020202020204" pitchFamily="34" charset="0"/>
              <a:buChar char="•"/>
            </a:pPr>
            <a:r>
              <a:rPr lang="ru-RU" sz="1300">
                <a:latin typeface="Arial" panose="020B0604020202020204" pitchFamily="34" charset="0"/>
                <a:cs typeface="Arial" panose="020B0604020202020204" pitchFamily="34" charset="0"/>
              </a:rPr>
              <a:t>Анализировать заголовки (headers), параметры и тело запросов.</a:t>
            </a:r>
          </a:p>
          <a:p>
            <a:pPr marL="742950" lvl="1" indent="-285750">
              <a:buFont typeface="Arial" panose="020B0604020202020204" pitchFamily="34" charset="0"/>
              <a:buChar char="•"/>
            </a:pPr>
            <a:r>
              <a:rPr lang="ru-RU" sz="1300">
                <a:latin typeface="Arial" panose="020B0604020202020204" pitchFamily="34" charset="0"/>
                <a:cs typeface="Arial" panose="020B0604020202020204" pitchFamily="34" charset="0"/>
              </a:rPr>
              <a:t>Проверять работу API.</a:t>
            </a:r>
          </a:p>
          <a:p>
            <a:pPr marL="742950" lvl="1" indent="-285750">
              <a:buFont typeface="Arial" panose="020B0604020202020204" pitchFamily="34" charset="0"/>
              <a:buChar char="•"/>
            </a:pPr>
            <a:r>
              <a:rPr lang="ru-RU" sz="1300">
                <a:latin typeface="Arial" panose="020B0604020202020204" pitchFamily="34" charset="0"/>
                <a:cs typeface="Arial" panose="020B0604020202020204" pitchFamily="34" charset="0"/>
              </a:rPr>
              <a:t>Изучать скорость загрузки ресурсов и общий трафик.</a:t>
            </a:r>
          </a:p>
          <a:p>
            <a:pPr algn="l"/>
            <a:endParaRPr lang="en-US" sz="1300">
              <a:solidFill>
                <a:srgbClr val="303141"/>
              </a:solidFill>
              <a:latin typeface="Arial" panose="020B0604020202020204" pitchFamily="34" charset="0"/>
              <a:cs typeface="Arial" panose="020B0604020202020204" pitchFamily="34" charset="0"/>
            </a:endParaRPr>
          </a:p>
          <a:p>
            <a:pPr algn="l"/>
            <a:endParaRPr lang="en-US" sz="1300">
              <a:solidFill>
                <a:srgbClr val="303141"/>
              </a:solidFill>
              <a:latin typeface="Arial" panose="020B0604020202020204" pitchFamily="34" charset="0"/>
              <a:cs typeface="Arial" panose="020B0604020202020204" pitchFamily="34" charset="0"/>
            </a:endParaRPr>
          </a:p>
          <a:p>
            <a:pPr algn="l"/>
            <a:endParaRPr lang="en-US" sz="1300">
              <a:solidFill>
                <a:srgbClr val="303141"/>
              </a:solidFill>
              <a:latin typeface="Arial" panose="020B0604020202020204" pitchFamily="34" charset="0"/>
              <a:cs typeface="Arial" panose="020B0604020202020204" pitchFamily="34" charset="0"/>
            </a:endParaRPr>
          </a:p>
          <a:p>
            <a:pPr algn="l"/>
            <a:endParaRPr lang="en-US" sz="1300">
              <a:solidFill>
                <a:srgbClr val="303141"/>
              </a:solidFill>
              <a:latin typeface="Arial" panose="020B0604020202020204" pitchFamily="34" charset="0"/>
              <a:cs typeface="Arial" panose="020B0604020202020204" pitchFamily="34" charset="0"/>
            </a:endParaRPr>
          </a:p>
          <a:p>
            <a:pPr algn="l"/>
            <a:endParaRPr lang="en-US" sz="1300" b="0" i="0">
              <a:solidFill>
                <a:srgbClr val="303141"/>
              </a:solidFill>
              <a:effectLst/>
              <a:latin typeface="Arial" panose="020B0604020202020204" pitchFamily="34" charset="0"/>
              <a:cs typeface="Arial" panose="020B0604020202020204" pitchFamily="34" charset="0"/>
            </a:endParaRPr>
          </a:p>
          <a:p>
            <a:pPr>
              <a:buNone/>
            </a:pPr>
            <a:r>
              <a:rPr lang="ru-RU" sz="1300" b="1">
                <a:latin typeface="Arial" panose="020B0604020202020204" pitchFamily="34" charset="0"/>
                <a:cs typeface="Arial" panose="020B0604020202020204" pitchFamily="34" charset="0"/>
              </a:rPr>
              <a:t>🔹 Performance (Производительность)</a:t>
            </a:r>
          </a:p>
          <a:p>
            <a:pPr marL="285750" indent="-285750">
              <a:buFont typeface="Arial" panose="020B0604020202020204" pitchFamily="34" charset="0"/>
              <a:buChar char="•"/>
            </a:pPr>
            <a:r>
              <a:rPr lang="ru-RU" sz="1300" b="1">
                <a:latin typeface="Arial" panose="020B0604020202020204" pitchFamily="34" charset="0"/>
                <a:cs typeface="Arial" panose="020B0604020202020204" pitchFamily="34" charset="0"/>
              </a:rPr>
              <a:t>Для чего используется?</a:t>
            </a:r>
            <a:br>
              <a:rPr lang="ru-RU" sz="1300">
                <a:latin typeface="Arial" panose="020B0604020202020204" pitchFamily="34" charset="0"/>
                <a:cs typeface="Arial" panose="020B0604020202020204" pitchFamily="34" charset="0"/>
              </a:rPr>
            </a:br>
            <a:r>
              <a:rPr lang="ru-RU" sz="1300">
                <a:latin typeface="Arial" panose="020B0604020202020204" pitchFamily="34" charset="0"/>
                <a:cs typeface="Arial" panose="020B0604020202020204" pitchFamily="34" charset="0"/>
              </a:rPr>
              <a:t>Для анализа производительности страницы и поиска узких мест.</a:t>
            </a:r>
          </a:p>
          <a:p>
            <a:pPr marL="285750" indent="-285750">
              <a:buFont typeface="Arial" panose="020B0604020202020204" pitchFamily="34" charset="0"/>
              <a:buChar char="•"/>
            </a:pPr>
            <a:r>
              <a:rPr lang="ru-RU" sz="1300" b="1">
                <a:latin typeface="Arial" panose="020B0604020202020204" pitchFamily="34" charset="0"/>
                <a:cs typeface="Arial" panose="020B0604020202020204" pitchFamily="34" charset="0"/>
              </a:rPr>
              <a:t>Что можно делать?</a:t>
            </a:r>
            <a:endParaRPr lang="ru-RU" sz="130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ru-RU" sz="1300">
                <a:latin typeface="Arial" panose="020B0604020202020204" pitchFamily="34" charset="0"/>
                <a:cs typeface="Arial" panose="020B0604020202020204" pitchFamily="34" charset="0"/>
              </a:rPr>
              <a:t>Записывать процесс загрузки и выполнения страницы.</a:t>
            </a:r>
          </a:p>
          <a:p>
            <a:pPr marL="742950" lvl="1" indent="-285750">
              <a:buFont typeface="Arial" panose="020B0604020202020204" pitchFamily="34" charset="0"/>
              <a:buChar char="•"/>
            </a:pPr>
            <a:r>
              <a:rPr lang="ru-RU" sz="1300">
                <a:latin typeface="Arial" panose="020B0604020202020204" pitchFamily="34" charset="0"/>
                <a:cs typeface="Arial" panose="020B0604020202020204" pitchFamily="34" charset="0"/>
              </a:rPr>
              <a:t>Анализировать рендеринг, перерисовку (paint), выполнение скриптов.</a:t>
            </a:r>
          </a:p>
          <a:p>
            <a:pPr marL="742950" lvl="1" indent="-285750">
              <a:buFont typeface="Arial" panose="020B0604020202020204" pitchFamily="34" charset="0"/>
              <a:buChar char="•"/>
            </a:pPr>
            <a:r>
              <a:rPr lang="ru-RU" sz="1300">
                <a:latin typeface="Arial" panose="020B0604020202020204" pitchFamily="34" charset="0"/>
                <a:cs typeface="Arial" panose="020B0604020202020204" pitchFamily="34" charset="0"/>
              </a:rPr>
              <a:t>Отслеживать использование CPU и FPS.</a:t>
            </a:r>
          </a:p>
          <a:p>
            <a:pPr algn="l"/>
            <a:endParaRPr lang="en-US" sz="1300">
              <a:solidFill>
                <a:srgbClr val="303141"/>
              </a:solidFill>
              <a:latin typeface="Arial" panose="020B0604020202020204" pitchFamily="34" charset="0"/>
              <a:cs typeface="Arial" panose="020B0604020202020204" pitchFamily="34" charset="0"/>
            </a:endParaRPr>
          </a:p>
          <a:p>
            <a:pPr algn="l"/>
            <a:endParaRPr lang="en-US" sz="1300">
              <a:solidFill>
                <a:srgbClr val="303141"/>
              </a:solidFill>
              <a:latin typeface="Arial" panose="020B0604020202020204" pitchFamily="34" charset="0"/>
              <a:cs typeface="Arial" panose="020B0604020202020204" pitchFamily="34" charset="0"/>
            </a:endParaRPr>
          </a:p>
          <a:p>
            <a:pPr algn="l"/>
            <a:endParaRPr lang="en-US" sz="1300">
              <a:solidFill>
                <a:srgbClr val="303141"/>
              </a:solidFill>
              <a:latin typeface="Arial" panose="020B0604020202020204" pitchFamily="34" charset="0"/>
              <a:cs typeface="Arial" panose="020B0604020202020204" pitchFamily="34" charset="0"/>
            </a:endParaRPr>
          </a:p>
          <a:p>
            <a:pPr>
              <a:buNone/>
            </a:pPr>
            <a:r>
              <a:rPr lang="ru-RU" sz="1300" b="1">
                <a:latin typeface="Arial" panose="020B0604020202020204" pitchFamily="34" charset="0"/>
                <a:cs typeface="Arial" panose="020B0604020202020204" pitchFamily="34" charset="0"/>
              </a:rPr>
              <a:t>🔹 Memory (Память)</a:t>
            </a:r>
          </a:p>
          <a:p>
            <a:pPr marL="285750" indent="-285750">
              <a:buFont typeface="Arial" panose="020B0604020202020204" pitchFamily="34" charset="0"/>
              <a:buChar char="•"/>
            </a:pPr>
            <a:r>
              <a:rPr lang="ru-RU" sz="1300" b="1">
                <a:latin typeface="Arial" panose="020B0604020202020204" pitchFamily="34" charset="0"/>
                <a:cs typeface="Arial" panose="020B0604020202020204" pitchFamily="34" charset="0"/>
              </a:rPr>
              <a:t>Для чего используется?</a:t>
            </a:r>
            <a:br>
              <a:rPr lang="ru-RU" sz="1300">
                <a:latin typeface="Arial" panose="020B0604020202020204" pitchFamily="34" charset="0"/>
                <a:cs typeface="Arial" panose="020B0604020202020204" pitchFamily="34" charset="0"/>
              </a:rPr>
            </a:br>
            <a:r>
              <a:rPr lang="ru-RU" sz="1300">
                <a:latin typeface="Arial" panose="020B0604020202020204" pitchFamily="34" charset="0"/>
                <a:cs typeface="Arial" panose="020B0604020202020204" pitchFamily="34" charset="0"/>
              </a:rPr>
              <a:t>Для анализа использования оперативной памяти веб-приложением.</a:t>
            </a:r>
          </a:p>
          <a:p>
            <a:pPr marL="285750" indent="-285750">
              <a:buFont typeface="Arial" panose="020B0604020202020204" pitchFamily="34" charset="0"/>
              <a:buChar char="•"/>
            </a:pPr>
            <a:r>
              <a:rPr lang="ru-RU" sz="1300" b="1">
                <a:latin typeface="Arial" panose="020B0604020202020204" pitchFamily="34" charset="0"/>
                <a:cs typeface="Arial" panose="020B0604020202020204" pitchFamily="34" charset="0"/>
              </a:rPr>
              <a:t>Что можно делать?</a:t>
            </a:r>
            <a:endParaRPr lang="ru-RU" sz="130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ru-RU" sz="1300">
                <a:latin typeface="Arial" panose="020B0604020202020204" pitchFamily="34" charset="0"/>
                <a:cs typeface="Arial" panose="020B0604020202020204" pitchFamily="34" charset="0"/>
              </a:rPr>
              <a:t>Идентифицировать утечки памяти (memory leaks).</a:t>
            </a:r>
          </a:p>
          <a:p>
            <a:pPr marL="742950" lvl="1" indent="-285750">
              <a:buFont typeface="Arial" panose="020B0604020202020204" pitchFamily="34" charset="0"/>
              <a:buChar char="•"/>
            </a:pPr>
            <a:r>
              <a:rPr lang="ru-RU" sz="1300">
                <a:latin typeface="Arial" panose="020B0604020202020204" pitchFamily="34" charset="0"/>
                <a:cs typeface="Arial" panose="020B0604020202020204" pitchFamily="34" charset="0"/>
              </a:rPr>
              <a:t>Делать снимки кучи (heap snapshot).</a:t>
            </a:r>
          </a:p>
          <a:p>
            <a:pPr marL="742950" lvl="1" indent="-285750">
              <a:buFont typeface="Arial" panose="020B0604020202020204" pitchFamily="34" charset="0"/>
              <a:buChar char="•"/>
            </a:pPr>
            <a:r>
              <a:rPr lang="ru-RU" sz="1300">
                <a:latin typeface="Arial" panose="020B0604020202020204" pitchFamily="34" charset="0"/>
                <a:cs typeface="Arial" panose="020B0604020202020204" pitchFamily="34" charset="0"/>
              </a:rPr>
              <a:t>Использовать профилировку распределения памяти.</a:t>
            </a:r>
          </a:p>
          <a:p>
            <a:pPr algn="l"/>
            <a:endParaRPr lang="en-US" sz="1300">
              <a:solidFill>
                <a:srgbClr val="303141"/>
              </a:solidFill>
              <a:latin typeface="Arial" panose="020B0604020202020204" pitchFamily="34" charset="0"/>
              <a:cs typeface="Arial" panose="020B0604020202020204" pitchFamily="34" charset="0"/>
            </a:endParaRPr>
          </a:p>
          <a:p>
            <a:pPr algn="l"/>
            <a:endParaRPr lang="en-US" sz="1300" b="0" i="0">
              <a:solidFill>
                <a:srgbClr val="303141"/>
              </a:solidFill>
              <a:effectLst/>
              <a:latin typeface="Arial" panose="020B0604020202020204" pitchFamily="34" charset="0"/>
              <a:cs typeface="Arial" panose="020B0604020202020204" pitchFamily="34" charset="0"/>
            </a:endParaRPr>
          </a:p>
          <a:p>
            <a:pPr algn="l"/>
            <a:endParaRPr lang="en-US" sz="1300" b="0" i="0">
              <a:solidFill>
                <a:srgbClr val="30314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9183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01FC34-D1FE-2460-EDC0-F926E11B534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E1493D9-90DE-40EF-6CA0-ABC0B0544053}"/>
              </a:ext>
            </a:extLst>
          </p:cNvPr>
          <p:cNvSpPr txBox="1"/>
          <p:nvPr/>
        </p:nvSpPr>
        <p:spPr>
          <a:xfrm>
            <a:off x="107004" y="158874"/>
            <a:ext cx="11984477" cy="6370975"/>
          </a:xfrm>
          <a:prstGeom prst="rect">
            <a:avLst/>
          </a:prstGeom>
          <a:noFill/>
        </p:spPr>
        <p:txBody>
          <a:bodyPr wrap="square">
            <a:spAutoFit/>
          </a:bodyPr>
          <a:lstStyle/>
          <a:p>
            <a:pPr>
              <a:buNone/>
            </a:pPr>
            <a:r>
              <a:rPr lang="ru-RU" sz="1200" b="1">
                <a:latin typeface="Arial" panose="020B0604020202020204" pitchFamily="34" charset="0"/>
                <a:cs typeface="Arial" panose="020B0604020202020204" pitchFamily="34" charset="0"/>
              </a:rPr>
              <a:t>🔹 Application (Приложение)</a:t>
            </a:r>
          </a:p>
          <a:p>
            <a:pPr marL="171450" indent="-171450">
              <a:buFont typeface="Arial" panose="020B0604020202020204" pitchFamily="34" charset="0"/>
              <a:buChar char="•"/>
            </a:pPr>
            <a:r>
              <a:rPr lang="ru-RU" sz="1200" b="1">
                <a:latin typeface="Arial" panose="020B0604020202020204" pitchFamily="34" charset="0"/>
                <a:cs typeface="Arial" panose="020B0604020202020204" pitchFamily="34" charset="0"/>
              </a:rPr>
              <a:t>Для чего используется?</a:t>
            </a:r>
            <a:br>
              <a:rPr lang="ru-RU" sz="1200">
                <a:latin typeface="Arial" panose="020B0604020202020204" pitchFamily="34" charset="0"/>
                <a:cs typeface="Arial" panose="020B0604020202020204" pitchFamily="34" charset="0"/>
              </a:rPr>
            </a:br>
            <a:r>
              <a:rPr lang="ru-RU" sz="1200">
                <a:latin typeface="Arial" panose="020B0604020202020204" pitchFamily="34" charset="0"/>
                <a:cs typeface="Arial" panose="020B0604020202020204" pitchFamily="34" charset="0"/>
              </a:rPr>
              <a:t>Для управления локальными ресурсами, используемыми веб-приложением.</a:t>
            </a:r>
          </a:p>
          <a:p>
            <a:pPr marL="171450" indent="-171450">
              <a:buFont typeface="Arial" panose="020B0604020202020204" pitchFamily="34" charset="0"/>
              <a:buChar char="•"/>
            </a:pPr>
            <a:r>
              <a:rPr lang="ru-RU" sz="1200" b="1">
                <a:latin typeface="Arial" panose="020B0604020202020204" pitchFamily="34" charset="0"/>
                <a:cs typeface="Arial" panose="020B0604020202020204" pitchFamily="34" charset="0"/>
              </a:rPr>
              <a:t>Что можно делать?</a:t>
            </a:r>
            <a:endParaRPr lang="ru-RU" sz="120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ru-RU" sz="1200">
                <a:latin typeface="Arial" panose="020B0604020202020204" pitchFamily="34" charset="0"/>
                <a:cs typeface="Arial" panose="020B0604020202020204" pitchFamily="34" charset="0"/>
              </a:rPr>
              <a:t>Просматривать и изменять Local Storage, Session Storage, IndexedDB, Web SQL.</a:t>
            </a:r>
          </a:p>
          <a:p>
            <a:pPr marL="742950" lvl="1" indent="-285750">
              <a:buFont typeface="Arial" panose="020B0604020202020204" pitchFamily="34" charset="0"/>
              <a:buChar char="•"/>
            </a:pPr>
            <a:r>
              <a:rPr lang="ru-RU" sz="1200">
                <a:latin typeface="Arial" panose="020B0604020202020204" pitchFamily="34" charset="0"/>
                <a:cs typeface="Arial" panose="020B0604020202020204" pitchFamily="34" charset="0"/>
              </a:rPr>
              <a:t>Просматривать, изменять и удалять cookie.</a:t>
            </a:r>
          </a:p>
          <a:p>
            <a:pPr marL="742950" lvl="1" indent="-285750">
              <a:buFont typeface="Arial" panose="020B0604020202020204" pitchFamily="34" charset="0"/>
              <a:buChar char="•"/>
            </a:pPr>
            <a:r>
              <a:rPr lang="ru-RU" sz="1200">
                <a:latin typeface="Arial" panose="020B0604020202020204" pitchFamily="34" charset="0"/>
                <a:cs typeface="Arial" panose="020B0604020202020204" pitchFamily="34" charset="0"/>
              </a:rPr>
              <a:t>Управлять кешем, сервис-воркерами.</a:t>
            </a:r>
          </a:p>
          <a:p>
            <a:pPr marL="742950" lvl="1" indent="-285750">
              <a:buFont typeface="Arial" panose="020B0604020202020204" pitchFamily="34" charset="0"/>
              <a:buChar char="•"/>
            </a:pPr>
            <a:r>
              <a:rPr lang="ru-RU" sz="1200">
                <a:latin typeface="Arial" panose="020B0604020202020204" pitchFamily="34" charset="0"/>
                <a:cs typeface="Arial" panose="020B0604020202020204" pitchFamily="34" charset="0"/>
              </a:rPr>
              <a:t>Анализировать PWA-свойства (Progressive Web Apps).</a:t>
            </a:r>
          </a:p>
          <a:p>
            <a:pPr algn="l"/>
            <a:endParaRPr lang="en-US" sz="1200">
              <a:solidFill>
                <a:srgbClr val="303141"/>
              </a:solidFill>
              <a:latin typeface="Arial" panose="020B0604020202020204" pitchFamily="34" charset="0"/>
              <a:cs typeface="Arial" panose="020B0604020202020204" pitchFamily="34" charset="0"/>
            </a:endParaRPr>
          </a:p>
          <a:p>
            <a:pPr algn="l"/>
            <a:endParaRPr lang="en-US" sz="1200" b="0" i="0">
              <a:solidFill>
                <a:srgbClr val="303141"/>
              </a:solidFill>
              <a:effectLst/>
              <a:latin typeface="Arial" panose="020B0604020202020204" pitchFamily="34" charset="0"/>
              <a:cs typeface="Arial" panose="020B0604020202020204" pitchFamily="34" charset="0"/>
            </a:endParaRPr>
          </a:p>
          <a:p>
            <a:pPr algn="l"/>
            <a:endParaRPr lang="en-US" sz="1200">
              <a:solidFill>
                <a:srgbClr val="303141"/>
              </a:solidFill>
              <a:latin typeface="Arial" panose="020B0604020202020204" pitchFamily="34" charset="0"/>
              <a:cs typeface="Arial" panose="020B0604020202020204" pitchFamily="34" charset="0"/>
            </a:endParaRPr>
          </a:p>
          <a:p>
            <a:pPr algn="l"/>
            <a:endParaRPr lang="en-US" sz="1200" b="0" i="0">
              <a:solidFill>
                <a:srgbClr val="303141"/>
              </a:solidFill>
              <a:effectLst/>
              <a:latin typeface="Arial" panose="020B0604020202020204" pitchFamily="34" charset="0"/>
              <a:cs typeface="Arial" panose="020B0604020202020204" pitchFamily="34" charset="0"/>
            </a:endParaRPr>
          </a:p>
          <a:p>
            <a:pPr algn="l"/>
            <a:endParaRPr lang="en-US" sz="1200">
              <a:solidFill>
                <a:srgbClr val="303141"/>
              </a:solidFill>
              <a:latin typeface="Arial" panose="020B0604020202020204" pitchFamily="34" charset="0"/>
              <a:cs typeface="Arial" panose="020B0604020202020204" pitchFamily="34" charset="0"/>
            </a:endParaRPr>
          </a:p>
          <a:p>
            <a:pPr>
              <a:buNone/>
            </a:pPr>
            <a:r>
              <a:rPr lang="ru-RU" sz="1200" b="1">
                <a:latin typeface="Arial" panose="020B0604020202020204" pitchFamily="34" charset="0"/>
                <a:cs typeface="Arial" panose="020B0604020202020204" pitchFamily="34" charset="0"/>
              </a:rPr>
              <a:t>🔹 Privacy and Security (Конфиденциальность и безопасность)</a:t>
            </a:r>
          </a:p>
          <a:p>
            <a:pPr>
              <a:buNone/>
            </a:pPr>
            <a:r>
              <a:rPr lang="ru-RU" sz="1200" i="1">
                <a:latin typeface="Arial" panose="020B0604020202020204" pitchFamily="34" charset="0"/>
                <a:cs typeface="Arial" panose="020B0604020202020204" pitchFamily="34" charset="0"/>
              </a:rPr>
              <a:t>(Доступно в новых версиях DevTools)</a:t>
            </a:r>
            <a:endParaRPr lang="ru-RU" sz="120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ru-RU" sz="1200" b="1">
                <a:latin typeface="Arial" panose="020B0604020202020204" pitchFamily="34" charset="0"/>
                <a:cs typeface="Arial" panose="020B0604020202020204" pitchFamily="34" charset="0"/>
              </a:rPr>
              <a:t>Для чего используется?</a:t>
            </a:r>
            <a:br>
              <a:rPr lang="ru-RU" sz="1200">
                <a:latin typeface="Arial" panose="020B0604020202020204" pitchFamily="34" charset="0"/>
                <a:cs typeface="Arial" panose="020B0604020202020204" pitchFamily="34" charset="0"/>
              </a:rPr>
            </a:br>
            <a:r>
              <a:rPr lang="ru-RU" sz="1200">
                <a:latin typeface="Arial" panose="020B0604020202020204" pitchFamily="34" charset="0"/>
                <a:cs typeface="Arial" panose="020B0604020202020204" pitchFamily="34" charset="0"/>
              </a:rPr>
              <a:t>Для анализа безопасности и конфиденциальности сайта.</a:t>
            </a:r>
          </a:p>
          <a:p>
            <a:pPr marL="171450" indent="-171450">
              <a:buFont typeface="Arial" panose="020B0604020202020204" pitchFamily="34" charset="0"/>
              <a:buChar char="•"/>
            </a:pPr>
            <a:r>
              <a:rPr lang="ru-RU" sz="1200" b="1">
                <a:latin typeface="Arial" panose="020B0604020202020204" pitchFamily="34" charset="0"/>
                <a:cs typeface="Arial" panose="020B0604020202020204" pitchFamily="34" charset="0"/>
              </a:rPr>
              <a:t>Что можно делать?</a:t>
            </a:r>
            <a:endParaRPr lang="ru-RU" sz="120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ru-RU" sz="1200">
                <a:latin typeface="Arial" panose="020B0604020202020204" pitchFamily="34" charset="0"/>
                <a:cs typeface="Arial" panose="020B0604020202020204" pitchFamily="34" charset="0"/>
              </a:rPr>
              <a:t>Просматривать SSL-сертификаты.</a:t>
            </a:r>
          </a:p>
          <a:p>
            <a:pPr marL="742950" lvl="1" indent="-285750">
              <a:buFont typeface="Arial" panose="020B0604020202020204" pitchFamily="34" charset="0"/>
              <a:buChar char="•"/>
            </a:pPr>
            <a:r>
              <a:rPr lang="ru-RU" sz="1200">
                <a:latin typeface="Arial" panose="020B0604020202020204" pitchFamily="34" charset="0"/>
                <a:cs typeface="Arial" panose="020B0604020202020204" pitchFamily="34" charset="0"/>
              </a:rPr>
              <a:t>Отслеживать предупреждения о смешанном содержимом (mixed content).</a:t>
            </a:r>
          </a:p>
          <a:p>
            <a:pPr marL="742950" lvl="1" indent="-285750">
              <a:buFont typeface="Arial" panose="020B0604020202020204" pitchFamily="34" charset="0"/>
              <a:buChar char="•"/>
            </a:pPr>
            <a:r>
              <a:rPr lang="ru-RU" sz="1200">
                <a:latin typeface="Arial" panose="020B0604020202020204" pitchFamily="34" charset="0"/>
                <a:cs typeface="Arial" panose="020B0604020202020204" pitchFamily="34" charset="0"/>
              </a:rPr>
              <a:t>Проверять, насколько безопасно подключение и сайт.</a:t>
            </a:r>
          </a:p>
          <a:p>
            <a:pPr algn="l"/>
            <a:endParaRPr lang="en-US" sz="1200" b="0" i="0">
              <a:solidFill>
                <a:srgbClr val="303141"/>
              </a:solidFill>
              <a:effectLst/>
              <a:latin typeface="Arial" panose="020B0604020202020204" pitchFamily="34" charset="0"/>
              <a:cs typeface="Arial" panose="020B0604020202020204" pitchFamily="34" charset="0"/>
            </a:endParaRPr>
          </a:p>
          <a:p>
            <a:pPr algn="l"/>
            <a:endParaRPr lang="en-US" sz="1200">
              <a:solidFill>
                <a:srgbClr val="303141"/>
              </a:solidFill>
              <a:latin typeface="Arial" panose="020B0604020202020204" pitchFamily="34" charset="0"/>
              <a:cs typeface="Arial" panose="020B0604020202020204" pitchFamily="34" charset="0"/>
            </a:endParaRPr>
          </a:p>
          <a:p>
            <a:pPr algn="l"/>
            <a:endParaRPr lang="en-US" sz="1200" b="0" i="0">
              <a:solidFill>
                <a:srgbClr val="303141"/>
              </a:solidFill>
              <a:effectLst/>
              <a:latin typeface="Arial" panose="020B0604020202020204" pitchFamily="34" charset="0"/>
              <a:cs typeface="Arial" panose="020B0604020202020204" pitchFamily="34" charset="0"/>
            </a:endParaRPr>
          </a:p>
          <a:p>
            <a:pPr algn="l"/>
            <a:endParaRPr lang="en-US" sz="1200">
              <a:solidFill>
                <a:srgbClr val="303141"/>
              </a:solidFill>
              <a:latin typeface="Arial" panose="020B0604020202020204" pitchFamily="34" charset="0"/>
              <a:cs typeface="Arial" panose="020B0604020202020204" pitchFamily="34" charset="0"/>
            </a:endParaRPr>
          </a:p>
          <a:p>
            <a:pPr>
              <a:buNone/>
            </a:pPr>
            <a:r>
              <a:rPr lang="ru-RU" sz="1200" b="1">
                <a:latin typeface="Arial" panose="020B0604020202020204" pitchFamily="34" charset="0"/>
                <a:cs typeface="Arial" panose="020B0604020202020204" pitchFamily="34" charset="0"/>
              </a:rPr>
              <a:t>🔹 Lighthouse</a:t>
            </a:r>
          </a:p>
          <a:p>
            <a:pPr marL="171450" indent="-171450">
              <a:buFont typeface="Arial" panose="020B0604020202020204" pitchFamily="34" charset="0"/>
              <a:buChar char="•"/>
            </a:pPr>
            <a:r>
              <a:rPr lang="ru-RU" sz="1200" b="1">
                <a:latin typeface="Arial" panose="020B0604020202020204" pitchFamily="34" charset="0"/>
                <a:cs typeface="Arial" panose="020B0604020202020204" pitchFamily="34" charset="0"/>
              </a:rPr>
              <a:t>Для чего используется?</a:t>
            </a:r>
            <a:br>
              <a:rPr lang="ru-RU" sz="1200">
                <a:latin typeface="Arial" panose="020B0604020202020204" pitchFamily="34" charset="0"/>
                <a:cs typeface="Arial" panose="020B0604020202020204" pitchFamily="34" charset="0"/>
              </a:rPr>
            </a:br>
            <a:r>
              <a:rPr lang="ru-RU" sz="1200">
                <a:latin typeface="Arial" panose="020B0604020202020204" pitchFamily="34" charset="0"/>
                <a:cs typeface="Arial" panose="020B0604020202020204" pitchFamily="34" charset="0"/>
              </a:rPr>
              <a:t>Для аудита производительности, SEO, доступности и лучших практик сайта.</a:t>
            </a:r>
          </a:p>
          <a:p>
            <a:pPr marL="171450" indent="-171450">
              <a:buFont typeface="Arial" panose="020B0604020202020204" pitchFamily="34" charset="0"/>
              <a:buChar char="•"/>
            </a:pPr>
            <a:r>
              <a:rPr lang="ru-RU" sz="1200" b="1">
                <a:latin typeface="Arial" panose="020B0604020202020204" pitchFamily="34" charset="0"/>
                <a:cs typeface="Arial" panose="020B0604020202020204" pitchFamily="34" charset="0"/>
              </a:rPr>
              <a:t>Что можно делать?</a:t>
            </a:r>
            <a:endParaRPr lang="ru-RU" sz="120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ru-RU" sz="1200">
                <a:latin typeface="Arial" panose="020B0604020202020204" pitchFamily="34" charset="0"/>
                <a:cs typeface="Arial" panose="020B0604020202020204" pitchFamily="34" charset="0"/>
              </a:rPr>
              <a:t>Запустить анализ сайта одним нажатием.</a:t>
            </a:r>
          </a:p>
          <a:p>
            <a:pPr marL="742950" lvl="1" indent="-285750">
              <a:buFont typeface="Arial" panose="020B0604020202020204" pitchFamily="34" charset="0"/>
              <a:buChar char="•"/>
            </a:pPr>
            <a:r>
              <a:rPr lang="ru-RU" sz="1200">
                <a:latin typeface="Arial" panose="020B0604020202020204" pitchFamily="34" charset="0"/>
                <a:cs typeface="Arial" panose="020B0604020202020204" pitchFamily="34" charset="0"/>
              </a:rPr>
              <a:t>Получить оценки по производительности, SEO, PWA и др.</a:t>
            </a:r>
          </a:p>
          <a:p>
            <a:pPr marL="742950" lvl="1" indent="-285750">
              <a:buFont typeface="Arial" panose="020B0604020202020204" pitchFamily="34" charset="0"/>
              <a:buChar char="•"/>
            </a:pPr>
            <a:r>
              <a:rPr lang="ru-RU" sz="1200">
                <a:latin typeface="Arial" panose="020B0604020202020204" pitchFamily="34" charset="0"/>
                <a:cs typeface="Arial" panose="020B0604020202020204" pitchFamily="34" charset="0"/>
              </a:rPr>
              <a:t>Получить подробные рекомендации по улучшению.</a:t>
            </a:r>
          </a:p>
          <a:p>
            <a:pPr algn="l"/>
            <a:endParaRPr lang="en-US" sz="1200" b="0" i="0">
              <a:solidFill>
                <a:srgbClr val="303141"/>
              </a:solidFill>
              <a:effectLst/>
              <a:latin typeface="Arial" panose="020B0604020202020204" pitchFamily="34" charset="0"/>
              <a:cs typeface="Arial" panose="020B0604020202020204" pitchFamily="34" charset="0"/>
            </a:endParaRPr>
          </a:p>
          <a:p>
            <a:pPr algn="l"/>
            <a:endParaRPr lang="en-US" sz="1200" b="0" i="0">
              <a:solidFill>
                <a:srgbClr val="30314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100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41486-A824-814E-AD83-C33FE7C0C40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6A950AE-DB10-A67E-C426-C2A63600F7F1}"/>
              </a:ext>
            </a:extLst>
          </p:cNvPr>
          <p:cNvSpPr txBox="1"/>
          <p:nvPr/>
        </p:nvSpPr>
        <p:spPr>
          <a:xfrm>
            <a:off x="107004" y="158874"/>
            <a:ext cx="11984477" cy="3262432"/>
          </a:xfrm>
          <a:prstGeom prst="rect">
            <a:avLst/>
          </a:prstGeom>
          <a:noFill/>
        </p:spPr>
        <p:txBody>
          <a:bodyPr wrap="square">
            <a:spAutoFit/>
          </a:bodyPr>
          <a:lstStyle/>
          <a:p>
            <a:pPr>
              <a:buNone/>
            </a:pPr>
            <a:r>
              <a:rPr lang="ru-RU" b="1"/>
              <a:t>🔹 Recorder (Запись действий)</a:t>
            </a:r>
          </a:p>
          <a:p>
            <a:pPr marL="285750" indent="-285750">
              <a:buFont typeface="Arial" panose="020B0604020202020204" pitchFamily="34" charset="0"/>
              <a:buChar char="•"/>
            </a:pPr>
            <a:r>
              <a:rPr lang="ru-RU" b="1"/>
              <a:t>Для чего используется?</a:t>
            </a:r>
            <a:br>
              <a:rPr lang="ru-RU"/>
            </a:br>
            <a:r>
              <a:rPr lang="ru-RU"/>
              <a:t>Для записи пользовательских действий на сайте и анализа производительности этих действий.</a:t>
            </a:r>
          </a:p>
          <a:p>
            <a:pPr marL="285750" indent="-285750">
              <a:buFont typeface="Arial" panose="020B0604020202020204" pitchFamily="34" charset="0"/>
              <a:buChar char="•"/>
            </a:pPr>
            <a:r>
              <a:rPr lang="ru-RU" b="1"/>
              <a:t>Что можно делать?</a:t>
            </a:r>
            <a:endParaRPr lang="ru-RU"/>
          </a:p>
          <a:p>
            <a:pPr marL="742950" lvl="1" indent="-285750">
              <a:buFont typeface="Arial" panose="020B0604020202020204" pitchFamily="34" charset="0"/>
              <a:buChar char="•"/>
            </a:pPr>
            <a:r>
              <a:rPr lang="ru-RU"/>
              <a:t>Записывать пошаговые действия пользователя.</a:t>
            </a:r>
          </a:p>
          <a:p>
            <a:pPr marL="742950" lvl="1" indent="-285750">
              <a:buFont typeface="Arial" panose="020B0604020202020204" pitchFamily="34" charset="0"/>
              <a:buChar char="•"/>
            </a:pPr>
            <a:r>
              <a:rPr lang="ru-RU"/>
              <a:t>Повторно воспроизводить эти действия.</a:t>
            </a:r>
          </a:p>
          <a:p>
            <a:pPr marL="742950" lvl="1" indent="-285750">
              <a:buFont typeface="Arial" panose="020B0604020202020204" pitchFamily="34" charset="0"/>
              <a:buChar char="•"/>
            </a:pPr>
            <a:r>
              <a:rPr lang="ru-RU"/>
              <a:t>Анализировать производительность записанных действий.</a:t>
            </a:r>
          </a:p>
          <a:p>
            <a:pPr algn="l"/>
            <a:r>
              <a:rPr lang="ru-RU" sz="1600" b="0" i="0">
                <a:solidFill>
                  <a:srgbClr val="303141"/>
                </a:solidFill>
                <a:effectLst/>
                <a:latin typeface="Udemy Sans"/>
              </a:rPr>
              <a:t> </a:t>
            </a:r>
            <a:endParaRPr lang="en-US" sz="1600" b="0" i="0">
              <a:solidFill>
                <a:srgbClr val="303141"/>
              </a:solidFill>
              <a:effectLst/>
              <a:latin typeface="Udemy Sans"/>
            </a:endParaRPr>
          </a:p>
          <a:p>
            <a:pPr algn="l"/>
            <a:endParaRPr lang="en-US" sz="1600">
              <a:solidFill>
                <a:srgbClr val="303141"/>
              </a:solidFill>
              <a:latin typeface="Udemy Sans"/>
            </a:endParaRPr>
          </a:p>
          <a:p>
            <a:pPr algn="l"/>
            <a:endParaRPr lang="en-US" sz="1600" b="0" i="0">
              <a:solidFill>
                <a:srgbClr val="303141"/>
              </a:solidFill>
              <a:effectLst/>
              <a:latin typeface="Udemy Sans"/>
            </a:endParaRPr>
          </a:p>
          <a:p>
            <a:pPr algn="l"/>
            <a:endParaRPr lang="en-US" sz="1600">
              <a:solidFill>
                <a:srgbClr val="303141"/>
              </a:solidFill>
              <a:latin typeface="Udemy Sans"/>
            </a:endParaRPr>
          </a:p>
          <a:p>
            <a:pPr algn="l"/>
            <a:endParaRPr lang="ru-RU" sz="1600" b="0" i="0">
              <a:solidFill>
                <a:srgbClr val="303141"/>
              </a:solidFill>
              <a:effectLst/>
              <a:latin typeface="Udemy Sans"/>
            </a:endParaRPr>
          </a:p>
        </p:txBody>
      </p:sp>
    </p:spTree>
    <p:extLst>
      <p:ext uri="{BB962C8B-B14F-4D97-AF65-F5344CB8AC3E}">
        <p14:creationId xmlns:p14="http://schemas.microsoft.com/office/powerpoint/2010/main" val="3601701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455CE8-6F59-96F1-569A-82CC1D134C9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3BE45EB-F854-8591-1C96-FEA2B2F01380}"/>
              </a:ext>
            </a:extLst>
          </p:cNvPr>
          <p:cNvSpPr txBox="1"/>
          <p:nvPr/>
        </p:nvSpPr>
        <p:spPr>
          <a:xfrm>
            <a:off x="107004" y="158874"/>
            <a:ext cx="11984477" cy="6247864"/>
          </a:xfrm>
          <a:prstGeom prst="rect">
            <a:avLst/>
          </a:prstGeom>
          <a:noFill/>
        </p:spPr>
        <p:txBody>
          <a:bodyPr wrap="square">
            <a:spAutoFit/>
          </a:bodyPr>
          <a:lstStyle/>
          <a:p>
            <a:r>
              <a:rPr lang="ru-RU" sz="1600" b="0" i="0">
                <a:effectLst/>
                <a:latin typeface="Udemy Sans"/>
              </a:rPr>
              <a:t> </a:t>
            </a:r>
            <a:r>
              <a:rPr lang="ru-RU" sz="1600" b="1" i="0">
                <a:effectLst/>
                <a:latin typeface="__abcFavorit_278371"/>
              </a:rPr>
              <a:t>Рендеринг в интернете (Rendering on the Web)</a:t>
            </a:r>
            <a:endParaRPr lang="ru-RU" sz="1600" b="0" i="0">
              <a:effectLst/>
              <a:latin typeface="Udemy Sans"/>
            </a:endParaRPr>
          </a:p>
          <a:p>
            <a:pPr algn="l"/>
            <a:endParaRPr lang="ru-RU" sz="1600">
              <a:latin typeface="Udemy Sans"/>
            </a:endParaRPr>
          </a:p>
          <a:p>
            <a:pPr algn="l"/>
            <a:r>
              <a:rPr lang="ru-RU" sz="1600" b="0" i="0">
                <a:effectLst/>
                <a:latin typeface="__abcFavorit_278371"/>
              </a:rPr>
              <a:t>Одно из основных решений, которые должны принять веб-разработчики, - это где реализовать логику и рендеринг в своих приложениях. Это может быть сложно, так как существует несколько разных способов создания сайта.</a:t>
            </a:r>
            <a:endParaRPr lang="ru-RU" sz="1600" b="0" i="0">
              <a:effectLst/>
              <a:latin typeface="Udemy Sans"/>
            </a:endParaRPr>
          </a:p>
          <a:p>
            <a:pPr algn="l"/>
            <a:endParaRPr lang="ru-RU" sz="1600">
              <a:latin typeface="Udemy Sans"/>
            </a:endParaRPr>
          </a:p>
          <a:p>
            <a:pPr algn="l"/>
            <a:endParaRPr lang="ru-RU" sz="1600" b="0" i="0">
              <a:effectLst/>
              <a:latin typeface="Udemy Sans"/>
            </a:endParaRPr>
          </a:p>
          <a:p>
            <a:pPr algn="l">
              <a:buNone/>
            </a:pPr>
            <a:r>
              <a:rPr lang="ru-RU" sz="1600" b="1" i="0">
                <a:effectLst/>
                <a:latin typeface="__abcFavorit_278371"/>
              </a:rPr>
              <a:t>Терминология</a:t>
            </a:r>
            <a:endParaRPr lang="ru-RU" sz="1600" b="0" i="0">
              <a:effectLst/>
              <a:latin typeface="__abcFavorit_278371"/>
            </a:endParaRPr>
          </a:p>
          <a:p>
            <a:pPr algn="l"/>
            <a:endParaRPr lang="ru-RU" sz="1600">
              <a:latin typeface="__abcFavorit_278371"/>
            </a:endParaRPr>
          </a:p>
          <a:p>
            <a:pPr marL="285750" indent="-285750" algn="l">
              <a:buFont typeface="Arial" panose="020B0604020202020204" pitchFamily="34" charset="0"/>
              <a:buChar char="•"/>
            </a:pPr>
            <a:r>
              <a:rPr lang="ru-RU" sz="1600" b="1" i="0">
                <a:effectLst/>
                <a:latin typeface="__abcFavorit_278371"/>
              </a:rPr>
              <a:t>SSR</a:t>
            </a:r>
            <a:r>
              <a:rPr lang="ru-RU" sz="1600" b="0" i="0">
                <a:effectLst/>
                <a:latin typeface="__abcFavorit_278371"/>
              </a:rPr>
              <a:t>: рендеринг на стороне сервера - рендеринг клиентского или универсального приложения в HTML на сервере;</a:t>
            </a:r>
          </a:p>
          <a:p>
            <a:pPr marL="285750" indent="-285750" algn="l">
              <a:buFont typeface="Arial" panose="020B0604020202020204" pitchFamily="34" charset="0"/>
              <a:buChar char="•"/>
            </a:pPr>
            <a:endParaRPr lang="ru-RU" sz="1600" b="0" i="0">
              <a:effectLst/>
              <a:latin typeface="__abcFavorit_278371"/>
            </a:endParaRPr>
          </a:p>
          <a:p>
            <a:pPr marL="285750" indent="-285750" algn="l">
              <a:buFont typeface="Arial" panose="020B0604020202020204" pitchFamily="34" charset="0"/>
              <a:buChar char="•"/>
            </a:pPr>
            <a:r>
              <a:rPr lang="ru-RU" sz="1600" b="1" i="0">
                <a:effectLst/>
                <a:latin typeface="__abcFavorit_278371"/>
              </a:rPr>
              <a:t>CSR</a:t>
            </a:r>
            <a:r>
              <a:rPr lang="ru-RU" sz="1600" b="0" i="0">
                <a:effectLst/>
                <a:latin typeface="__abcFavorit_278371"/>
              </a:rPr>
              <a:t>: рендеринг на стороне клиента - рендеринг приложения в браузере, обычно с использованием DOM;</a:t>
            </a:r>
          </a:p>
          <a:p>
            <a:pPr marL="285750" indent="-285750" algn="l">
              <a:buFont typeface="Arial" panose="020B0604020202020204" pitchFamily="34" charset="0"/>
              <a:buChar char="•"/>
            </a:pPr>
            <a:endParaRPr lang="ru-RU" sz="1600" b="0" i="0">
              <a:effectLst/>
              <a:latin typeface="__abcFavorit_278371"/>
            </a:endParaRPr>
          </a:p>
          <a:p>
            <a:pPr marL="285750" indent="-285750" algn="l">
              <a:buFont typeface="Arial" panose="020B0604020202020204" pitchFamily="34" charset="0"/>
              <a:buChar char="•"/>
            </a:pPr>
            <a:r>
              <a:rPr lang="ru-RU" sz="1600" b="0" i="0">
                <a:effectLst/>
                <a:latin typeface="__abcFavorit_278371"/>
              </a:rPr>
              <a:t>Регидратация (</a:t>
            </a:r>
            <a:r>
              <a:rPr lang="ru-RU" sz="1600" b="1" i="0">
                <a:effectLst/>
                <a:latin typeface="__abcFavorit_278371"/>
              </a:rPr>
              <a:t>Rehydration</a:t>
            </a:r>
            <a:r>
              <a:rPr lang="ru-RU" sz="1600" b="0" i="0">
                <a:effectLst/>
                <a:latin typeface="__abcFavorit_278371"/>
              </a:rPr>
              <a:t>): «загрузка» представлений JavaScript на клиенте так, чтобы они повторно использовали дерево DOM и данные HTML, представленные сервером;</a:t>
            </a:r>
          </a:p>
          <a:p>
            <a:pPr marL="285750" indent="-285750" algn="l">
              <a:buFont typeface="Arial" panose="020B0604020202020204" pitchFamily="34" charset="0"/>
              <a:buChar char="•"/>
            </a:pPr>
            <a:endParaRPr lang="ru-RU" sz="1600" b="0" i="0">
              <a:effectLst/>
              <a:latin typeface="__abcFavorit_278371"/>
            </a:endParaRPr>
          </a:p>
          <a:p>
            <a:pPr marL="285750" indent="-285750" algn="l">
              <a:buFont typeface="Arial" panose="020B0604020202020204" pitchFamily="34" charset="0"/>
              <a:buChar char="•"/>
            </a:pPr>
            <a:r>
              <a:rPr lang="ru-RU" sz="1600" b="0" i="0">
                <a:effectLst/>
                <a:latin typeface="__abcFavorit_278371"/>
              </a:rPr>
              <a:t>Предварительный рендеринг (</a:t>
            </a:r>
            <a:r>
              <a:rPr lang="ru-RU" sz="1600" b="1" i="0">
                <a:effectLst/>
                <a:latin typeface="__abcFavorit_278371"/>
              </a:rPr>
              <a:t>Prerendering</a:t>
            </a:r>
            <a:r>
              <a:rPr lang="ru-RU" sz="1600" b="0" i="0">
                <a:effectLst/>
                <a:latin typeface="__abcFavorit_278371"/>
              </a:rPr>
              <a:t>): запуск приложения на стороне клиента во время сборки для захвата его исходного состояния в виде статического HTML;</a:t>
            </a:r>
          </a:p>
          <a:p>
            <a:pPr marL="285750" indent="-285750" algn="l">
              <a:buFont typeface="Arial" panose="020B0604020202020204" pitchFamily="34" charset="0"/>
              <a:buChar char="•"/>
            </a:pPr>
            <a:endParaRPr lang="ru-RU" sz="1600" b="0" i="0">
              <a:effectLst/>
              <a:latin typeface="__abcFavorit_278371"/>
            </a:endParaRPr>
          </a:p>
          <a:p>
            <a:pPr marL="285750" indent="-285750" algn="l">
              <a:buFont typeface="Arial" panose="020B0604020202020204" pitchFamily="34" charset="0"/>
              <a:buChar char="•"/>
            </a:pPr>
            <a:r>
              <a:rPr lang="ru-RU" sz="1600" b="1" i="0">
                <a:effectLst/>
                <a:latin typeface="__abcFavorit_278371"/>
              </a:rPr>
              <a:t>TTFB</a:t>
            </a:r>
            <a:r>
              <a:rPr lang="ru-RU" sz="1600" b="0" i="0">
                <a:effectLst/>
                <a:latin typeface="__abcFavorit_278371"/>
              </a:rPr>
              <a:t>: время до первого байта - рассматривается как время между нажатием на ссылку и первым поступающим контентом;</a:t>
            </a:r>
          </a:p>
          <a:p>
            <a:pPr marL="285750" indent="-285750" algn="l">
              <a:buFont typeface="Arial" panose="020B0604020202020204" pitchFamily="34" charset="0"/>
              <a:buChar char="•"/>
            </a:pPr>
            <a:endParaRPr lang="ru-RU" sz="1600" b="0" i="0">
              <a:effectLst/>
              <a:latin typeface="__abcFavorit_278371"/>
            </a:endParaRPr>
          </a:p>
          <a:p>
            <a:pPr marL="285750" indent="-285750" algn="l">
              <a:buFont typeface="Arial" panose="020B0604020202020204" pitchFamily="34" charset="0"/>
              <a:buChar char="•"/>
            </a:pPr>
            <a:r>
              <a:rPr lang="ru-RU" sz="1600" b="1" i="0">
                <a:effectLst/>
                <a:latin typeface="__abcFavorit_278371"/>
              </a:rPr>
              <a:t>FP</a:t>
            </a:r>
            <a:r>
              <a:rPr lang="ru-RU" sz="1600" b="0" i="0">
                <a:effectLst/>
                <a:latin typeface="__abcFavorit_278371"/>
              </a:rPr>
              <a:t>: First Paint - первый раз, когда любой пиксель становится видимым для пользователя;</a:t>
            </a:r>
          </a:p>
          <a:p>
            <a:pPr marL="285750" indent="-285750" algn="l">
              <a:buFont typeface="Arial" panose="020B0604020202020204" pitchFamily="34" charset="0"/>
              <a:buChar char="•"/>
            </a:pPr>
            <a:endParaRPr lang="ru-RU" sz="1600" b="0" i="0">
              <a:effectLst/>
              <a:latin typeface="__abcFavorit_278371"/>
            </a:endParaRPr>
          </a:p>
          <a:p>
            <a:pPr marL="285750" indent="-285750" algn="l">
              <a:buFont typeface="Arial" panose="020B0604020202020204" pitchFamily="34" charset="0"/>
              <a:buChar char="•"/>
            </a:pPr>
            <a:r>
              <a:rPr lang="ru-RU" sz="1600" b="1" i="0">
                <a:effectLst/>
                <a:latin typeface="__abcFavorit_278371"/>
              </a:rPr>
              <a:t>FCP</a:t>
            </a:r>
            <a:r>
              <a:rPr lang="ru-RU" sz="1600" b="0" i="0">
                <a:effectLst/>
                <a:latin typeface="__abcFavorit_278371"/>
              </a:rPr>
              <a:t>: First Contentful Paint - время, когда запрашиваемый контент (тело статьи и т. д.) Становится видимым;</a:t>
            </a:r>
          </a:p>
          <a:p>
            <a:pPr marL="285750" indent="-285750" algn="l">
              <a:buFont typeface="Arial" panose="020B0604020202020204" pitchFamily="34" charset="0"/>
              <a:buChar char="•"/>
            </a:pPr>
            <a:endParaRPr lang="ru-RU" sz="1600" b="0" i="0">
              <a:effectLst/>
              <a:latin typeface="__abcFavorit_278371"/>
            </a:endParaRPr>
          </a:p>
          <a:p>
            <a:pPr marL="285750" indent="-285750" algn="l">
              <a:buFont typeface="Arial" panose="020B0604020202020204" pitchFamily="34" charset="0"/>
              <a:buChar char="•"/>
            </a:pPr>
            <a:r>
              <a:rPr lang="ru-RU" sz="1600" b="1" i="0">
                <a:effectLst/>
                <a:latin typeface="__abcFavorit_278371"/>
              </a:rPr>
              <a:t>TTI</a:t>
            </a:r>
            <a:r>
              <a:rPr lang="ru-RU" sz="1600" b="0" i="0">
                <a:effectLst/>
                <a:latin typeface="__abcFavorit_278371"/>
              </a:rPr>
              <a:t>: Time To Interactive - время, когда страница становится интерактивной (события подключены и т. д.).</a:t>
            </a:r>
            <a:endParaRPr lang="ru-RU" sz="1600" b="0" i="0">
              <a:effectLst/>
              <a:latin typeface="Udemy Sans"/>
            </a:endParaRPr>
          </a:p>
        </p:txBody>
      </p:sp>
    </p:spTree>
    <p:extLst>
      <p:ext uri="{BB962C8B-B14F-4D97-AF65-F5344CB8AC3E}">
        <p14:creationId xmlns:p14="http://schemas.microsoft.com/office/powerpoint/2010/main" val="1186475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977831-768D-9D41-2349-C7F54D27E81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1C9978C-D03E-4C44-5C6E-4C983714ECD3}"/>
              </a:ext>
            </a:extLst>
          </p:cNvPr>
          <p:cNvSpPr txBox="1"/>
          <p:nvPr/>
        </p:nvSpPr>
        <p:spPr>
          <a:xfrm>
            <a:off x="107004" y="158874"/>
            <a:ext cx="11984477" cy="6340197"/>
          </a:xfrm>
          <a:prstGeom prst="rect">
            <a:avLst/>
          </a:prstGeom>
          <a:noFill/>
        </p:spPr>
        <p:txBody>
          <a:bodyPr wrap="square">
            <a:spAutoFit/>
          </a:bodyPr>
          <a:lstStyle/>
          <a:p>
            <a:pPr algn="l">
              <a:buNone/>
            </a:pPr>
            <a:r>
              <a:rPr lang="ru-RU" sz="1400" b="1" i="0">
                <a:effectLst/>
                <a:latin typeface="__abcFavorit_278371"/>
              </a:rPr>
              <a:t>Серверный рендеринг</a:t>
            </a:r>
          </a:p>
          <a:p>
            <a:pPr algn="l">
              <a:buNone/>
            </a:pPr>
            <a:endParaRPr lang="ru-RU" sz="1400" b="0" i="0">
              <a:effectLst/>
              <a:latin typeface="__abcFavorit_278371"/>
            </a:endParaRPr>
          </a:p>
          <a:p>
            <a:pPr algn="l">
              <a:buNone/>
            </a:pPr>
            <a:r>
              <a:rPr lang="ru-RU" sz="1400" b="0" i="0">
                <a:effectLst/>
                <a:latin typeface="__abcFavorit_278371"/>
              </a:rPr>
              <a:t>Серверный рендеринг генерирует полный HTML для страницы на сервере в ответ на навигацию. Это позволяет избежать дополнительных циклов обработки данных и шаблонов на клиенте, поскольку они обрабатываются до того, как браузер получает ответ.</a:t>
            </a:r>
          </a:p>
          <a:p>
            <a:pPr algn="l">
              <a:buNone/>
            </a:pPr>
            <a:endParaRPr lang="ru-RU" sz="1400">
              <a:latin typeface="__abcFavorit_278371"/>
            </a:endParaRPr>
          </a:p>
          <a:p>
            <a:pPr algn="l">
              <a:buNone/>
            </a:pPr>
            <a:endParaRPr lang="ru-RU" sz="1400" b="0" i="0">
              <a:effectLst/>
              <a:latin typeface="__abcFavorit_278371"/>
            </a:endParaRPr>
          </a:p>
          <a:p>
            <a:pPr algn="l"/>
            <a:r>
              <a:rPr lang="ru-RU" sz="1400" b="0" i="0">
                <a:effectLst/>
                <a:latin typeface="__abcFavorit_278371"/>
              </a:rPr>
              <a:t>Серверный рендеринг обычно производит быструю First Paint и First Contentful Paint. Выполнение логики страницы и рендеринга на сервере позволяет избежать отправки большого количества JavaScript клиенту, что помогает быстро достичь Time to Interactive. Это имеет смысл, поскольку при серверном рендеринге вы просто отправляете текст и ссылки в браузер пользователя. Этот подход может хорошо работать для широкого спектра устройств и условий сети, и открывает интересные оптимизации браузера, такие как потоковый анализ документов.</a:t>
            </a:r>
          </a:p>
          <a:p>
            <a:pPr algn="l"/>
            <a:endParaRPr lang="ru-RU" sz="1400">
              <a:latin typeface="__abcFavorit_278371"/>
            </a:endParaRPr>
          </a:p>
          <a:p>
            <a:pPr algn="l">
              <a:buNone/>
            </a:pPr>
            <a:r>
              <a:rPr lang="ru-RU" sz="1400" b="0" i="0">
                <a:effectLst/>
                <a:latin typeface="__abcFavorit_278371"/>
              </a:rPr>
              <a:t>При использовании серверного рендеринга пользователи вряд ли будут ждать, пока обработается привязанный к процессору JavaScript, прежде чем они смогут использовать ваш сайт. Даже когда нельзя избежать стороннего JS, использование серверного рендеринга для сокращения собственных затрат на JS может дать вам больше « бюджета » на все остальное. Однако у этого подхода есть один главный недостаток: генерация страниц на сервере требует времени, что часто может привести к более долгому времени до первого байта.</a:t>
            </a:r>
          </a:p>
          <a:p>
            <a:pPr algn="l">
              <a:buNone/>
            </a:pPr>
            <a:endParaRPr lang="ru-RU" sz="1400" b="0" i="0">
              <a:effectLst/>
              <a:latin typeface="__abcFavorit_278371"/>
            </a:endParaRPr>
          </a:p>
          <a:p>
            <a:pPr algn="l">
              <a:buNone/>
            </a:pPr>
            <a:r>
              <a:rPr lang="ru-RU" sz="1400" b="0" i="0">
                <a:effectLst/>
                <a:latin typeface="__abcFavorit_278371"/>
              </a:rPr>
              <a:t>Достаточно ли серверного рендеринга для вашего приложения, во многом зависит от него самого. Существует давняя дискуссия о правильном применении серверного рендеринга по сравнению с рендерингом на стороне клиента, но важно помнить, что вы можете использовать серверный рендеринг для одних страниц, а не для других нет. Некоторые сайты успешно применяют гибридные методы рендеринга. Сервер Netflix отображает свои относительно статичные целевые страницы, предварительно выбирая JS для страниц с интенсивным взаимодействием, предоставляя этим более тяжелым страницам, отображаемым клиентом, более высокую вероятность быстрой загрузки.</a:t>
            </a:r>
          </a:p>
          <a:p>
            <a:pPr algn="l">
              <a:buNone/>
            </a:pPr>
            <a:endParaRPr lang="ru-RU" sz="1400" b="0" i="0">
              <a:effectLst/>
              <a:latin typeface="__abcFavorit_278371"/>
            </a:endParaRPr>
          </a:p>
          <a:p>
            <a:pPr algn="l"/>
            <a:r>
              <a:rPr lang="ru-RU" sz="1400" b="0" i="0">
                <a:effectLst/>
                <a:latin typeface="__abcFavorit_278371"/>
              </a:rPr>
              <a:t>Многие современные фреймворки, библиотеки и архитектуры позволяют отображать одно и то же приложение как на клиенте, так и на сервере. Эти методы могут использоваться для серверного рендеринга, однако важно отметить, что архитектуры, в которых рендеринг происходит как на сервере, так и на клиенте, представляют собой собственный класс решений с очень разными характеристиками производительности и компромиссами. Пользователи React могут использовать renderToString() или решения, построенные на его основе, такие как Next.js, для серверного рендеринга. Пользователи Vue могут взглянуть на руководство по серверному рендерингу Vue или Nuxt. Angular имеет Universal. В большинстве популярных решений используется некоторая форма гидратации, поэтому перед выбором инструмента ознакомьтесь с подходом, который используется.</a:t>
            </a:r>
          </a:p>
          <a:p>
            <a:pPr algn="l"/>
            <a:endParaRPr lang="ru-RU" sz="1400" b="0" i="0">
              <a:effectLst/>
              <a:latin typeface="__abcFavorit_278371"/>
            </a:endParaRPr>
          </a:p>
        </p:txBody>
      </p:sp>
    </p:spTree>
    <p:extLst>
      <p:ext uri="{BB962C8B-B14F-4D97-AF65-F5344CB8AC3E}">
        <p14:creationId xmlns:p14="http://schemas.microsoft.com/office/powerpoint/2010/main" val="2158351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6BCA0-77CA-2FFF-A469-409907E5BDE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19B85AF-14DA-F966-F8AB-4BC7BE67E891}"/>
              </a:ext>
            </a:extLst>
          </p:cNvPr>
          <p:cNvSpPr txBox="1"/>
          <p:nvPr/>
        </p:nvSpPr>
        <p:spPr>
          <a:xfrm>
            <a:off x="107004" y="158874"/>
            <a:ext cx="11984477" cy="6555641"/>
          </a:xfrm>
          <a:prstGeom prst="rect">
            <a:avLst/>
          </a:prstGeom>
          <a:noFill/>
        </p:spPr>
        <p:txBody>
          <a:bodyPr wrap="square">
            <a:spAutoFit/>
          </a:bodyPr>
          <a:lstStyle/>
          <a:p>
            <a:pPr algn="l">
              <a:buNone/>
            </a:pPr>
            <a:r>
              <a:rPr lang="ru-RU" sz="1400" b="1" i="0">
                <a:effectLst/>
                <a:latin typeface="__abcFavorit_278371"/>
              </a:rPr>
              <a:t>Статический рендеринг</a:t>
            </a:r>
            <a:endParaRPr lang="ru-RU" sz="1400" b="0" i="0">
              <a:effectLst/>
              <a:latin typeface="__abcFavorit_278371"/>
            </a:endParaRPr>
          </a:p>
          <a:p>
            <a:pPr algn="l"/>
            <a:r>
              <a:rPr lang="ru-RU" sz="1400" b="0" i="0">
                <a:effectLst/>
                <a:latin typeface="__abcFavorit_278371"/>
              </a:rPr>
              <a:t>Статический рендеринг происходит во время сборки и предлагает быстрые First Paint, First Contentful Paint и Time To Interactive - при условии, что количество JS на стороне клиента ограничено. В отличие от серверного рендеринга, ему также удается достичь стабильно быстрого времени до первого байта, поскольку HTML-код для страницы не нужно генерировать на лету. Как правило, статический рендеринг означает создание отдельного HTML-файла для каждого URL-адреса заранее. Поскольку HTML-ответы генерируются заранее, статические рендеры могут быть развернуты на нескольких CDN, чтобы воспользоваться преимуществом пограничного кэширования (edge-caching).</a:t>
            </a:r>
          </a:p>
          <a:p>
            <a:pPr algn="l"/>
            <a:endParaRPr lang="ru-RU" sz="1400">
              <a:latin typeface="__abcFavorit_278371"/>
            </a:endParaRPr>
          </a:p>
          <a:p>
            <a:pPr algn="l">
              <a:buNone/>
            </a:pPr>
            <a:r>
              <a:rPr lang="ru-RU" sz="1400" b="0" i="0">
                <a:effectLst/>
                <a:latin typeface="__abcFavorit_278371"/>
              </a:rPr>
              <a:t>Решения для статического рендеринга бывают всех форм и размеров. Такие инструменты как Gatsby спроектированы так, чтобы разработчики почувствовали что их приложения рендерятся динамически быстрее чем генерируются на этапе сборки. Другие, как Jekyll и Metalsmith принимают их статическую природу, обеспечивая более шаблонный подход.</a:t>
            </a:r>
          </a:p>
          <a:p>
            <a:pPr algn="l">
              <a:buNone/>
            </a:pPr>
            <a:endParaRPr lang="ru-RU" sz="1400" b="0" i="0">
              <a:effectLst/>
              <a:latin typeface="__abcFavorit_278371"/>
            </a:endParaRPr>
          </a:p>
          <a:p>
            <a:pPr algn="l">
              <a:buNone/>
            </a:pPr>
            <a:r>
              <a:rPr lang="ru-RU" sz="1400" b="0" i="0">
                <a:effectLst/>
                <a:latin typeface="__abcFavorit_278371"/>
              </a:rPr>
              <a:t>Одним из недостатков статического рендеринга является то, что отдельные HTML-файлы должны создаваться для каждого возможного URL. Это может быть сложно или даже невозможно, если вы не можете предсказать, какие будут эти URL-адреса раньше времени, или для сайтов с большим количеством уникальных страниц.</a:t>
            </a:r>
          </a:p>
          <a:p>
            <a:pPr algn="l">
              <a:buNone/>
            </a:pPr>
            <a:endParaRPr lang="ru-RU" sz="1400" b="0" i="0">
              <a:effectLst/>
              <a:latin typeface="__abcFavorit_278371"/>
            </a:endParaRPr>
          </a:p>
          <a:p>
            <a:pPr algn="l">
              <a:buNone/>
            </a:pPr>
            <a:r>
              <a:rPr lang="ru-RU" sz="1400" b="0" i="0">
                <a:effectLst/>
                <a:latin typeface="__abcFavorit_278371"/>
              </a:rPr>
              <a:t>Пользователи React могут быть знакомы с Gatsby , статическим экспортом Next.js или Navi - все это делает его удобным для автора с использованием компонентов. Тем не менее, важно понимать разницу между статическим рендерингом и предварительным рендерингом: статические рендеринг страниц являются интерактивными без необходимости выполнения большого количества JS на стороне клиента, тогда как предварительный рендеринг улучшает First Paint или First Contentful Paint одностраничного приложения (SPA), которое необходимо загрузить клиент для того, чтобы страницы были по-настоящему интерактивными.</a:t>
            </a:r>
          </a:p>
          <a:p>
            <a:pPr algn="l">
              <a:buNone/>
            </a:pPr>
            <a:endParaRPr lang="ru-RU" sz="1400" b="0" i="0">
              <a:effectLst/>
              <a:latin typeface="__abcFavorit_278371"/>
            </a:endParaRPr>
          </a:p>
          <a:p>
            <a:pPr algn="l">
              <a:buNone/>
            </a:pPr>
            <a:r>
              <a:rPr lang="ru-RU" sz="1400" b="0" i="0">
                <a:effectLst/>
                <a:latin typeface="__abcFavorit_278371"/>
              </a:rPr>
              <a:t>Если вы не уверены, является ли данное решение статическим или предварительным рендерингом, попробуйте этот тест: отключите JavaScript и загрузите созданные веб-страницы. Для статически визуализированных страниц большая часть функциональности будет по-прежнему существовать без включенного JavaScript. Для предварительно обработанных страниц могут существовать некоторые базовые функции, такие как ссылки, но большая часть страницы будет инертной.</a:t>
            </a:r>
          </a:p>
          <a:p>
            <a:pPr algn="l">
              <a:buNone/>
            </a:pPr>
            <a:endParaRPr lang="ru-RU" sz="1400" b="0" i="0">
              <a:effectLst/>
              <a:latin typeface="__abcFavorit_278371"/>
            </a:endParaRPr>
          </a:p>
          <a:p>
            <a:pPr algn="l"/>
            <a:r>
              <a:rPr lang="ru-RU" sz="1400" b="0" i="0">
                <a:effectLst/>
                <a:latin typeface="__abcFavorit_278371"/>
              </a:rPr>
              <a:t>Еще один полезный тест - замедление работы сети с помощью Chrome DevTools и наблюдение за загрузкой JavaScript до того, как страница станет интерактивной. Для предварительного рендеринга обычно требуется больше JavaScript, чтобы стать интерактивным, и этот JavaScript имеет тенденцию быть более сложным, чем подход прогрессивного улучшения, используемый при статическом рендеринге.</a:t>
            </a:r>
          </a:p>
          <a:p>
            <a:pPr algn="l"/>
            <a:endParaRPr lang="ru-RU" sz="1400" b="0" i="0">
              <a:effectLst/>
              <a:latin typeface="__abcFavorit_278371"/>
            </a:endParaRPr>
          </a:p>
        </p:txBody>
      </p:sp>
    </p:spTree>
    <p:extLst>
      <p:ext uri="{BB962C8B-B14F-4D97-AF65-F5344CB8AC3E}">
        <p14:creationId xmlns:p14="http://schemas.microsoft.com/office/powerpoint/2010/main" val="3830709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0D01A-F313-1876-4DCA-6909342B4BA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C445D13-E9A2-97F3-2413-476571ECC80A}"/>
              </a:ext>
            </a:extLst>
          </p:cNvPr>
          <p:cNvSpPr txBox="1"/>
          <p:nvPr/>
        </p:nvSpPr>
        <p:spPr>
          <a:xfrm>
            <a:off x="107004" y="158874"/>
            <a:ext cx="11984477" cy="5755422"/>
          </a:xfrm>
          <a:prstGeom prst="rect">
            <a:avLst/>
          </a:prstGeom>
          <a:noFill/>
        </p:spPr>
        <p:txBody>
          <a:bodyPr wrap="square">
            <a:spAutoFit/>
          </a:bodyPr>
          <a:lstStyle/>
          <a:p>
            <a:pPr algn="l">
              <a:buNone/>
            </a:pPr>
            <a:r>
              <a:rPr lang="ru-RU" sz="1600" b="0" i="0">
                <a:effectLst/>
                <a:latin typeface="Udemy Sans"/>
              </a:rPr>
              <a:t> </a:t>
            </a:r>
            <a:r>
              <a:rPr lang="ru-RU" sz="1600" b="1" i="0">
                <a:effectLst/>
                <a:latin typeface="__abcFavorit_278371"/>
              </a:rPr>
              <a:t>Серверный Рендеринг против Статического Рендеринга</a:t>
            </a:r>
          </a:p>
          <a:p>
            <a:pPr algn="l">
              <a:buNone/>
            </a:pPr>
            <a:endParaRPr lang="ru-RU" sz="1600" b="0" i="0">
              <a:effectLst/>
              <a:latin typeface="__abcFavorit_278371"/>
            </a:endParaRPr>
          </a:p>
          <a:p>
            <a:pPr algn="l">
              <a:buNone/>
            </a:pPr>
            <a:r>
              <a:rPr lang="ru-RU" sz="1600" b="0" i="0">
                <a:effectLst/>
                <a:latin typeface="__abcFavorit_278371"/>
              </a:rPr>
              <a:t>Серверный Рендеринг не является серебряной пулей - его динамическая природа может сопровождаться значительными вычислительными накладными расходами. Многие решения для рендеринга серверов не сбрасываются рано, могут задержать TTFB или удвоить отправку данных (например, встроенное состояние, используемое JS на клиенте). В React, функция renderToString() может быть медленной, поскольку она является синхронной и однопоточной. Получение серверным рендерингом «права» может включать в себя нахождение или создание решения для компонентов кэширования , управление потреблением памяти, применение техник мемоизации, и многие другие проблемы. Обычно вы обрабатываете / перестраиваете одно и то же приложение несколько раз - один раз на клиенте и один раз на сервере. Тот факт, что при рендеринге с сервера может появиться что-то раньше, не означает, что у вас меньше работы.</a:t>
            </a:r>
          </a:p>
          <a:p>
            <a:pPr algn="l">
              <a:buNone/>
            </a:pPr>
            <a:endParaRPr lang="ru-RU" sz="1600" b="0" i="0">
              <a:effectLst/>
              <a:latin typeface="__abcFavorit_278371"/>
            </a:endParaRPr>
          </a:p>
          <a:p>
            <a:pPr algn="l">
              <a:buNone/>
            </a:pPr>
            <a:endParaRPr lang="ru-RU" sz="1600" b="0" i="0">
              <a:effectLst/>
              <a:latin typeface="__abcFavorit_278371"/>
            </a:endParaRPr>
          </a:p>
          <a:p>
            <a:pPr algn="l">
              <a:buNone/>
            </a:pPr>
            <a:r>
              <a:rPr lang="ru-RU" sz="1600" b="0" i="0">
                <a:effectLst/>
                <a:latin typeface="__abcFavorit_278371"/>
              </a:rPr>
              <a:t>Серверный рендеринг генерирует HTML по требованию для каждого URL, но может быть медленнее, чем просто обслуживание статического рендеринга контента. Если вы можете добавить дополнительную работу, серверный рендеринг + кэширование HTML может значительно сократить время серверного рендеринга. Преимуществом рендеринга на сервере является возможность извлекать больше «живых» данных и отвечать на более полный набор запросов, чем это возможно при статическом рендеринге. Страницы, требующие персонализации, являются конкретным примером типа запроса, который не будет хорошо работать при статическом рендеринге.</a:t>
            </a:r>
          </a:p>
          <a:p>
            <a:pPr algn="l">
              <a:buNone/>
            </a:pPr>
            <a:endParaRPr lang="ru-RU" sz="1600">
              <a:latin typeface="__abcFavorit_278371"/>
            </a:endParaRPr>
          </a:p>
          <a:p>
            <a:pPr algn="l">
              <a:buNone/>
            </a:pPr>
            <a:endParaRPr lang="ru-RU" sz="1600" b="0" i="0">
              <a:effectLst/>
              <a:latin typeface="__abcFavorit_278371"/>
            </a:endParaRPr>
          </a:p>
          <a:p>
            <a:pPr algn="l"/>
            <a:r>
              <a:rPr lang="ru-RU" sz="1600" b="0" i="0">
                <a:effectLst/>
                <a:latin typeface="__abcFavorit_278371"/>
              </a:rPr>
              <a:t>Серверный рендеринг также может представлять интересные решения при построении </a:t>
            </a:r>
            <a:r>
              <a:rPr lang="ru-RU" sz="1600" b="1" i="0">
                <a:solidFill>
                  <a:srgbClr val="FF0000"/>
                </a:solidFill>
                <a:effectLst/>
                <a:latin typeface="__abcFavorit_278371"/>
                <a:hlinkClick r:id="rId3">
                  <a:extLst>
                    <a:ext uri="{A12FA001-AC4F-418D-AE19-62706E023703}">
                      <ahyp:hlinkClr xmlns:ahyp="http://schemas.microsoft.com/office/drawing/2018/hyperlinkcolor" val="tx"/>
                    </a:ext>
                  </a:extLst>
                </a:hlinkClick>
              </a:rPr>
              <a:t>PWA</a:t>
            </a:r>
            <a:r>
              <a:rPr lang="ru-RU" sz="1600" b="0" i="0">
                <a:effectLst/>
                <a:latin typeface="__abcFavorit_278371"/>
              </a:rPr>
              <a:t>. Лучше использовать полностраничное сервис-воркер (</a:t>
            </a:r>
            <a:r>
              <a:rPr lang="ru-RU" sz="1600" b="1" i="0">
                <a:solidFill>
                  <a:srgbClr val="FF0000"/>
                </a:solidFill>
                <a:effectLst/>
                <a:latin typeface="__abcFavorit_278371"/>
                <a:hlinkClick r:id="rId4">
                  <a:extLst>
                    <a:ext uri="{A12FA001-AC4F-418D-AE19-62706E023703}">
                      <ahyp:hlinkClr xmlns:ahyp="http://schemas.microsoft.com/office/drawing/2018/hyperlinkcolor" val="tx"/>
                    </a:ext>
                  </a:extLst>
                </a:hlinkClick>
              </a:rPr>
              <a:t>service-worker</a:t>
            </a:r>
            <a:r>
              <a:rPr lang="ru-RU" sz="1600" b="0" i="0">
                <a:effectLst/>
                <a:latin typeface="__abcFavorit_278371"/>
              </a:rPr>
              <a:t>) кэширование или просто рендерить отдельные части контента на сервере?</a:t>
            </a:r>
          </a:p>
          <a:p>
            <a:pPr algn="l"/>
            <a:endParaRPr lang="ru-RU" sz="1600" b="0" i="0">
              <a:effectLst/>
              <a:latin typeface="Udemy Sans"/>
            </a:endParaRPr>
          </a:p>
        </p:txBody>
      </p:sp>
    </p:spTree>
    <p:extLst>
      <p:ext uri="{BB962C8B-B14F-4D97-AF65-F5344CB8AC3E}">
        <p14:creationId xmlns:p14="http://schemas.microsoft.com/office/powerpoint/2010/main" val="2350824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F1570C-2747-3891-FB72-EBA6FF644A4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682ABE8-B4E5-FDA8-8241-B47C533E3547}"/>
              </a:ext>
            </a:extLst>
          </p:cNvPr>
          <p:cNvSpPr txBox="1"/>
          <p:nvPr/>
        </p:nvSpPr>
        <p:spPr>
          <a:xfrm>
            <a:off x="107004" y="158874"/>
            <a:ext cx="11984477" cy="5509200"/>
          </a:xfrm>
          <a:prstGeom prst="rect">
            <a:avLst/>
          </a:prstGeom>
          <a:noFill/>
        </p:spPr>
        <p:txBody>
          <a:bodyPr wrap="square">
            <a:spAutoFit/>
          </a:bodyPr>
          <a:lstStyle/>
          <a:p>
            <a:pPr algn="l">
              <a:buNone/>
            </a:pPr>
            <a:r>
              <a:rPr lang="ru-RU" sz="1600" b="1" i="0">
                <a:effectLst/>
                <a:latin typeface="__abcFavorit_278371"/>
              </a:rPr>
              <a:t>Рендеринг на стороне клиента (CSR)</a:t>
            </a:r>
          </a:p>
          <a:p>
            <a:pPr algn="l">
              <a:buNone/>
            </a:pPr>
            <a:endParaRPr lang="ru-RU" sz="1600" b="0" i="0">
              <a:effectLst/>
              <a:latin typeface="__abcFavorit_278371"/>
            </a:endParaRPr>
          </a:p>
          <a:p>
            <a:pPr algn="l">
              <a:buNone/>
            </a:pPr>
            <a:r>
              <a:rPr lang="ru-RU" sz="1600" b="0" i="0">
                <a:effectLst/>
                <a:latin typeface="__abcFavorit_278371"/>
              </a:rPr>
              <a:t>Рендеринг на стороне клиента (CSR) означает рендеринг страниц непосредственно в браузере с использованием JavaScript. Вся логика, выборка данных, шаблоны и маршрутизация обрабатываются на клиенте, а не на сервере.</a:t>
            </a:r>
          </a:p>
          <a:p>
            <a:pPr algn="l">
              <a:buNone/>
            </a:pPr>
            <a:endParaRPr lang="ru-RU" sz="1600" b="0" i="0">
              <a:effectLst/>
              <a:latin typeface="__abcFavorit_278371"/>
            </a:endParaRPr>
          </a:p>
          <a:p>
            <a:pPr algn="l"/>
            <a:r>
              <a:rPr lang="ru-RU" sz="1600" b="0" i="0">
                <a:effectLst/>
                <a:latin typeface="__abcFavorit_278371"/>
              </a:rPr>
              <a:t>Рендеринг на стороне клиента может быть трудно получить и быстро сохранить для мобильных устройств. Он может приблизиться к производительности чисто серверного рендеринга, если выполняет минимальную работу, сохраняя жесткий бюджет JavaScript и предоставляя ценность в минимально возможном количестве RTTs. Критические сценарии и данные могут быть доставлены быстрее, используя HTTP/2 Server Push или &lt;link rel=preload&gt;, что заставляет парсер работать на вас быстрее. Шаблоны, такие как PRPL, стоит оценить, чтобы обеспечить мгновенную начальную и последующую навигацию.</a:t>
            </a:r>
          </a:p>
          <a:p>
            <a:pPr algn="l"/>
            <a:endParaRPr lang="ru-RU" sz="1600">
              <a:latin typeface="__abcFavorit_278371"/>
            </a:endParaRPr>
          </a:p>
          <a:p>
            <a:pPr algn="l">
              <a:buNone/>
            </a:pPr>
            <a:r>
              <a:rPr lang="ru-RU" sz="1600" b="0" i="0">
                <a:effectLst/>
                <a:latin typeface="__abcFavorit_278371"/>
              </a:rPr>
              <a:t>Основным недостатком рендеринга на стороне клиента является то, что количество требуемого JavaScript имеет тенденцию к росту по мере роста приложения. Это становится особенно трудным с добавлением новых библиотек JavaScript, полифилов и стороннего кода, которые конкурируют за вычислительную мощность и часто должны обрабатываться до того, как содержимое страницы может быть отображено. Опыт работы с CSR, основанный на больших пакетах JavaScript, должен учитывать агрессивное разделение кода и обязательно загружать JavaScript - «обслуживайте только то, что вам нужно, когда вам это нужно». Для случаев, когда интерактивность незначительна или отсутствует, рендеринг сервера может представлять собой более масштабируемое решение этих проблем.</a:t>
            </a:r>
          </a:p>
          <a:p>
            <a:pPr algn="l">
              <a:buNone/>
            </a:pPr>
            <a:endParaRPr lang="ru-RU" sz="1600" b="0" i="0">
              <a:effectLst/>
              <a:latin typeface="__abcFavorit_278371"/>
            </a:endParaRPr>
          </a:p>
          <a:p>
            <a:pPr algn="l"/>
            <a:r>
              <a:rPr lang="ru-RU" sz="1600" b="0" i="0">
                <a:effectLst/>
                <a:latin typeface="__abcFavorit_278371"/>
              </a:rPr>
              <a:t>Для людей, создающих одностраничное приложение, идентификация основных частей пользовательского интерфейса, используемых большинством страниц, означает, что вы можете применить технику кэширования Application Shell . В сочетании с сервис-воркерами это может значительно улучшить воспринимаемую производительность при повторных посещениях.</a:t>
            </a:r>
          </a:p>
          <a:p>
            <a:pPr algn="l"/>
            <a:endParaRPr lang="ru-RU" sz="1600" b="0" i="0">
              <a:effectLst/>
              <a:latin typeface="__abcFavorit_278371"/>
            </a:endParaRPr>
          </a:p>
        </p:txBody>
      </p:sp>
    </p:spTree>
    <p:extLst>
      <p:ext uri="{BB962C8B-B14F-4D97-AF65-F5344CB8AC3E}">
        <p14:creationId xmlns:p14="http://schemas.microsoft.com/office/powerpoint/2010/main" val="2639021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261D90-2071-16BB-6054-1B7ABE7EDBD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5E38CAF-370A-C3F4-DDBB-08CA111A6154}"/>
              </a:ext>
            </a:extLst>
          </p:cNvPr>
          <p:cNvSpPr txBox="1"/>
          <p:nvPr/>
        </p:nvSpPr>
        <p:spPr>
          <a:xfrm>
            <a:off x="107004" y="158874"/>
            <a:ext cx="11984477" cy="4770537"/>
          </a:xfrm>
          <a:prstGeom prst="rect">
            <a:avLst/>
          </a:prstGeom>
          <a:noFill/>
        </p:spPr>
        <p:txBody>
          <a:bodyPr wrap="square">
            <a:spAutoFit/>
          </a:bodyPr>
          <a:lstStyle/>
          <a:p>
            <a:pPr algn="l">
              <a:buNone/>
            </a:pPr>
            <a:r>
              <a:rPr lang="ru-RU" sz="1600" b="1" i="0">
                <a:effectLst/>
                <a:latin typeface="__abcFavorit_278371"/>
              </a:rPr>
              <a:t>Объединение серверного рендеринга и CSR через регидратацию</a:t>
            </a:r>
          </a:p>
          <a:p>
            <a:pPr algn="l">
              <a:buNone/>
            </a:pPr>
            <a:endParaRPr lang="ru-RU" sz="1600" b="0" i="0">
              <a:effectLst/>
              <a:latin typeface="__abcFavorit_278371"/>
            </a:endParaRPr>
          </a:p>
          <a:p>
            <a:pPr algn="l">
              <a:buNone/>
            </a:pPr>
            <a:r>
              <a:rPr lang="ru-RU" sz="1600" b="0" i="0">
                <a:effectLst/>
                <a:latin typeface="__abcFavorit_278371"/>
              </a:rPr>
              <a:t>Этот подход, часто называемый универсальным рендерингом или просто «SSR». Этот подход пытается сгладить углы между рендерингом на стороне клиента и рендерингом сервера, выполняя оба действия. Запросы навигации, такие как полная загрузка или перезагрузка страницы, обрабатываются сервером, который отображает приложение в HTML, затем JavaScript и данные, используемые для визуализации, встраиваются в итоговый документ. При аккуратной реализации это обеспечивает быструю First Contentful Paint точно так же, как серверный рендеринг, а затем «подхватывает», снова выполняя рендеринг на клиенте, используя технику, называемую (ре)гидратация. Это новое решение, но оно может иметь некоторые существенные недостатки производительности.</a:t>
            </a:r>
          </a:p>
          <a:p>
            <a:pPr algn="l">
              <a:buNone/>
            </a:pPr>
            <a:endParaRPr lang="ru-RU" sz="1600" b="0" i="0">
              <a:effectLst/>
              <a:latin typeface="__abcFavorit_278371"/>
            </a:endParaRPr>
          </a:p>
          <a:p>
            <a:pPr algn="l">
              <a:buNone/>
            </a:pPr>
            <a:endParaRPr lang="ru-RU" sz="1600" b="0" i="0">
              <a:effectLst/>
              <a:latin typeface="__abcFavorit_278371"/>
            </a:endParaRPr>
          </a:p>
          <a:p>
            <a:pPr algn="l">
              <a:buNone/>
            </a:pPr>
            <a:r>
              <a:rPr lang="ru-RU" sz="1600" b="0" i="0">
                <a:effectLst/>
                <a:latin typeface="__abcFavorit_278371"/>
              </a:rPr>
              <a:t>Основным недостатком SSR с регидратацией является то, что он может оказать существенное негативное влияние на Time To Interactive, даже если он улучшит First Paint. Страницы SSR часто выглядят обманчиво загруженными и интерактивными, но на самом деле не могут реагировать на ввод, пока JS на стороне клиента не будет выполнен и обработчики событий не присоединены. Это может занять несколько секунд или даже минут на мобильном телефоне.</a:t>
            </a:r>
          </a:p>
          <a:p>
            <a:pPr algn="l">
              <a:buNone/>
            </a:pPr>
            <a:endParaRPr lang="ru-RU" sz="1600">
              <a:latin typeface="__abcFavorit_278371"/>
            </a:endParaRPr>
          </a:p>
          <a:p>
            <a:pPr algn="l">
              <a:buNone/>
            </a:pPr>
            <a:endParaRPr lang="ru-RU" sz="1600" b="0" i="0">
              <a:effectLst/>
              <a:latin typeface="__abcFavorit_278371"/>
            </a:endParaRPr>
          </a:p>
          <a:p>
            <a:pPr algn="l"/>
            <a:r>
              <a:rPr lang="ru-RU" sz="1600" b="0" i="0">
                <a:effectLst/>
                <a:latin typeface="__abcFavorit_278371"/>
              </a:rPr>
              <a:t>Возможно, вы испытали это сами - в течение некоторого времени после того, как страница, которая выглядит полностью загруженной не реагирует на клики или нажатия. Это быстро расстраивает ... «Почему ничего не происходит? Почему я не могу прокрутить?</a:t>
            </a:r>
          </a:p>
        </p:txBody>
      </p:sp>
    </p:spTree>
    <p:extLst>
      <p:ext uri="{BB962C8B-B14F-4D97-AF65-F5344CB8AC3E}">
        <p14:creationId xmlns:p14="http://schemas.microsoft.com/office/powerpoint/2010/main" val="2769160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294AE-62C2-518A-DAE2-FCD8216BAB6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9116879-E62E-A7CF-CB01-498A58E0EF21}"/>
              </a:ext>
            </a:extLst>
          </p:cNvPr>
          <p:cNvSpPr txBox="1"/>
          <p:nvPr/>
        </p:nvSpPr>
        <p:spPr>
          <a:xfrm>
            <a:off x="107004" y="158874"/>
            <a:ext cx="11984477" cy="6740307"/>
          </a:xfrm>
          <a:prstGeom prst="rect">
            <a:avLst/>
          </a:prstGeom>
          <a:noFill/>
        </p:spPr>
        <p:txBody>
          <a:bodyPr wrap="square">
            <a:spAutoFit/>
          </a:bodyPr>
          <a:lstStyle/>
          <a:p>
            <a:pPr algn="l">
              <a:buNone/>
            </a:pPr>
            <a:r>
              <a:rPr lang="ru-RU" sz="1200" b="1" i="0">
                <a:effectLst/>
                <a:latin typeface="__abcFavorit_278371"/>
              </a:rPr>
              <a:t>Проблема регидратации: одно приложение по цене двух</a:t>
            </a:r>
            <a:endParaRPr lang="ru-RU" sz="1200" b="0" i="0">
              <a:effectLst/>
              <a:latin typeface="__abcFavorit_278371"/>
            </a:endParaRPr>
          </a:p>
          <a:p>
            <a:pPr algn="l"/>
            <a:r>
              <a:rPr lang="ru-RU" sz="1200" b="0" i="0">
                <a:effectLst/>
                <a:latin typeface="__abcFavorit_278371"/>
              </a:rPr>
              <a:t>Проблемы регидратации часто могут быть хуже, чем замедленная интерактивность из-за JS. Чтобы клиентский JavaScript мог точно «подхватить», где сервер остановился, без необходимости повторного запроса всех данных, которые сервер использовал для визуализации своего HTML, текущие SSR решения обычно сериализуют ответ от пользовательского интерфейса. зависимости данных в документе в виде тегов скрипта. Полученный HTML-документ содержит высокий уровень дублирования:</a:t>
            </a:r>
          </a:p>
          <a:p>
            <a:pPr algn="l"/>
            <a:endParaRPr lang="ru-RU" sz="1200">
              <a:latin typeface="__abcFavorit_278371"/>
            </a:endParaRPr>
          </a:p>
          <a:p>
            <a:pPr algn="l"/>
            <a:endParaRPr lang="ru-RU" sz="1200">
              <a:latin typeface="__abcFavorit_278371"/>
            </a:endParaRPr>
          </a:p>
          <a:p>
            <a:pPr algn="l">
              <a:buNone/>
            </a:pPr>
            <a:r>
              <a:rPr lang="ru-RU" sz="1200" b="0" i="0">
                <a:effectLst/>
                <a:latin typeface="__abcFavorit_278371"/>
              </a:rPr>
              <a:t>Как вы можете видеть, сервер возвращает описание пользовательского интерфейса приложения в ответ на запрос навигации, но он также возвращает исходные данные, использованные для создания этого пользовательского интерфейса, и полную копию реализации пользовательского интерфейса, которая затем загружается на клиенте. Только после завершения загрузки и выполнения bundle.js этот интерфейс становится интерактивным.</a:t>
            </a:r>
          </a:p>
          <a:p>
            <a:pPr algn="l">
              <a:buNone/>
            </a:pPr>
            <a:endParaRPr lang="ru-RU" sz="1200" b="0" i="0">
              <a:effectLst/>
              <a:latin typeface="__abcFavorit_278371"/>
            </a:endParaRPr>
          </a:p>
          <a:p>
            <a:pPr algn="l">
              <a:buNone/>
            </a:pPr>
            <a:endParaRPr lang="ru-RU" sz="1200" b="0" i="0">
              <a:effectLst/>
              <a:latin typeface="__abcFavorit_278371"/>
            </a:endParaRPr>
          </a:p>
          <a:p>
            <a:pPr algn="l"/>
            <a:r>
              <a:rPr lang="ru-RU" sz="1200" b="0" i="0">
                <a:effectLst/>
                <a:latin typeface="__abcFavorit_278371"/>
              </a:rPr>
              <a:t>Метрики производительности, собранные с реальных веб-сайтов с использованием регидратации SSR, указывают на то, что его использование не рекомендуется. В конечном счете, причина кроется в пользовательском опыте: в конечном итоге крайне просто оставить пользователей в «странной долине».</a:t>
            </a:r>
          </a:p>
          <a:p>
            <a:pPr algn="l"/>
            <a:endParaRPr lang="ru-RU" sz="1200" b="0" i="0">
              <a:effectLst/>
              <a:latin typeface="__abcFavorit_278371"/>
            </a:endParaRPr>
          </a:p>
          <a:p>
            <a:pPr algn="l"/>
            <a:endParaRPr lang="ru-RU" sz="1200" b="0" i="0">
              <a:effectLst/>
              <a:latin typeface="__abcFavorit_278371"/>
            </a:endParaRPr>
          </a:p>
          <a:p>
            <a:pPr algn="l">
              <a:buNone/>
            </a:pPr>
            <a:r>
              <a:rPr lang="ru-RU" sz="1200" b="0" i="0">
                <a:effectLst/>
                <a:latin typeface="__abcFavorit_278371"/>
              </a:rPr>
              <a:t>Хотя есть надежда на SSR с регидратацией. В краткосрочной перспективе только использование SSR для контента с высокой степенью кэширования может уменьшить задержку TTFB, что дает результаты, аналогичные предварительному рендерингу. Регидратация постепенно, постепенно или частично может стать ключом к повышению эффективности этого метода в будущем.</a:t>
            </a:r>
          </a:p>
          <a:p>
            <a:pPr algn="l">
              <a:buNone/>
            </a:pPr>
            <a:endParaRPr lang="ru-RU" sz="1200" b="0" i="0">
              <a:effectLst/>
              <a:latin typeface="__abcFavorit_278371"/>
            </a:endParaRPr>
          </a:p>
          <a:p>
            <a:pPr algn="l">
              <a:buNone/>
            </a:pPr>
            <a:endParaRPr lang="ru-RU" sz="1200" b="0" i="0">
              <a:effectLst/>
              <a:latin typeface="__abcFavorit_278371"/>
            </a:endParaRPr>
          </a:p>
          <a:p>
            <a:pPr algn="l">
              <a:buNone/>
            </a:pPr>
            <a:r>
              <a:rPr lang="ru-RU" sz="1200" b="0" i="0">
                <a:effectLst/>
                <a:latin typeface="__abcFavorit_278371"/>
              </a:rPr>
              <a:t>**Рендеринг потокового сервера и прогрессивная регидратация **(Streaming server rendering and Progressive Rehydration)</a:t>
            </a:r>
          </a:p>
          <a:p>
            <a:pPr algn="l">
              <a:buNone/>
            </a:pPr>
            <a:r>
              <a:rPr lang="ru-RU" sz="1200" b="0" i="0">
                <a:effectLst/>
                <a:latin typeface="__abcFavorit_278371"/>
              </a:rPr>
              <a:t>За последние несколько лет серверный рендеринг получил ряд разработок.</a:t>
            </a:r>
          </a:p>
          <a:p>
            <a:pPr algn="l">
              <a:buNone/>
            </a:pPr>
            <a:endParaRPr lang="ru-RU" sz="1200" b="0" i="0">
              <a:effectLst/>
              <a:latin typeface="__abcFavorit_278371"/>
            </a:endParaRPr>
          </a:p>
          <a:p>
            <a:pPr algn="l">
              <a:buNone/>
            </a:pPr>
            <a:endParaRPr lang="ru-RU" sz="1200" b="0" i="0">
              <a:effectLst/>
              <a:latin typeface="__abcFavorit_278371"/>
            </a:endParaRPr>
          </a:p>
          <a:p>
            <a:pPr algn="l">
              <a:buNone/>
            </a:pPr>
            <a:r>
              <a:rPr lang="ru-RU" sz="1200" b="0" i="0">
                <a:effectLst/>
                <a:latin typeface="__abcFavorit_278371"/>
              </a:rPr>
              <a:t>Рендеринг потокового сервера позволяет отправлять HTML порциями, которые браузер может визуализировать по мере получения. Это может обеспечить быструю First Paint и First Contentful Paint, поскольку разметка поступает к пользователям быстрее. В React потоки, являющиеся асинхронными в renderToNodeStream() - по сравнению с синхронным renderToString - означают, что обратное давление хорошо обрабатывается.</a:t>
            </a:r>
          </a:p>
          <a:p>
            <a:pPr algn="l">
              <a:buNone/>
            </a:pPr>
            <a:endParaRPr lang="ru-RU" sz="1200" b="0" i="0">
              <a:effectLst/>
              <a:latin typeface="__abcFavorit_278371"/>
            </a:endParaRPr>
          </a:p>
          <a:p>
            <a:pPr algn="l">
              <a:buNone/>
            </a:pPr>
            <a:endParaRPr lang="ru-RU" sz="1200" b="0" i="0">
              <a:effectLst/>
              <a:latin typeface="__abcFavorit_278371"/>
            </a:endParaRPr>
          </a:p>
          <a:p>
            <a:pPr algn="l"/>
            <a:r>
              <a:rPr lang="ru-RU" sz="1200" b="0" i="0">
                <a:effectLst/>
                <a:latin typeface="__abcFavorit_278371"/>
              </a:rPr>
              <a:t>Прогрессивная регидратация также стоит того, чтобы за ней следить, и кое-что, что изучал React. При таком подходе отдельные части приложения, отображаемого на сервере, «загружаются» с течением времени, а не по общему текущему подходу - инициализации всего приложения сразу. Это может помочь уменьшить объем JavaScript, необходимый для того, чтобы сделать страницы интерактивными, поскольку обновление на стороне клиента низкоприоритетных частей страницы может быть отложено для предотвращения блокировки основного потока. Это также может помочь избежать одной из самых распространенных ошибок регидратации в SSR, когда дерево DOM, отображаемое сервером, разрушается, а затем немедленно перестраивается - чаще всего потому, что при первоначальной синхронной визуализации на стороне клиента требуются не совсем готовые данные, возможно, ожидающие разрешения Promise.</a:t>
            </a:r>
          </a:p>
        </p:txBody>
      </p:sp>
    </p:spTree>
    <p:extLst>
      <p:ext uri="{BB962C8B-B14F-4D97-AF65-F5344CB8AC3E}">
        <p14:creationId xmlns:p14="http://schemas.microsoft.com/office/powerpoint/2010/main" val="1360642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28071</TotalTime>
  <Words>4645</Words>
  <Application>Microsoft Office PowerPoint</Application>
  <PresentationFormat>Widescreen</PresentationFormat>
  <Paragraphs>414</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__abcFavorit_278371</vt:lpstr>
      <vt:lpstr>Arial</vt:lpstr>
      <vt:lpstr>Calibri</vt:lpstr>
      <vt:lpstr>Calibri Light</vt:lpstr>
      <vt:lpstr>SFMono-Regular</vt:lpstr>
      <vt:lpstr>Udemy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382</cp:revision>
  <dcterms:created xsi:type="dcterms:W3CDTF">2025-02-24T08:05:52Z</dcterms:created>
  <dcterms:modified xsi:type="dcterms:W3CDTF">2025-04-07T08:56:18Z</dcterms:modified>
</cp:coreProperties>
</file>