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C44E-E291-0961-8382-888997D6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4C92A-C0DD-6440-1E3E-9F2B318D9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718E4-42C2-2685-E881-796B38C6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C937-FFE2-65F2-FB38-45C767FCE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75DE-7C1A-70F0-D5B6-D044073B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6DB3D2-7ABE-F369-EF96-0B4ABD8C0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4CB7C-C0BB-6A25-6C5D-8785817D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81A0E-E5A1-0C84-D879-092582E03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44DF9-13A9-1A3C-0D11-9627A078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650AA-2CB3-90D2-0736-4A7551951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C1CBC-02F0-E92A-2196-F1ED867A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3C55-07E9-612C-223C-DA3466BC4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2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EBBF-111C-9DD0-DC8B-F247E238E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2BBC35-08D6-3359-F169-9483B783B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0929D-9DF7-1161-9479-4A9EF7F22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5DB21-E4EE-847A-857E-23DD5DDF3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019E-694F-2356-8E7D-F45F0161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99FC9-E515-6A64-5C55-11C392964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7A09E-C28D-E7CF-598A-5DC8E83A9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EDEE6-2307-E9FE-A5A8-A18A6A50F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7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30911-F77C-FB46-7F8B-967552DC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99B1E-E322-F88D-C968-69E336FBB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5DF254-604F-AB22-8FC3-9246D3472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44424-5891-213F-93CF-EB9C2B3DD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7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5224-B636-FE12-CF36-3D9CF0A3F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3A4FE-1A0C-41C8-AAF3-CA1F930F6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B8A2A-DA89-9E2B-6A07-7E531EA43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446E0-468A-52CF-05EA-AA430D1E6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E674-D543-2F98-FA0F-41FA8605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BBCB2-4765-AE5F-2EC8-EB30F6AE6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3B17-C668-9A8E-8662-C4BC9F842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6A23-5427-F33F-A218-3B4B2BF51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938CB-9E98-547B-EC57-2583C5787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1761F-331A-9D07-D533-C7DC98409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F4098-D5CF-35E9-F3CB-E2256AA66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3868B-E900-CFE9-6300-F345B56D8C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7EA65-E951-2757-AF37-8BF7787B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3FA0B-45F4-F9A1-8F35-A7DFDD606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6DEF4-13A4-15AD-DEA6-DD82C163B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CF153-E1BC-708B-D849-1A1F71C98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86BE-5058-37F0-14BD-8C8B16EFB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A9856-F962-A296-16FA-3F2732672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2A844-2CBA-CB3B-5C87-E0FACBCA1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059CC-0B91-F313-B5CE-087A4F7E9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66C06-6D7F-C7E4-FE74-B5614904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BD1F5-C104-B485-4831-2055AAD33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8EAEE-1C87-57EF-67D5-C35C6C38B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59893-0157-7EF5-87A4-CE951715B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E0030-6957-760C-A26F-2ED29BF4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4E83A-8BA4-E63D-1225-26B504ED4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43FC3-59B6-653E-2B39-7D71839B8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6E1C5-9F55-C21A-7584-6084DD5E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3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C283-618F-FCB7-C8C4-CACA655E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E334D-2EAF-B6B6-9B10-AC0D8D3EA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A90AC-B4FD-9A72-B3EF-D16C5D956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F79C7-44AD-DEB0-3AE3-CCF5B557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8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3631-F260-E804-3402-9F844E48A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6D907-2F20-6CAC-10F6-E62738BAD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CED44D-C36E-9953-588E-02D685F20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CE12B-247B-0F05-510D-9FC7439DD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E803-72DB-AD92-217F-C648DE7C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3366C-CBA7-0256-7978-924471501180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İnternetdə və digər şəbəkələrdə məlumatlar necə ötürülür? Bunu başa düşmək üçün </a:t>
            </a:r>
            <a:r>
              <a:rPr lang="en-US" sz="1400" b="1"/>
              <a:t>klient-server arxitekturası</a:t>
            </a:r>
            <a:r>
              <a:rPr lang="en-US" sz="1400"/>
              <a:t> nə olduğunu anlayaq.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 b="1"/>
              <a:t>1. Klient və Server Nədir?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Klient</a:t>
            </a:r>
            <a:r>
              <a:rPr lang="en-US" sz="1400"/>
              <a:t> – məlumat istəyən tərəfdir. Məsələn, </a:t>
            </a:r>
            <a:r>
              <a:rPr lang="en-US" sz="1400" b="1"/>
              <a:t>sənin brauzerin (Chrome, Firefox, Edge)</a:t>
            </a:r>
            <a:r>
              <a:rPr lang="en-US" sz="1400"/>
              <a:t> bir </a:t>
            </a:r>
            <a:r>
              <a:rPr lang="en-US" sz="1400" b="1"/>
              <a:t>klientdir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Server</a:t>
            </a:r>
            <a:r>
              <a:rPr lang="en-US" sz="1400"/>
              <a:t> – məlumat verən tərəfdir. Məsələn, </a:t>
            </a:r>
            <a:r>
              <a:rPr lang="en-US" sz="1400" b="1"/>
              <a:t>Google, Facebook və ya bir internet mağazasının saytının serveri</a:t>
            </a:r>
            <a:r>
              <a:rPr lang="en-US" sz="1400"/>
              <a:t> məlumatları saxlayır və müştərilər (klientlər) soruşanda cavab verir.</a:t>
            </a: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/>
              <a:t>Başqa sözlə:</a:t>
            </a:r>
            <a:br>
              <a:rPr lang="en-US" sz="1400"/>
            </a:br>
            <a:r>
              <a:rPr lang="en-US" sz="1400"/>
              <a:t>📌 </a:t>
            </a:r>
            <a:r>
              <a:rPr lang="en-US" sz="1400" b="1"/>
              <a:t>Klient soruşur</a:t>
            </a:r>
            <a:r>
              <a:rPr lang="en-US" sz="1400"/>
              <a:t> → </a:t>
            </a:r>
            <a:r>
              <a:rPr lang="en-US" sz="1400" b="1"/>
              <a:t>Server cavab verir</a:t>
            </a:r>
            <a:endParaRPr lang="az-Latn-AZ" sz="1400" b="1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Misal:</a:t>
            </a:r>
            <a:endParaRPr lang="en-US" sz="1400"/>
          </a:p>
          <a:p>
            <a:pPr marL="342900" indent="-342900">
              <a:buFont typeface="+mj-lt"/>
              <a:buAutoNum type="arabicPeriod"/>
            </a:pPr>
            <a:r>
              <a:rPr lang="en-US" sz="1400" b="1"/>
              <a:t>Sən Google-da axtarış edirsən</a:t>
            </a:r>
            <a:r>
              <a:rPr lang="en-US" sz="1400"/>
              <a:t> → Brauzerin </a:t>
            </a:r>
            <a:r>
              <a:rPr lang="en-US" sz="1400" b="1"/>
              <a:t>klientdir</a:t>
            </a:r>
            <a:r>
              <a:rPr lang="en-US" sz="1400"/>
              <a:t>, Google-ın serverləri isə </a:t>
            </a:r>
            <a:r>
              <a:rPr lang="en-US" sz="1400" b="1"/>
              <a:t>serverdir</a:t>
            </a:r>
            <a:r>
              <a:rPr lang="en-US" sz="14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/>
              <a:t>YouTube-da video açırsan</a:t>
            </a:r>
            <a:r>
              <a:rPr lang="en-US" sz="1400"/>
              <a:t> → Sənin tətbiqin (YouTube app) </a:t>
            </a:r>
            <a:r>
              <a:rPr lang="en-US" sz="1400" b="1"/>
              <a:t>klientdir</a:t>
            </a:r>
            <a:r>
              <a:rPr lang="en-US" sz="1400"/>
              <a:t>, YouTube-un serverləri isə </a:t>
            </a:r>
            <a:r>
              <a:rPr lang="en-US" sz="1400" b="1"/>
              <a:t>serverdir</a:t>
            </a:r>
            <a:r>
              <a:rPr lang="en-US" sz="1400"/>
              <a:t>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 b="1"/>
              <a:t>2. Klient-Server Modeli Necə İşləyir?</a:t>
            </a:r>
          </a:p>
          <a:p>
            <a:pPr>
              <a:buNone/>
            </a:pPr>
            <a:r>
              <a:rPr lang="en-US" sz="1400"/>
              <a:t>Bu model </a:t>
            </a:r>
            <a:r>
              <a:rPr lang="en-US" sz="1400" b="1"/>
              <a:t>məlumatların ötürülməsi üçün əsas qaydadır</a:t>
            </a:r>
            <a:r>
              <a:rPr lang="en-US" sz="1400"/>
              <a:t>. Gəlin, internet mağazasında bir məhsul axtardığımızı düşünək və bunun necə işlədiyini addım-addım araşdıraq.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🔹 1. Addım: Klient HTTP Sorğusu Göndərir</a:t>
            </a:r>
          </a:p>
          <a:p>
            <a:pPr>
              <a:buNone/>
            </a:pPr>
            <a:r>
              <a:rPr lang="en-US" sz="1400"/>
              <a:t>Məsələn, sən bir internet mağazasının axtarış yerinə "</a:t>
            </a:r>
            <a:r>
              <a:rPr lang="en-US" sz="1400" b="1"/>
              <a:t>telefon</a:t>
            </a:r>
            <a:r>
              <a:rPr lang="en-US" sz="1400"/>
              <a:t>" yazırsan və </a:t>
            </a:r>
            <a:r>
              <a:rPr lang="en-US" sz="1400" b="1"/>
              <a:t>"Axtar" düyməsini sıxırsan</a:t>
            </a:r>
            <a:r>
              <a:rPr lang="en-US" sz="1400"/>
              <a:t>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Nə baş verir?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Sənin brauzerin (klient) serverə </a:t>
            </a:r>
            <a:r>
              <a:rPr lang="en-US" sz="1400" b="1"/>
              <a:t>HTTP sorğusu (request)</a:t>
            </a:r>
            <a:r>
              <a:rPr lang="en-US" sz="1400"/>
              <a:t> göndərir.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Bu sorğuda yazılır ki, "Mənə telefonla bağlı məhsulları göndər."</a:t>
            </a:r>
          </a:p>
        </p:txBody>
      </p:sp>
    </p:spTree>
    <p:extLst>
      <p:ext uri="{BB962C8B-B14F-4D97-AF65-F5344CB8AC3E}">
        <p14:creationId xmlns:p14="http://schemas.microsoft.com/office/powerpoint/2010/main" val="264822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61D85-E9A3-A8A5-E32F-7302C87B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D2816-894B-9519-1C64-C74D7E3E7AB2}"/>
              </a:ext>
            </a:extLst>
          </p:cNvPr>
          <p:cNvSpPr txBox="1"/>
          <p:nvPr/>
        </p:nvSpPr>
        <p:spPr>
          <a:xfrm>
            <a:off x="107004" y="158874"/>
            <a:ext cx="11984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Yük Balanslayıcının Test Edilməsi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Yük balanslayıcının düzgün işlədiyini yoxlamaq üçün aşağıdakı testlər aparılmalıdır:</a:t>
            </a:r>
          </a:p>
          <a:p>
            <a:pPr>
              <a:buNone/>
            </a:pPr>
            <a:r>
              <a:rPr lang="en-US" sz="1600" b="1"/>
              <a:t>✅ 1. Trafikin düzgün paylanmasını yoxlamaq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Birdən </a:t>
            </a:r>
            <a:r>
              <a:rPr lang="en-US" sz="1600" b="1"/>
              <a:t>çox istifadəçi qoşulduqda, balanslayıcı yükü düzgün bölürmü?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Bütün serverlər eyni səviyyədə yüklənirmi?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Müəyyən istifadəçilər eyni serverə yönləndirilirmi?</a:t>
            </a:r>
            <a:r>
              <a:rPr lang="en-US" sz="1600"/>
              <a:t> (Sessiya saxlanması üçün)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None/>
            </a:pPr>
            <a:r>
              <a:rPr lang="en-US" sz="1600" b="1"/>
              <a:t>✅ 2. Serverlərdən biri işləməyəndə nə baş verir?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Əgər bir server sıradan çıxsa, balanslayıcı avtomatik trafiki digər serverlərə yönləndirirmi?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İstifadəçi hiss edir</a:t>
            </a:r>
            <a:r>
              <a:rPr lang="az-Latn-AZ" sz="1600" b="1"/>
              <a:t>mi</a:t>
            </a:r>
            <a:r>
              <a:rPr lang="en-US" sz="1600" b="1"/>
              <a:t> ki, sistemdə problem var?</a:t>
            </a:r>
            <a:r>
              <a:rPr lang="en-US" sz="1600"/>
              <a:t> (İdeal halda, istifadəçi heç nə hiss etməməlidir.)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r>
              <a:rPr lang="az-Latn-AZ" sz="1600"/>
              <a:t> </a:t>
            </a:r>
            <a:r>
              <a:rPr lang="en-US" sz="1600" b="1"/>
              <a:t>Netflix serverlərindən biri sıradan çıxsa</a:t>
            </a:r>
            <a:r>
              <a:rPr lang="en-US" sz="1600"/>
              <a:t>, balanslayıcı videonu digər serverdən yükləyir.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840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2BC0F-AEC1-6D45-350C-7AA8CF0F9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9D5D4-DD41-3874-A31F-55161EFCAED9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✅ 3. Yüksək Yüklənmə Testi (Stress Test)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Balanslayıcı eyni anda minlərlə istifadəçi ilə işləyə bilirmi?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Trafik artdıqda sistem çökmədən davam edirmi?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Misal:</a:t>
            </a:r>
            <a:r>
              <a:rPr lang="az-Latn-AZ" sz="1600"/>
              <a:t> </a:t>
            </a:r>
            <a:r>
              <a:rPr lang="en-US" sz="1600"/>
              <a:t>Qara Cümə (Black Friday) günü onlayn mağazaların balanslayıcıları böyük yüklənməyə davam gətirməlidir.</a:t>
            </a: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r>
              <a:rPr lang="en-US" sz="1600" b="1"/>
              <a:t>💡 Hansı hallarda balanslayıcı istifadə olunmalıdır?</a:t>
            </a:r>
          </a:p>
          <a:p>
            <a:r>
              <a:rPr lang="en-US" sz="1600"/>
              <a:t>✅ </a:t>
            </a:r>
            <a:r>
              <a:rPr lang="en-US" sz="1600" b="1"/>
              <a:t>Kiçik saytlar üçün</a:t>
            </a:r>
            <a:r>
              <a:rPr lang="en-US" sz="1600"/>
              <a:t> – Lazım deyil, çünki server yüklənmir.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Orta səviyyəli layihələr üçün</a:t>
            </a:r>
            <a:r>
              <a:rPr lang="en-US" sz="1600"/>
              <a:t> – Əgər bir server artıq yüklənirsə, balanslayıcı faydalı ola bilər.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Böyük sistemlər üçün</a:t>
            </a:r>
            <a:r>
              <a:rPr lang="en-US" sz="1600"/>
              <a:t> – Mütləq lazımdır! </a:t>
            </a:r>
            <a:r>
              <a:rPr lang="en-US" sz="1600" b="1"/>
              <a:t>Facebook, Google, Amazon kimi platformalar balanslayıcı olmadan işləyə bilməzlər.</a:t>
            </a:r>
            <a:endParaRPr lang="en-US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r>
              <a:rPr lang="en-US" sz="1600" b="1"/>
              <a:t>🔹 Nəticə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Yük balanslayıcı</a:t>
            </a:r>
            <a:r>
              <a:rPr lang="en-US" sz="1600"/>
              <a:t> sistemin </a:t>
            </a:r>
            <a:r>
              <a:rPr lang="en-US" sz="1600" b="1"/>
              <a:t>sürətli, stabil və etibarlı işləməsini təmin edir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Fərqli səviyyələrdə balanslama üsulları var</a:t>
            </a:r>
            <a:r>
              <a:rPr lang="en-US" sz="1600"/>
              <a:t> – IP, TCP,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Test edilməlidir ki, yüklənməyə və server sıradan çıxdıqda dözümlü olsun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52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5E54-4836-0C84-D745-EEC4821D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5FC97-D6BA-9CE8-AACD-0D4E44B86DFC}"/>
              </a:ext>
            </a:extLst>
          </p:cNvPr>
          <p:cNvSpPr txBox="1"/>
          <p:nvPr/>
        </p:nvSpPr>
        <p:spPr>
          <a:xfrm>
            <a:off x="107004" y="158874"/>
            <a:ext cx="1198447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/>
              <a:t>Real vaxt rejimində işləyən bir çox sistemdə həqiqətən </a:t>
            </a:r>
            <a:r>
              <a:rPr lang="en-US" sz="1300" b="1"/>
              <a:t>UDP (User Datagram Protocol)</a:t>
            </a:r>
            <a:r>
              <a:rPr lang="en-US" sz="1300"/>
              <a:t> istifadə olunur, çünki UDP </a:t>
            </a:r>
            <a:r>
              <a:rPr lang="en-US" sz="1300" b="1"/>
              <a:t>daha sürətlidir və bağlantısız (connectionless) protokoldur</a:t>
            </a:r>
            <a:r>
              <a:rPr lang="en-US" sz="1300"/>
              <a:t>.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 b="1"/>
              <a:t>Bəs niyə bank sistemlərində və real vaxt rejimində TCP balanslayıcısından istifadə olunur?</a:t>
            </a:r>
            <a:r>
              <a:rPr lang="az-Latn-AZ" sz="1300" b="1"/>
              <a:t> </a:t>
            </a:r>
            <a:r>
              <a:rPr lang="en-US" sz="1300"/>
              <a:t>Bu məsələyə bir neçə aspektdən baxaq:</a:t>
            </a:r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pPr>
              <a:buNone/>
            </a:pPr>
            <a:r>
              <a:rPr lang="en-US" sz="1300" b="1"/>
              <a:t>2️⃣ Bank sistemlərində niyə TCP balanslayıcısı istifadə olunur?</a:t>
            </a:r>
            <a:endParaRPr lang="az-Latn-AZ" sz="1300" b="1"/>
          </a:p>
          <a:p>
            <a:pPr>
              <a:buNone/>
            </a:pPr>
            <a:endParaRPr lang="en-US" sz="1300" b="1"/>
          </a:p>
          <a:p>
            <a:pPr>
              <a:buNone/>
            </a:pPr>
            <a:r>
              <a:rPr lang="en-US" sz="1300"/>
              <a:t>🔹 Bank əməliyyatlarında məlumat itkisi və ya səhv qəbul edilə bilməz!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Məsələn, bir müştəri 1000 dollar bank hesabından başqa hesaba göndərirsə, paketlərin tam və düz ardıcıllıqla çatması şərtdir.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Əgər UDP istifadə olunsa, məlumat itkisi baş verə bilər və əməliyyat səhv gedə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TCP-də isə bank serveri hər paketin çatdığını təsdiqləyir (ACK mesajları), buna görə məlumat itmir və əməliyyat tam başa çatır.</a:t>
            </a: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r>
              <a:rPr lang="en-US" sz="1300"/>
              <a:t>📌 Nəticə: Bank sistemlərində TCP balanslayıcısı istifadə olunur, çünki TCP məlumatı etibarlı və bütöv şəkildə ötürür.</a:t>
            </a:r>
          </a:p>
          <a:p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pPr>
              <a:buNone/>
            </a:pPr>
            <a:r>
              <a:rPr lang="en-US" sz="1300" b="1"/>
              <a:t>3️⃣ Bəs real vaxt rejimi üçün niyə TCP balanslayıcısı istifadə olunur?</a:t>
            </a:r>
          </a:p>
          <a:p>
            <a:pPr>
              <a:buNone/>
            </a:pPr>
            <a:r>
              <a:rPr lang="en-US" sz="1300"/>
              <a:t>Bu, hansı tip real vaxt sistemindən söhbət getdiyinə bağlıdır!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✅ </a:t>
            </a:r>
            <a:r>
              <a:rPr lang="en-US" sz="1300" b="1"/>
              <a:t>UDP-nin istifadə olunduğu real vaxt sistemləri:</a:t>
            </a: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Video axınları (YouTube, Twitch)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Onlayn oyunlar (PUBG, Call of Duty)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Canlı səsli zənglər (WhatsApp, Zoom, VoIP)</a:t>
            </a:r>
            <a:endParaRPr lang="az-Latn-AZ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r>
              <a:rPr lang="en-US" sz="1300"/>
              <a:t>🔹 Burada məqsəd - sürətdir! Paket itkiləri olsa da, bu, ciddi problem yaratmır.</a:t>
            </a:r>
          </a:p>
        </p:txBody>
      </p:sp>
    </p:spTree>
    <p:extLst>
      <p:ext uri="{BB962C8B-B14F-4D97-AF65-F5344CB8AC3E}">
        <p14:creationId xmlns:p14="http://schemas.microsoft.com/office/powerpoint/2010/main" val="296373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EC8AE-34FB-7842-028A-96EF46C5E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AC20BE-A2EC-CD1A-8069-BF37CC8B5A74}"/>
              </a:ext>
            </a:extLst>
          </p:cNvPr>
          <p:cNvSpPr txBox="1"/>
          <p:nvPr/>
        </p:nvSpPr>
        <p:spPr>
          <a:xfrm>
            <a:off x="107004" y="158874"/>
            <a:ext cx="11984477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TCP-nin istifadə olunduğu real vaxt sistemləri: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Birja sistemləri (Stock Exchange, Forex)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Onlayn bankçılıq və ödəniş sistemləri (Visa, Mastercard, PayPal)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Sənaye avtomatlaşdırması (məsələn, fabriklərdə sensor məlumatlarının ötürülməsi)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🔹 Burada məqsəd - dəqiqlik və etibarlılıqdır! Hətta bir paket belə itməməlidir.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Misal: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Forex bazarında bir istifadəçi 1 milyon dollar dəyərində ticarət edirsə, hər paket 100% dəqiqliklə çatmalıdır.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Burada UDP işləsəydi və qiymət paketi itkiyə getsəydi, milyonlarla dollar zərər ola bilərdi!</a:t>
            </a:r>
          </a:p>
          <a:p>
            <a:endParaRPr lang="ru-RU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r>
              <a:rPr lang="en-US" b="1"/>
              <a:t>🔹 </a:t>
            </a:r>
            <a:r>
              <a:rPr lang="en-US" sz="1400" b="1"/>
              <a:t>Sonda nəticə: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Bank sistemlərində və maliyyə əməliyyatlarında TCP balanslayıcısı istifadə olunur, çünki məlumatın tam və ardıcıl ötürülməsi vacibdir.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Real vaxt sistemlərində TCP və ya UDP seçimi sistemin tələblərindən asılıdır: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Sürət önəmlidirsə, UDP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Dəqiqlik və etibarlılıq vacibdirsə, TCP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1714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1D568-8729-0A23-CDEF-FD546B9A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4814B-FF6B-97E6-7F0D-BD4AE698F45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6018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5489C-4C42-294E-C4AC-7CDA330A6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7D1D0-ED1D-6D88-9A83-073641CDE47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8482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4A61-8BC7-8299-8077-53797F11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80CEC-4A0A-213C-E112-1532D9EEF2FD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🔹 2. Addım: Server HTTP Cavabı Göndərir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Mağazanın serveri bu sorğunu qəbul edir və </a:t>
            </a:r>
            <a:r>
              <a:rPr lang="en-US" sz="1600" b="1"/>
              <a:t>emal etməyə başlayır</a:t>
            </a:r>
            <a:r>
              <a:rPr lang="en-US" sz="1600"/>
              <a:t>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baş verir?</a:t>
            </a:r>
            <a:endParaRPr lang="az-Latn-AZ" sz="1600" b="1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düşünür: "Bu adam telefon axtarır, görək hansı məhsullar bizdə var?"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Bunun üçün </a:t>
            </a:r>
            <a:r>
              <a:rPr lang="en-US" sz="1600" b="1"/>
              <a:t>baza (database)</a:t>
            </a:r>
            <a:r>
              <a:rPr lang="en-US" sz="1600"/>
              <a:t> ilə əlaqə saxlayır və uyğun məhsulları tapır.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Tapdığı məhsulları bir siyahı şəklində </a:t>
            </a:r>
            <a:r>
              <a:rPr lang="en-US" sz="1600" b="1"/>
              <a:t>klientə geri göndərir (HTTP cavabı – response).</a:t>
            </a:r>
            <a:endParaRPr lang="az-Latn-AZ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 b="1"/>
          </a:p>
          <a:p>
            <a:pPr>
              <a:buNone/>
            </a:pPr>
            <a:r>
              <a:rPr lang="en-US" sz="1600" b="1"/>
              <a:t>🔹 3. Addım: Məlumat Bazası (Database) Sorğunu Cavablandırır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Server təkbaşına hər şeyi bilmir. O, məlumatları </a:t>
            </a:r>
            <a:r>
              <a:rPr lang="en-US" sz="1600" b="1"/>
              <a:t>məlumat bazasından (database)</a:t>
            </a:r>
            <a:r>
              <a:rPr lang="en-US" sz="1600"/>
              <a:t> soruşur.</a:t>
            </a:r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baş verir?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</a:t>
            </a:r>
            <a:r>
              <a:rPr lang="en-US" sz="1600" b="1"/>
              <a:t>baza ilə əlaqə saxlayır</a:t>
            </a:r>
            <a:r>
              <a:rPr lang="en-US" sz="1600"/>
              <a:t> və deyir:</a:t>
            </a:r>
            <a:br>
              <a:rPr lang="en-US" sz="1600"/>
            </a:br>
            <a:r>
              <a:rPr lang="en-US" sz="1600" i="1"/>
              <a:t>"Mənə telefonlarla bağlı məlumatları ver.«</a:t>
            </a:r>
            <a:endParaRPr lang="az-Latn-AZ" sz="1600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Baza uyğun məhsulları serverə göndərir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bu məhsulları </a:t>
            </a:r>
            <a:r>
              <a:rPr lang="en-US" sz="1600" b="1"/>
              <a:t>brauzerə geri göndərir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3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F4B8-59AA-8B32-CE7F-3B33C905A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DC7C8-4C14-CD12-F248-523EA260F849}"/>
              </a:ext>
            </a:extLst>
          </p:cNvPr>
          <p:cNvSpPr txBox="1"/>
          <p:nvPr/>
        </p:nvSpPr>
        <p:spPr>
          <a:xfrm>
            <a:off x="107004" y="158874"/>
            <a:ext cx="11984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🔹 3. Addım: Məlumat Bazası (Database) Sorğunu Cavablandırır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Server təkbaşına hər şeyi bilmir. O, məlumatları </a:t>
            </a:r>
            <a:r>
              <a:rPr lang="en-US" sz="1600" b="1"/>
              <a:t>məlumat bazasından (database)</a:t>
            </a:r>
            <a:r>
              <a:rPr lang="en-US" sz="1600"/>
              <a:t> soruşur.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baş verir?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</a:t>
            </a:r>
            <a:r>
              <a:rPr lang="en-US" sz="1600" b="1"/>
              <a:t>baza ilə əlaqə saxlayır</a:t>
            </a:r>
            <a:r>
              <a:rPr lang="en-US" sz="1600"/>
              <a:t> və deyir:</a:t>
            </a:r>
            <a:br>
              <a:rPr lang="en-US" sz="1600"/>
            </a:br>
            <a:r>
              <a:rPr lang="en-US" sz="1600" i="1"/>
              <a:t>"Mənə telefonlarla bağlı məlumatları ver.«</a:t>
            </a:r>
            <a:endParaRPr lang="az-Latn-AZ" sz="1600" i="1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Baza uyğun məhsulları serverə göndərir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bu məhsulları </a:t>
            </a:r>
            <a:r>
              <a:rPr lang="en-US" sz="1600" b="1"/>
              <a:t>brauzerə geri göndərir</a:t>
            </a:r>
            <a:r>
              <a:rPr lang="en-US" sz="1600"/>
              <a:t>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None/>
            </a:pPr>
            <a:r>
              <a:rPr lang="en-US" sz="1600" b="1"/>
              <a:t>🔹 4. Addım: Brauzer Cavabı Göstərir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Nə baş verir?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Brauzerin </a:t>
            </a:r>
            <a:r>
              <a:rPr lang="en-US" sz="1600" b="1"/>
              <a:t>serverdən aldığı cavabı</a:t>
            </a:r>
            <a:r>
              <a:rPr lang="en-US" sz="1600"/>
              <a:t> istifadəçiyə göstərir.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İndi sən saytda telefonların siyahısını görürsən.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1067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95437-0B63-D7B8-AD42-AB549E68A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3A7EB-080B-D02F-8C9B-F39D52171DA9}"/>
              </a:ext>
            </a:extLst>
          </p:cNvPr>
          <p:cNvSpPr txBox="1"/>
          <p:nvPr/>
        </p:nvSpPr>
        <p:spPr>
          <a:xfrm>
            <a:off x="107004" y="158874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3. Klient-Server Arxitekturasının Növləri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/>
              <a:t>Bu sistemin </a:t>
            </a:r>
            <a:r>
              <a:rPr lang="en-US" sz="1400" b="1"/>
              <a:t>iki əsas növü var:</a:t>
            </a:r>
            <a:endParaRPr lang="az-Latn-AZ" sz="1400" b="1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🔹 1. İki səviyyəli (Two-Tier) Arxitektura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Burada </a:t>
            </a:r>
            <a:r>
              <a:rPr lang="en-US" sz="1400" b="1"/>
              <a:t>klient və server birbaşa əlaqədə olur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Kiçik sistemlərdə istifadə olunur (məsələn, sadə veb saytlar).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Dezavantajı: Server çox yüklənəndə sistem çökə bilər.</a:t>
            </a: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Misal: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Bir veb-sayta daxil olursan, məlumatlar </a:t>
            </a:r>
            <a:r>
              <a:rPr lang="en-US" sz="1400" b="1"/>
              <a:t>birbaşa serverdən gəlir</a:t>
            </a:r>
            <a:r>
              <a:rPr lang="en-US" sz="1400"/>
              <a:t>.</a:t>
            </a: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None/>
            </a:pPr>
            <a:r>
              <a:rPr lang="en-US" sz="1400" b="1"/>
              <a:t>🔹 2. Üç səviyyəli (Three-Tier) Arxitektura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Burada </a:t>
            </a:r>
            <a:r>
              <a:rPr lang="en-US" sz="1400" b="1"/>
              <a:t>3 əsas hissə var: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Klient (Brauzer, App)</a:t>
            </a:r>
            <a:r>
              <a:rPr lang="en-US" sz="1400"/>
              <a:t> – Sənin gördüyün interfeys.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Server (Backend)</a:t>
            </a:r>
            <a:r>
              <a:rPr lang="en-US" sz="1400"/>
              <a:t> – Sorğuları emal edən hissə.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Məlumat Bazası (Database)</a:t>
            </a:r>
            <a:r>
              <a:rPr lang="en-US" sz="1400"/>
              <a:t> – Məlumatların saxlandığı yer.</a:t>
            </a: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Misal: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Bir mağazanın saytında axtarış edirsən.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Klient sorğu göndərir → Server emal edir → Database-dən məlumatları alır → Klientə göndərir.</a:t>
            </a:r>
            <a:endParaRPr lang="en-US" sz="1400"/>
          </a:p>
          <a:p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3A556-003E-26F7-1A14-6D331EB73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57" y="0"/>
            <a:ext cx="6599743" cy="343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B1CB1-5B3B-D43D-3F3E-20D6F5084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50" y="5122506"/>
            <a:ext cx="3992249" cy="173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A0308-BC85-FA39-BD92-56A4A0DF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CE267F-951A-1A22-013C-41C0DF137124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/>
              <a:t>Monolit Arxitektura nədir?</a:t>
            </a:r>
            <a:endParaRPr lang="az-Latn-AZ" sz="1600" b="1"/>
          </a:p>
          <a:p>
            <a:pPr marL="342900" indent="-342900">
              <a:buAutoNum type="arabicPeriod"/>
            </a:pPr>
            <a:endParaRPr lang="en-US" sz="1600" b="1"/>
          </a:p>
          <a:p>
            <a:pPr>
              <a:buNone/>
            </a:pPr>
            <a:r>
              <a:rPr lang="en-US" sz="1600" b="1"/>
              <a:t>Monolit sistem</a:t>
            </a:r>
            <a:r>
              <a:rPr lang="en-US" sz="1600"/>
              <a:t> – tətbiqin </a:t>
            </a:r>
            <a:r>
              <a:rPr lang="en-US" sz="1600" b="1"/>
              <a:t>bütün hissələrinin bir blok</a:t>
            </a:r>
            <a:r>
              <a:rPr lang="en-US" sz="1600"/>
              <a:t> kimi işlədiyi sistemdir. Burada </a:t>
            </a:r>
            <a:r>
              <a:rPr lang="en-US" sz="1600" b="1"/>
              <a:t>istifadəçi interfeysi, biznes məntiqi və məlumat bazasına çıxış</a:t>
            </a:r>
            <a:r>
              <a:rPr lang="en-US" sz="1600"/>
              <a:t> eyni proqram daxilində olur.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✅ Üstünlükləri:</a:t>
            </a:r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Sadədir</a:t>
            </a:r>
            <a:r>
              <a:rPr lang="en-US" sz="1600"/>
              <a:t> – Hamısı bir yerdə olduğu üçün idarə etmək və başa düşmək asandır.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Asan yerləşdirmə (Deployment)</a:t>
            </a:r>
            <a:r>
              <a:rPr lang="en-US" sz="1600"/>
              <a:t> – Tətbiqi işə salmaq üçün təkcə bir proqram faylını (və ya konteyneri) yerləşdirmək kifayətdir.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Asan test etmək</a:t>
            </a:r>
            <a:r>
              <a:rPr lang="en-US" sz="1600"/>
              <a:t> – Çünki bütün hissələr bir sistemdə işləyir.</a:t>
            </a: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❌</a:t>
            </a:r>
            <a:r>
              <a:rPr lang="az-Latn-AZ" sz="1600" b="1"/>
              <a:t> </a:t>
            </a:r>
            <a:r>
              <a:rPr lang="en-US" sz="1600" b="1"/>
              <a:t>Çatışmazlıqları:</a:t>
            </a:r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Dəyişiklik etmək çətindir</a:t>
            </a:r>
            <a:r>
              <a:rPr lang="en-US" sz="1600"/>
              <a:t> – Kod böyüdükcə, dəyişiklik etmək və yeni funksiyalar əlavə etmək çətinləşir.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Böyük komandalarda işləmək çətindir</a:t>
            </a:r>
            <a:r>
              <a:rPr lang="en-US" sz="1600"/>
              <a:t> – Hamı eyni kod bazasında işlədiyi üçün konfliktlər yaranır.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Miqyaslama (scaling) çətindir</a:t>
            </a:r>
            <a:r>
              <a:rPr lang="en-US" sz="1600"/>
              <a:t> – Əgər bir hissə daha çox resurs tələb edirsə, bütün tətbiqi böyütmək lazımdır.</a:t>
            </a: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🛠 Monolit sistemdə test növləri: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Unit testlər</a:t>
            </a:r>
            <a:r>
              <a:rPr lang="en-US" sz="1600"/>
              <a:t> – Hər bir funksiyanın düzgün işlədiyini yoxlamaq.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İnteqrasiya testləri</a:t>
            </a:r>
            <a:r>
              <a:rPr lang="en-US" sz="1600"/>
              <a:t> – Tətbiqin daxili hissələrinin bir-biri ilə düzgün işlədiyini yoxlamaq.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Sistem testləri</a:t>
            </a:r>
            <a:r>
              <a:rPr lang="en-US" sz="1600"/>
              <a:t> – Tətbiqin tam olaraq düzgün işlədiyini yoxlamaq.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r>
              <a:rPr lang="az-Latn-AZ" sz="1600" b="1"/>
              <a:t> </a:t>
            </a:r>
            <a:r>
              <a:rPr lang="en-US" sz="1600"/>
              <a:t>Təsəvvür et ki, sən </a:t>
            </a:r>
            <a:r>
              <a:rPr lang="en-US" sz="1600" b="1"/>
              <a:t>bir restoran sifariş sistemi</a:t>
            </a:r>
            <a:r>
              <a:rPr lang="en-US" sz="1600"/>
              <a:t> hazırlayırsan.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Saytda menyu var, istifadəçilər yemək sifariş edirlər, restoran isə onları idarə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Monolit modeldə</a:t>
            </a:r>
            <a:r>
              <a:rPr lang="en-US" sz="1600"/>
              <a:t> bu sistemin </a:t>
            </a:r>
            <a:r>
              <a:rPr lang="en-US" sz="1600" b="1"/>
              <a:t>bütün funksiyaları tək bir proqram daxilində</a:t>
            </a:r>
            <a:r>
              <a:rPr lang="en-US" sz="1600"/>
              <a:t> olacaq.</a:t>
            </a:r>
          </a:p>
        </p:txBody>
      </p:sp>
    </p:spTree>
    <p:extLst>
      <p:ext uri="{BB962C8B-B14F-4D97-AF65-F5344CB8AC3E}">
        <p14:creationId xmlns:p14="http://schemas.microsoft.com/office/powerpoint/2010/main" val="190508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AA09-F138-A54E-4DA6-B4A7CE88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2861E-A571-5040-BD56-E487151DB3E7}"/>
              </a:ext>
            </a:extLst>
          </p:cNvPr>
          <p:cNvSpPr txBox="1"/>
          <p:nvPr/>
        </p:nvSpPr>
        <p:spPr>
          <a:xfrm>
            <a:off x="107004" y="158874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2. Mikroservis Arxitektura nədir?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 b="1"/>
              <a:t>Mikroservis sistemi</a:t>
            </a:r>
            <a:r>
              <a:rPr lang="en-US" sz="1400"/>
              <a:t> – tətbiqin </a:t>
            </a:r>
            <a:r>
              <a:rPr lang="en-US" sz="1400" b="1"/>
              <a:t>bir neçə kiçik və müstəqil xidmətə (servisə)</a:t>
            </a:r>
            <a:r>
              <a:rPr lang="en-US" sz="1400"/>
              <a:t> bölündüyü sistemdir. Bu xidmətlər bir-biri ilə </a:t>
            </a:r>
            <a:r>
              <a:rPr lang="en-US" sz="1400" b="1"/>
              <a:t>şəbəkə vasitəsilə</a:t>
            </a:r>
            <a:r>
              <a:rPr lang="en-US" sz="1400"/>
              <a:t> əlaqə saxlayır.</a:t>
            </a:r>
            <a:endParaRPr lang="az-Latn-AZ" sz="1400"/>
          </a:p>
          <a:p>
            <a:pPr>
              <a:buNone/>
            </a:pP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✅ Üstünlükləri:</a:t>
            </a:r>
          </a:p>
          <a:p>
            <a:pPr>
              <a:buNone/>
            </a:pPr>
            <a:r>
              <a:rPr lang="en-US" sz="1400"/>
              <a:t>🔹 </a:t>
            </a:r>
            <a:r>
              <a:rPr lang="en-US" sz="1400" b="1"/>
              <a:t>Daha çevik və miqyaslana bilən (scalable)</a:t>
            </a:r>
            <a:r>
              <a:rPr lang="en-US" sz="1400"/>
              <a:t> – Hər servis müstəqil olduğu üçün </a:t>
            </a:r>
            <a:r>
              <a:rPr lang="en-US" sz="1400" b="1"/>
              <a:t>istənilən servisi ayrıca böyütmək və inkişaf etdirmək mümkündür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Ehtiyatlı və etibarlı (fault-tolerant)</a:t>
            </a:r>
            <a:r>
              <a:rPr lang="en-US" sz="1400"/>
              <a:t> – Əgər bir servis sıradan çıxsa, digər xidmətlər işləməyə davam edir.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Müxtəlif texnologiyalardan istifadə etmək olur</a:t>
            </a:r>
            <a:r>
              <a:rPr lang="en-US" sz="1400"/>
              <a:t> – Məsələn, bir servis Python, digəri JavaScript ilə yazıla bilər.</a:t>
            </a:r>
            <a:endParaRPr lang="az-Latn-AZ" sz="1400"/>
          </a:p>
          <a:p>
            <a:pPr>
              <a:buNone/>
            </a:pP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❌ Çatışmazlıqları:</a:t>
            </a:r>
          </a:p>
          <a:p>
            <a:pPr>
              <a:buNone/>
            </a:pPr>
            <a:r>
              <a:rPr lang="en-US" sz="1400"/>
              <a:t>🔹 </a:t>
            </a:r>
            <a:r>
              <a:rPr lang="en-US" sz="1400" b="1"/>
              <a:t>İdarə etmək çətindir</a:t>
            </a:r>
            <a:r>
              <a:rPr lang="en-US" sz="1400"/>
              <a:t> – Çünki çox sayda xidmət bir-biri ilə əlaqə saxlamalıdır.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Şəbəkə gecikmələri ola bilər</a:t>
            </a:r>
            <a:r>
              <a:rPr lang="en-US" sz="1400"/>
              <a:t> – Servislər bir-biri ilə internet və ya şəbəkə vasitəsilə danışdığı üçün bəzi gecikmələr mümkündür.</a:t>
            </a:r>
            <a:br>
              <a:rPr lang="en-US" sz="1400"/>
            </a:br>
            <a:r>
              <a:rPr lang="en-US" sz="1400"/>
              <a:t>🔹 </a:t>
            </a:r>
            <a:r>
              <a:rPr lang="en-US" sz="1400" b="1"/>
              <a:t>Test və debugging daha çətindir</a:t>
            </a:r>
            <a:r>
              <a:rPr lang="en-US" sz="1400"/>
              <a:t> – Çünki hər mikroservisi ayrıca test etmək lazımdır və onların qarşılıqlı təsirini yoxlamaq lazımdır.</a:t>
            </a:r>
            <a:endParaRPr lang="az-Latn-AZ" sz="1400"/>
          </a:p>
          <a:p>
            <a:pPr>
              <a:buNone/>
            </a:pPr>
            <a:endParaRPr lang="az-Latn-AZ" sz="1400"/>
          </a:p>
          <a:p>
            <a:pPr>
              <a:buNone/>
            </a:pP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🛠 Mikroservis sistemdə test növləri: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Unit testlər</a:t>
            </a:r>
            <a:r>
              <a:rPr lang="en-US" sz="1400"/>
              <a:t> – Hər bir mikroservisin öz daxilində düzgün işlədiyini yoxlamaq.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İnteqrasiya testləri</a:t>
            </a:r>
            <a:r>
              <a:rPr lang="en-US" sz="1400"/>
              <a:t> – Mikroservislərin bir-biri ilə düzgün əlaqə saxladığını yoxlamaq.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Yüklənmə (Load) testləri</a:t>
            </a:r>
            <a:r>
              <a:rPr lang="en-US" sz="1400"/>
              <a:t> – Yüksək yüklənmə zamanı sistemin necə işlədiyini yoxlamaq.</a:t>
            </a: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📌 </a:t>
            </a:r>
            <a:r>
              <a:rPr lang="en-US" sz="1400" b="1"/>
              <a:t>Misal:</a:t>
            </a:r>
            <a:r>
              <a:rPr lang="az-Latn-AZ" sz="1400" b="1"/>
              <a:t> </a:t>
            </a:r>
            <a:r>
              <a:rPr lang="en-US" sz="1400"/>
              <a:t>Təsəvvür et ki, sən </a:t>
            </a:r>
            <a:r>
              <a:rPr lang="en-US" sz="1400" b="1"/>
              <a:t>böyük bir onlayn ticarət platforması (Amazon kimi)</a:t>
            </a:r>
            <a:r>
              <a:rPr lang="en-US" sz="1400"/>
              <a:t> hazırlayırsan.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Burada </a:t>
            </a:r>
            <a:r>
              <a:rPr lang="en-US" sz="1400" b="1"/>
              <a:t>məhsulların idarə edilməsi, sifarişlər, ödənişlər və çatdırılma</a:t>
            </a:r>
            <a:r>
              <a:rPr lang="en-US" sz="1400"/>
              <a:t> kimi bir neçə modul 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Mikroservis modelində hər bir modul </a:t>
            </a:r>
            <a:r>
              <a:rPr lang="en-US" sz="1400" b="1"/>
              <a:t>ayrı bir xidmət</a:t>
            </a:r>
            <a:r>
              <a:rPr lang="en-US" sz="1400"/>
              <a:t> olacaq və müstəqil işləyəcək.</a:t>
            </a:r>
          </a:p>
        </p:txBody>
      </p:sp>
    </p:spTree>
    <p:extLst>
      <p:ext uri="{BB962C8B-B14F-4D97-AF65-F5344CB8AC3E}">
        <p14:creationId xmlns:p14="http://schemas.microsoft.com/office/powerpoint/2010/main" val="33966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BD05-3973-403F-C2E1-83C36195B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67F87-DA9F-841B-032F-F7D2C8C77506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4BFCF-4DB1-7562-B2EA-A7438AB86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37" y="1065992"/>
            <a:ext cx="7259063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93B3-2E10-001E-F2EA-BFE38D50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85C2B-154C-73B4-4073-4961FCD122DD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Yük Balanslayıcı nədir?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Yük balanslayıcı</a:t>
            </a:r>
            <a:r>
              <a:rPr lang="en-US" sz="1600"/>
              <a:t> – sistemdə </a:t>
            </a:r>
            <a:r>
              <a:rPr lang="en-US" sz="1600" b="1"/>
              <a:t>trafiki bir neçə server arasında bölüşdürən qurğudur</a:t>
            </a:r>
            <a:r>
              <a:rPr lang="en-US" sz="1600"/>
              <a:t>. Bu, </a:t>
            </a:r>
            <a:r>
              <a:rPr lang="en-US" sz="1600" b="1"/>
              <a:t>serverlərin yüklənməsinin qarşısını almaq və sistemin stabil işləməsini təmin etmək üçün lazımdır</a:t>
            </a:r>
            <a:r>
              <a:rPr lang="en-US" sz="1600"/>
              <a:t>.</a:t>
            </a:r>
            <a:endParaRPr lang="ru-RU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Sadə bir misal:</a:t>
            </a:r>
            <a:r>
              <a:rPr lang="ru-RU" sz="1600" b="1"/>
              <a:t> </a:t>
            </a:r>
            <a:r>
              <a:rPr lang="en-US" sz="1600"/>
              <a:t>Təsəvvür et ki, </a:t>
            </a:r>
            <a:r>
              <a:rPr lang="en-US" sz="1600" b="1"/>
              <a:t>bir saytın istifadəçi sayı çoxalır</a:t>
            </a:r>
            <a:r>
              <a:rPr lang="en-US" sz="1600"/>
              <a:t> və yalnız bir server var.</a:t>
            </a:r>
            <a:endParaRPr lang="ru-RU" sz="1600"/>
          </a:p>
          <a:p>
            <a:pPr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Birdən </a:t>
            </a:r>
            <a:r>
              <a:rPr lang="en-US" sz="1600" b="1"/>
              <a:t>çox sayda insan eyni anda sayta girir</a:t>
            </a:r>
            <a:r>
              <a:rPr lang="en-US" sz="1600"/>
              <a:t>, bu zaman server </a:t>
            </a:r>
            <a:r>
              <a:rPr lang="en-US" sz="1600" b="1"/>
              <a:t>yüklənir və sayt yavaş işləyir və ya ümumiyyətlə açılmır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Yük balanslayıcı</a:t>
            </a:r>
            <a:r>
              <a:rPr lang="en-US" sz="1600"/>
              <a:t> burada </a:t>
            </a:r>
            <a:r>
              <a:rPr lang="en-US" sz="1600" b="1"/>
              <a:t>trafiki müxtəlif serverlərə bölərək sistemin yüklənməsinin qarşısını alır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Əgər </a:t>
            </a:r>
            <a:r>
              <a:rPr lang="en-US" sz="1600" b="1"/>
              <a:t>hər hansı bir server işləməsə, balanslayıcı trafiki avtomatik digər işləyən serverlərə yönləndirir</a:t>
            </a:r>
            <a:r>
              <a:rPr lang="en-US" sz="1600"/>
              <a:t>.</a:t>
            </a: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/>
          </a:p>
          <a:p>
            <a:pPr>
              <a:buNone/>
            </a:pPr>
            <a:r>
              <a:rPr lang="en-US" sz="1600" b="1"/>
              <a:t>Yük Balanslamanın Növləri (Səviyyələri)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1️⃣ Şəbəkə Səviyyəsində Yük Balanslama (IP Balanslama)</a:t>
            </a:r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Eyni IP ünvanı, fərqli serverlər</a:t>
            </a:r>
            <a:r>
              <a:rPr lang="en-US" sz="1600"/>
              <a:t> – Müxtəlif fiziki serverlər olsa da, istifadəçilər eyni IP-yə qoşulurlar.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Sadə trafik yönləndirmə</a:t>
            </a:r>
            <a:r>
              <a:rPr lang="en-US" sz="1600"/>
              <a:t> – Balanslayıcı sadəcə trafiki serverlərə göndərir, amma </a:t>
            </a:r>
            <a:r>
              <a:rPr lang="en-US" sz="1600" b="1"/>
              <a:t>sessiyalara və istifadəçilərə nəzarət etmir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İstifadə olunur:</a:t>
            </a:r>
            <a:r>
              <a:rPr lang="en-US" sz="1600"/>
              <a:t> DNS balanslama, Anycast texnologiyası.</a:t>
            </a:r>
            <a:endParaRPr lang="ru-RU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r>
              <a:rPr lang="ru-RU" sz="1600"/>
              <a:t>  </a:t>
            </a:r>
            <a:r>
              <a:rPr lang="en-US" sz="1600" b="1"/>
              <a:t>Google DNS (8.8.8.8)</a:t>
            </a:r>
            <a:r>
              <a:rPr lang="en-US" sz="1600"/>
              <a:t> – İstifadəçilər eyni IP ünvanına qoşulurlar, amma əslində </a:t>
            </a:r>
            <a:r>
              <a:rPr lang="en-US" sz="1600" b="1"/>
              <a:t>müxtəlif serverlərə yönləndirilirlər</a:t>
            </a:r>
            <a:r>
              <a:rPr lang="en-US" sz="1600"/>
              <a:t>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4750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DA25D-B204-49E2-B32D-95775B65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EB22B-FA66-8921-E9FD-EE8C54685BC2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2️⃣ Nəqliyyat Səviyyəsində Yük Balanslama (TCP Balanslama)</a:t>
            </a:r>
            <a:endParaRPr lang="ru-RU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Balanslayıcı ilə server birbaşa işləyir</a:t>
            </a:r>
            <a:r>
              <a:rPr lang="en-US" sz="1600"/>
              <a:t> – Burada balanslayıcı </a:t>
            </a:r>
            <a:r>
              <a:rPr lang="en-US" sz="1600" b="1"/>
              <a:t>istifadəçi ilə deyil, serverlər arasında trafik paylayır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Proxy kimi işləyir</a:t>
            </a:r>
            <a:r>
              <a:rPr lang="en-US" sz="1600"/>
              <a:t> – Balanslayıcı bir növ </a:t>
            </a:r>
            <a:r>
              <a:rPr lang="en-US" sz="1600" b="1"/>
              <a:t>vasitəçi (proxy) rolunu oynayır</a:t>
            </a:r>
            <a:r>
              <a:rPr lang="en-US" sz="1600"/>
              <a:t> və serverlərin yükünü bölüşdürür.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Məlumat axınına nəzarət etmir</a:t>
            </a:r>
            <a:r>
              <a:rPr lang="en-US" sz="1600"/>
              <a:t> – Yalnız TCP səviyyəsində işləyir və konkret paketlərin tərkibini analiz etmir.</a:t>
            </a:r>
            <a:endParaRPr lang="ru-RU" sz="1600"/>
          </a:p>
          <a:p>
            <a:pPr>
              <a:buNone/>
            </a:pPr>
            <a:endParaRPr lang="ru-RU" sz="1600"/>
          </a:p>
          <a:p>
            <a:pPr>
              <a:buNone/>
            </a:pPr>
            <a:endParaRPr lang="ru-RU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r>
              <a:rPr lang="ru-RU" sz="1600" b="1"/>
              <a:t> </a:t>
            </a:r>
            <a:r>
              <a:rPr lang="en-US" sz="1600"/>
              <a:t>Bank sistemlərində və real vaxt rejimində işləyən proqramlarda TCP balanslayıcıdan istifadə olunur.</a:t>
            </a: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endParaRPr lang="az-Latn-AZ" sz="1600"/>
          </a:p>
          <a:p>
            <a:pPr>
              <a:buNone/>
            </a:pPr>
            <a:r>
              <a:rPr lang="en-US" sz="1600" b="1"/>
              <a:t>3️⃣ Tətbiq Səviyyəsində Yük Balanslama (HTTP Balanslama)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Mürəkkəb analiz edir</a:t>
            </a:r>
            <a:r>
              <a:rPr lang="en-US" sz="1600"/>
              <a:t> – Balanslayıcı </a:t>
            </a:r>
            <a:r>
              <a:rPr lang="en-US" sz="1600" b="1"/>
              <a:t>istifadəçi sorğularını oxuyur</a:t>
            </a:r>
            <a:r>
              <a:rPr lang="en-US" sz="1600"/>
              <a:t> və onları </a:t>
            </a:r>
            <a:r>
              <a:rPr lang="en-US" sz="1600" b="1"/>
              <a:t>müəyyən serverlərə yönləndirir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🔹 </a:t>
            </a:r>
            <a:r>
              <a:rPr lang="en-US" sz="1600" b="1"/>
              <a:t>Trafiki növlərə ayırır: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Məsələn, </a:t>
            </a:r>
            <a:r>
              <a:rPr lang="en-US" sz="1600" b="1"/>
              <a:t>statik kontenti (şəkillər, CSS, JavaScript) bir serverə</a:t>
            </a:r>
            <a:r>
              <a:rPr lang="en-US" sz="160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Dinamik sorğuları (məsələn, login, sifarişlər) isə digər serverə</a:t>
            </a:r>
            <a:r>
              <a:rPr lang="en-US" sz="1600"/>
              <a:t> yönləndirir.</a:t>
            </a:r>
            <a:endParaRPr lang="az-Latn-AZ" sz="1600"/>
          </a:p>
          <a:p>
            <a:pPr marL="55563" lvl="1"/>
            <a:r>
              <a:rPr lang="en-US" sz="1600"/>
              <a:t> 🔹 </a:t>
            </a:r>
            <a:r>
              <a:rPr lang="en-US" sz="1600" b="1"/>
              <a:t>Sessiyalarla işləyə bilir</a:t>
            </a:r>
            <a:r>
              <a:rPr lang="en-US" sz="1600"/>
              <a:t> – Eyni istifadəçi həmişə </a:t>
            </a:r>
            <a:r>
              <a:rPr lang="en-US" sz="1600" b="1"/>
              <a:t>eyni serverə yönləndirilə bilər</a:t>
            </a:r>
            <a:r>
              <a:rPr lang="en-US" sz="1600"/>
              <a:t> ki, sessiya itməsin.</a:t>
            </a:r>
            <a:endParaRPr lang="az-Latn-AZ" sz="1600"/>
          </a:p>
          <a:p>
            <a:pPr marL="55563" lvl="1"/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Misal:</a:t>
            </a:r>
            <a:r>
              <a:rPr lang="az-Latn-AZ" sz="1600"/>
              <a:t> </a:t>
            </a:r>
            <a:r>
              <a:rPr lang="en-US" sz="1600" b="1"/>
              <a:t>Facebook, YouTube, Netflix</a:t>
            </a:r>
            <a:r>
              <a:rPr lang="en-US" sz="1600"/>
              <a:t> kimi böyük sistemlərdə istifadə olunur.</a:t>
            </a:r>
          </a:p>
        </p:txBody>
      </p:sp>
    </p:spTree>
    <p:extLst>
      <p:ext uri="{BB962C8B-B14F-4D97-AF65-F5344CB8AC3E}">
        <p14:creationId xmlns:p14="http://schemas.microsoft.com/office/powerpoint/2010/main" val="370922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25370</TotalTime>
  <Words>2001</Words>
  <Application>Microsoft Office PowerPoint</Application>
  <PresentationFormat>Widescreen</PresentationFormat>
  <Paragraphs>304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302</cp:revision>
  <dcterms:created xsi:type="dcterms:W3CDTF">2025-02-24T08:05:52Z</dcterms:created>
  <dcterms:modified xsi:type="dcterms:W3CDTF">2025-04-03T08:55:33Z</dcterms:modified>
</cp:coreProperties>
</file>