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51" r:id="rId2"/>
    <p:sldId id="354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52" r:id="rId31"/>
    <p:sldId id="35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4660"/>
  </p:normalViewPr>
  <p:slideViewPr>
    <p:cSldViewPr snapToGrid="0">
      <p:cViewPr varScale="1">
        <p:scale>
          <a:sx n="98" d="100"/>
          <a:sy n="98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8931-0EBC-2D7D-C4EE-14F96180C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1559AC-5E99-DF15-CCA2-8AC6ABFE42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66DACD-534C-9F4C-583C-B23D58D34A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437AC-F83B-1E6A-BD45-C40A47D857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37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F8C2C-00DF-D4D7-53C7-B8779F8A2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2C7215-DDFA-0A52-A5A7-6F86315EB1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3BCBB3-B87E-3094-6194-3E760287FE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B8B9B-98FF-9605-5350-C00BB7C2BA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67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8C1C3-78C7-3772-F9BB-517E82B86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B05A4D-6D30-AB80-8BA2-998EFF5BAB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604283-D39C-18F8-B0A1-20D01E94B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022FB-350E-8C57-4185-70C6CADCBD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30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211B8-4129-850C-0DB6-D16AF3FA6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4CA111-33D6-303E-7DD6-888665324D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EDA17E-325E-DA1E-1744-AFDC1EB78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7527D-74CE-23E6-C225-31BDA5AFA8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38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00DFC-DDAF-A810-1545-C65F2CCD6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D7660A-52E2-D693-0C7C-9B78C3D03E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2FA67A-526B-791D-3B6D-23020E6C16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14A76-F6DF-39F1-08BB-AB0BC9C25A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33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3FD2D-15B8-4800-4947-BB1B5222E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EF04E4-9609-22C7-D1A6-D75C396EE2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368127-AD07-3956-B353-885665E59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AE5EB-F4F0-65D9-57A6-667A55D996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16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2916D-D8F8-8452-0515-FAB4BF5DE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D5E1F8-DAC9-A89D-60B4-E130A833F9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3D89DF-B801-AE99-2968-E1249F285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F2C49-6040-0986-AE2A-C7CB3CAEED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06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2802C-EE8A-2CD3-7331-E26C67F38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856EEB-FB90-66D0-AEC5-163735F312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EB0108-4F27-D095-F4C8-83A7B298BE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AB100-4174-3596-E2E0-AA28CEFD0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35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8EBC5-33DC-C614-1C31-B380B19EA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5E385F-BD0E-23DE-F29D-B8C02957F1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8632CD-5005-19E9-B720-20F921031B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FD59D-1FF2-6F46-BE25-5D374F6213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16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ED035-57A1-C6A1-165E-5349B5192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1B4555-623F-F520-B163-F1F7E632D6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C5D9F3-0E9E-93ED-E9B2-2B9819D464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785C2-2DCE-D2B4-4A36-C01DBAE43B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721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D9BB3-C0D7-B38E-B5F0-1AEB6764C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5C1CB7-4279-BEB4-B0D7-FEBA25BD23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F22F78-AD0C-27A9-4076-E05B6CE812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2B9F0-DF98-066F-EE80-927F2A1A95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34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236D0-02D0-2BE3-BFA4-E3B7FB036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C48F98-47F8-4828-D996-F90DCBA0D3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6CF27D-F817-82AD-DB96-7F83836548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1CCD0-4AEE-051D-0043-761559CADF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00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342D2-4685-96E0-D795-93947CFE5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18FBA2-DD12-4670-F285-728EE8A71C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189109-0B69-82FD-0544-4DAF9666F1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21869-0872-C08D-78D1-CEA4B072D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697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CD8FD-14CD-CC28-F44A-6758C2384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061043-3297-B625-E5E1-372DBB7EBB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636AF8-811E-A4A4-094C-0877B21F60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47060-3D80-19E4-4EC9-45AF2C3C4F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057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2BB67-B370-4A4C-8211-5C413DE48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B42952-5F53-6866-B879-E297874108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FD2220-FBC5-F253-0886-80E1F34CBF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6FE50-749F-DC2D-7ACD-A1C45CB247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32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72F3C-8869-4806-3039-B5B9A07A5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DD072B-B3A1-3184-DBDB-5A373D47B8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3FA389-8185-9D25-66C6-A52FBE99B9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63922-F751-6F96-A0C5-9E1DAF8285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310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D5F30-5ABB-A40C-7BDE-3DCB133FA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AA7A5E-C7A2-705B-6EE8-CE2F9A0DC2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8A48F1-280E-D736-82B1-4682B94A0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69976-40AF-B3A9-D50A-3E68468ACA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275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59107-8976-680D-C872-FF9A87006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BD2D1E-B295-FA88-D793-47E0682BB8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F20345-4E1D-D378-1B20-DF788B3C7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71680-10AD-2C0F-6733-3E11D60666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452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8E698-172E-F011-D85D-2B9AA8C2B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4A8E90-1DA6-5F79-09EC-B706F46223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09F65A-134E-7ABC-6AE4-A2B1C9DB0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75C3D-CC0B-52B1-8F7F-1762D744E5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174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12EA7-ECF5-45BF-0EAB-168009BA8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711402-5644-87CB-14A9-E4CEF745DB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EF18C8-17B2-290D-16BE-681D45DEFA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BE05B-EF26-716D-0A9C-2384CDC9E6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005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B3D80-9B2A-8CED-D4AC-34D75562E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9CABF7-4EBA-A37E-B35C-48E9C0B9CF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0E03E9-4389-D928-6324-BE7A6B8809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33DAC-EC95-9440-8FCA-C858E4168C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3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66993-9004-7B2C-B259-F77975640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46D7B2-2942-624C-224D-B3955D823A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064D4C-EE01-E3D2-253C-C872A685F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533B3-6218-3656-BDA2-B202D0BA1E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01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BE298-B87D-6FE8-4660-4C4503AE1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6FBCC6-3206-F08F-C530-A2A5D41496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A60AF6-B1AE-4016-98C1-D5A45083D4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0A66A-9F5C-CA34-D78B-9D2190D142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01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E8DCC-B731-1AA7-ADE0-F62F34D3B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848DCA-9217-85A4-3D99-825066FA97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23F4A9-0662-D488-30E9-211CB463A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997F4-4FD1-9044-5EBA-1A3AB48E22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095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B941E-890B-F91F-1700-BCA29041F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4C3ADC-DC8E-AB65-03C9-B7291D8FB4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25EFF5-4FC5-FEC6-F09E-1970C4DD92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C1B51-571B-81C8-831C-E606E3CA53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0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7F510-601E-C5DF-9877-196643BFB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E01576-6D9A-95E3-5AF3-6583FB6319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EB7EB4-C9C8-0762-4010-7F6AAD389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8AB5B-1BBB-4DCB-9492-EE770E6FB1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19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59858-783A-EB90-9A59-68C8256AF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30F843-392B-B229-6B63-2B63509633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EA0B78-44AB-6CA0-98B1-E212617D94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F36D7-CCF8-1976-9875-A14A306C4D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33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92B03-925F-E2FC-8B24-6AB8293EF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4B2CB8-547B-F090-F810-6F63697AE6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4DEC1B-EEF4-86EC-57A3-B722C3DA60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83CC-7B42-3E8B-8C4A-74C04F1603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37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228C2-A291-DA78-F3D3-42322C779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AA84F0-E96E-C811-850F-DF01A47932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E571A5-DC81-1BD9-BE26-B166E28552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268D8-9134-C7AD-11C9-EDC0A2D3D3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28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02031-7DBE-5D22-73C4-5718A89D8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C2F676-2E4A-5547-32A3-74A7F6C2CF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6B6011-ECAD-313B-D550-4F4DB4BB9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3DA9F-DEE0-22B8-6AA0-AFA152E458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82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7BA33-2CD6-B276-0335-A67439E35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6E420A-FEBD-2BA1-4278-20F8844A9C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B23BD6-120A-71E4-0D6F-549E04F29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D3F70-3438-5C33-80D3-1CEAD9040D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66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91A01-5D01-3B46-1AC9-3C6467367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1A0C68-4531-549A-7538-6B2BB4140B71}"/>
              </a:ext>
            </a:extLst>
          </p:cNvPr>
          <p:cNvSpPr txBox="1"/>
          <p:nvPr/>
        </p:nvSpPr>
        <p:spPr>
          <a:xfrm>
            <a:off x="107004" y="158874"/>
            <a:ext cx="11984477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>
                <a:solidFill>
                  <a:srgbClr val="FF0000"/>
                </a:solidFill>
              </a:rPr>
              <a:t>Tələblərin Analizi – Qısa Konspekt</a:t>
            </a:r>
            <a:endParaRPr lang="az-Latn-AZ" sz="1400" b="1">
              <a:solidFill>
                <a:srgbClr val="FF0000"/>
              </a:solidFill>
            </a:endParaRPr>
          </a:p>
          <a:p>
            <a:pPr>
              <a:buNone/>
            </a:pPr>
            <a:endParaRPr lang="en-US" sz="1400" b="1"/>
          </a:p>
          <a:p>
            <a:pPr>
              <a:buNone/>
            </a:pPr>
            <a:r>
              <a:rPr lang="en-US" sz="1400" b="1"/>
              <a:t>Tələblərin mənbələri və toplanma yolları</a:t>
            </a:r>
            <a:r>
              <a:rPr lang="az-Latn-AZ" sz="1400" b="1"/>
              <a:t> - </a:t>
            </a:r>
            <a:r>
              <a:rPr lang="en-US" sz="1400" b="1"/>
              <a:t>Tələb (requirement)</a:t>
            </a:r>
            <a:r>
              <a:rPr lang="en-US" sz="1400"/>
              <a:t> – müəyyən bir şərt və ya meyardır ki, yerinə yetirilməsi vacibdir.</a:t>
            </a:r>
            <a:endParaRPr lang="az-Latn-AZ" sz="1400"/>
          </a:p>
          <a:p>
            <a:endParaRPr lang="az-Latn-AZ" sz="1400"/>
          </a:p>
          <a:p>
            <a:pPr>
              <a:buNone/>
            </a:pPr>
            <a:r>
              <a:rPr lang="en-US" sz="1400"/>
              <a:t>İnkişaf komandasına təqdim olunmazdan əvvəl tələblər mütləq müştəridən (sifarişçidən) toplanmalıdır. Bunun üçün müxtəlif üsullar mövcuddur. Adətən bu işi </a:t>
            </a:r>
            <a:r>
              <a:rPr lang="en-US" sz="1400" b="1"/>
              <a:t>biznes analitiklər</a:t>
            </a:r>
            <a:r>
              <a:rPr lang="en-US" sz="1400"/>
              <a:t> və ya </a:t>
            </a:r>
            <a:r>
              <a:rPr lang="en-US" sz="1400" b="1"/>
              <a:t>məhsul sahibləri (Product Owners)</a:t>
            </a:r>
            <a:r>
              <a:rPr lang="en-US" sz="1400"/>
              <a:t> görür.</a:t>
            </a:r>
            <a:endParaRPr lang="az-Latn-AZ" sz="1400"/>
          </a:p>
          <a:p>
            <a:pPr>
              <a:buNone/>
            </a:pPr>
            <a:endParaRPr lang="en-US" sz="1400"/>
          </a:p>
          <a:p>
            <a:r>
              <a:rPr lang="en-US" sz="1400"/>
              <a:t>Bu kursda biz bu mövzuya çox dərindən girməyəcəyik, çünki əsasən biznes analitiklər üçün nəzərdə tutulub.</a:t>
            </a:r>
          </a:p>
          <a:p>
            <a:endParaRPr lang="az-Latn-AZ" sz="1400"/>
          </a:p>
          <a:p>
            <a:endParaRPr lang="az-Latn-AZ" sz="1400"/>
          </a:p>
          <a:p>
            <a:pPr>
              <a:buNone/>
            </a:pPr>
            <a:r>
              <a:rPr lang="en-US" sz="1400" b="1">
                <a:solidFill>
                  <a:srgbClr val="FF0000"/>
                </a:solidFill>
              </a:rPr>
              <a:t>Tələblərin toplanma metodları</a:t>
            </a:r>
            <a:r>
              <a:rPr lang="en-US" sz="1400" b="1"/>
              <a:t>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b="1"/>
              <a:t>Müsahibə (İntervyu)</a:t>
            </a:r>
            <a:r>
              <a:rPr lang="en-US" sz="1400"/>
              <a:t> – Sifarişçidən və ya digər maraqlı tərəflərdən (stakeholders) birbaşa məlumat almaq üçün fərdi və ya qrup şəklində müsahibələr aparılır.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b="1"/>
              <a:t>Fokus qruplarla iş</a:t>
            </a:r>
            <a:r>
              <a:rPr lang="en-US" sz="1400"/>
              <a:t> – Müəyyən bir mövzu üzrə əsas mütəxəssislər və istifadəçilərlə görüşlər keçirilir.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b="1"/>
              <a:t>Anket sorğuları</a:t>
            </a:r>
            <a:r>
              <a:rPr lang="en-US" sz="1400"/>
              <a:t> – Müştərilər və ya istifadəçilər arasında sorğular apararaq onların ehtiyacları öyrənilir.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b="1"/>
              <a:t>Seminarlar və "beyin fırtınası" (brainstorming)</a:t>
            </a:r>
            <a:r>
              <a:rPr lang="en-US" sz="1400"/>
              <a:t> – Komanda və maraqlı tərəflərlə birlikdə seminarlar keçirərək yeni ideyalar və tələblər müəyyən edilir.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b="1"/>
              <a:t>Müşahidə (Observation)</a:t>
            </a:r>
            <a:r>
              <a:rPr lang="en-US" sz="1400"/>
              <a:t> – İstifadəçilərin necə işlədiyini izləyərək onların ehtiyaclarını aşkar etmək üsuludur.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b="1"/>
              <a:t>Prototipləşdirmə</a:t>
            </a:r>
            <a:r>
              <a:rPr lang="en-US" sz="1400"/>
              <a:t> – İlk versiya (prototip) yaradılaraq istifadəçilərə təqdim edilir və onların rəyinə əsasən tələb yenilənir.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b="1"/>
              <a:t>Sənədlərin analizi</a:t>
            </a:r>
            <a:r>
              <a:rPr lang="en-US" sz="1400"/>
              <a:t> – Mövcud sənədlər, hesabatlar və digər resurslar araşdırılaraq tələblər müəyyən edilir.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b="1"/>
              <a:t>Proseslərin və qarşılıqlı əlaqələrin modelləşdirilməsi</a:t>
            </a:r>
            <a:r>
              <a:rPr lang="en-US" sz="1400"/>
              <a:t> – İş axınlarının və sistemlərin necə işlədiyini qrafik və ya sxematik şəkildə göstərərək tələblər formalaşdırılır.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 b="1"/>
              <a:t>Öz-özünə tələblərin yazılması</a:t>
            </a:r>
            <a:r>
              <a:rPr lang="en-US" sz="1400"/>
              <a:t> – Biznes analitik və ya məhsul sahibi əvvəlki məlumatlara əsasən ilkin tələbləri özü yazır və sonra sifarişçi ilə dəqiqləşdirir.</a:t>
            </a:r>
          </a:p>
          <a:p>
            <a:pPr>
              <a:lnSpc>
                <a:spcPct val="150000"/>
              </a:lnSpc>
            </a:pPr>
            <a:r>
              <a:rPr lang="en-US" sz="1400"/>
              <a:t>Bu üsulların hər biri konkret vəziyyətdən asılı olaraq istifadə olunur. Müştərinin tələblərini düzgün anlamaq və layihənin uğurla həyata keçirilməsi üçün bu üsulları birgə tətbiq etmək tövsiyə olunur.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91666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456CC-0814-6A31-5DEC-444B9F423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DBFCA4-10D7-6CE5-6EA8-93C72EF439D1}"/>
              </a:ext>
            </a:extLst>
          </p:cNvPr>
          <p:cNvSpPr txBox="1"/>
          <p:nvPr/>
        </p:nvSpPr>
        <p:spPr>
          <a:xfrm>
            <a:off x="107004" y="158874"/>
            <a:ext cx="11984477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>
                <a:solidFill>
                  <a:srgbClr val="FF0000"/>
                </a:solidFill>
              </a:rPr>
              <a:t>5. Yerinə yetirilə bilmə (Feasibility)</a:t>
            </a:r>
          </a:p>
          <a:p>
            <a:pPr>
              <a:buNone/>
            </a:pPr>
            <a:endParaRPr lang="en-US" sz="1600" b="1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/>
              <a:t>Bu, tələb olunan funksiyanın texniki cəhətdən mümkün olub-olmamasını və layihə çərçivəsində icra edilə biləcəyini yoxlamaq deməkdir. Əgər tələb çox mürəkkəb və ya hazırkı texnologiyalarla icra olunmazdırsa, bu, problem yaradır.</a:t>
            </a:r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 b="1"/>
              <a:t>Məsələn:</a:t>
            </a: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“Sistem müqavilələri süni intellekt vasitəsilə analiz edəcək və onların sərfəli olub-olmadığını avtomatik müəyyənləşdirəcək.” → Hazırda belə bir süni intellekt yoxdur, ona görə də bu, mümkün deyil.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“Axtarış sistemi bütün mümkün sorğuları əvvəlcədən hesablayıb yadda saxlaya biləcək.” → Bu, qeyri-realdır, çünki sonsuz sayda sorğu ola bilər.</a:t>
            </a:r>
          </a:p>
          <a:p>
            <a:r>
              <a:rPr lang="en-US" sz="1600"/>
              <a:t>Bundan başqa, </a:t>
            </a:r>
            <a:r>
              <a:rPr lang="en-US" sz="1600" b="1"/>
              <a:t>"gold plating"</a:t>
            </a:r>
            <a:r>
              <a:rPr lang="en-US" sz="1600"/>
              <a:t> deyilən anlayış var. Bu, lazımsız dərəcədə çətin, baha başa gələn və son istifadəçiyə elə də böyük fayda verməyən tələblərə aiddir.</a:t>
            </a:r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pPr>
              <a:buNone/>
            </a:pPr>
            <a:r>
              <a:rPr lang="en-US" sz="1600" b="1">
                <a:solidFill>
                  <a:srgbClr val="FF0000"/>
                </a:solidFill>
              </a:rPr>
              <a:t>6. Mütləqliyi və aktuallığı (Obligatoriness və Up-to-date)</a:t>
            </a:r>
          </a:p>
          <a:p>
            <a:pPr>
              <a:buNone/>
            </a:pPr>
            <a:r>
              <a:rPr lang="en-US" sz="1600"/>
              <a:t>Bütün tələblər vacib olmalı və aktual qalmalıdır. Lazımsız və ya artıq köhnəlmiş tələblər sadəcə silinməlidir.</a:t>
            </a:r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 b="1"/>
              <a:t>Məsələn:</a:t>
            </a: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“Bu tələb əlavə olunub, çünki bəlkə lazım olar.” → Əgər həqiqətən ehtiyac yoxdursa, tələb sənəddə olmamalıdır.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“Tələb köhnəlib, amma hələ də sənəddə qalır.” → Belə tələblər yenilənməli və ya çıxarılmalıdır.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“Tələb çox vacib deyil, amma yüksək prioritet qoyulub.” → Prioritetlər düzgün müəyyən edilməlidir.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079019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F63C1-25B5-D665-23AB-953659EE6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CA415F-0ACD-EC6D-C390-68D8AF8901D1}"/>
              </a:ext>
            </a:extLst>
          </p:cNvPr>
          <p:cNvSpPr txBox="1"/>
          <p:nvPr/>
        </p:nvSpPr>
        <p:spPr>
          <a:xfrm>
            <a:off x="107004" y="158874"/>
            <a:ext cx="1198447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>
                <a:solidFill>
                  <a:srgbClr val="FF0000"/>
                </a:solidFill>
              </a:rPr>
              <a:t>7. İzlənilə bilmə (Traceability)</a:t>
            </a:r>
          </a:p>
          <a:p>
            <a:pPr>
              <a:buNone/>
            </a:pPr>
            <a:r>
              <a:rPr lang="en-US" sz="1600"/>
              <a:t>Tələblər bir-biri ilə əlaqələndirilməli və asanlıqla izlənilməlidir. </a:t>
            </a:r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/>
              <a:t>İki növ izlənmə var: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Şaquli izlənmə</a:t>
            </a:r>
            <a:r>
              <a:rPr lang="en-US" sz="160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Üfüqi izlənmə</a:t>
            </a:r>
            <a:r>
              <a:rPr lang="en-US" sz="160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None/>
            </a:pPr>
            <a:r>
              <a:rPr lang="en-US" sz="1600" b="1"/>
              <a:t>Məsələn:</a:t>
            </a: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Sənəddə tələblər nömrələnməyibsə, başlıqlar yoxdursa, keçidlər işləmirsə</a:t>
            </a:r>
            <a:r>
              <a:rPr lang="en-US" sz="1600"/>
              <a:t>, bu, izlənməni çətinləşdirir.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Tələblər arasında əlaqə göstərilməyib</a:t>
            </a:r>
            <a:r>
              <a:rPr lang="en-US" sz="1600"/>
              <a:t>, məsələn, hansı testin hansı tələbə aid olduğu bəlli deyil, bu da problemlidir.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None/>
            </a:pPr>
            <a:r>
              <a:rPr lang="en-US" sz="1600" b="1">
                <a:solidFill>
                  <a:srgbClr val="FF0000"/>
                </a:solidFill>
              </a:rPr>
              <a:t>8. Dəyişdirilə bilmə (Modifiability)</a:t>
            </a:r>
          </a:p>
          <a:p>
            <a:pPr>
              <a:buNone/>
            </a:pPr>
            <a:r>
              <a:rPr lang="en-US" sz="1600"/>
              <a:t>Tələblərin sonradan asan dəyişdirilə bilməsi vacibdir. Əgər sənəd elə bir formatda hazırlanıb ki, kiçik bir dəyişiklik böyük problemlərə səbəb olur, bu, uğursuz tələblər toplusudur.</a:t>
            </a:r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 b="1"/>
              <a:t>Məsələn:</a:t>
            </a:r>
            <a:endParaRPr lang="en-US" sz="1600"/>
          </a:p>
          <a:p>
            <a:pPr indent="174625">
              <a:buFont typeface="Arial" panose="020B0604020202020204" pitchFamily="34" charset="0"/>
              <a:buChar char="•"/>
            </a:pPr>
            <a:r>
              <a:rPr lang="en-US" sz="1600"/>
              <a:t>Tələblər atomik (yəni ayrı-ayrı, müstəqil) deyilsə, birini dəyişəndə digərləri də dəyişməlidir və bu, qarışıqlıq yaradır.</a:t>
            </a:r>
          </a:p>
          <a:p>
            <a:pPr indent="174625">
              <a:buFont typeface="Arial" panose="020B0604020202020204" pitchFamily="34" charset="0"/>
              <a:buChar char="•"/>
            </a:pPr>
            <a:r>
              <a:rPr lang="en-US" sz="1600"/>
              <a:t>Əgər tələblər əvvəlcədən bir-birinə ziddirsə, onların dəyişdirilməsi, vəziyyəti daha da pisləşdirəcək.</a:t>
            </a:r>
          </a:p>
          <a:p>
            <a:pPr indent="174625">
              <a:buFont typeface="Arial" panose="020B0604020202020204" pitchFamily="34" charset="0"/>
              <a:buChar char="•"/>
            </a:pPr>
            <a:r>
              <a:rPr lang="en-US" sz="1600"/>
              <a:t>Əgər sənəd əl ilə yazılmış böyük mətnlərdən ibarətdirsə və heç bir idarəetmə sistemi istifadə olunmayıbsa, onun üzərində işləmək çətin olacaq.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738705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C60F5-692F-27EE-E899-E42A42E80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A3F37E-60FF-7EBD-32DD-34D6E9C3156E}"/>
              </a:ext>
            </a:extLst>
          </p:cNvPr>
          <p:cNvSpPr txBox="1"/>
          <p:nvPr/>
        </p:nvSpPr>
        <p:spPr>
          <a:xfrm>
            <a:off x="107004" y="158874"/>
            <a:ext cx="1198447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>
                <a:solidFill>
                  <a:srgbClr val="FF0000"/>
                </a:solidFill>
              </a:rPr>
              <a:t>9. Vəzifəyə görə sıralama (Ranked for Importance, Stability, Priority)</a:t>
            </a:r>
          </a:p>
          <a:p>
            <a:pPr>
              <a:buNone/>
            </a:pPr>
            <a:r>
              <a:rPr lang="en-US" sz="1600"/>
              <a:t>Bu hissə tələbləri üç əsas kriteriyaya görə qiymətləndirməyi izah edir:</a:t>
            </a:r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/>
              <a:t>✅ </a:t>
            </a:r>
            <a:r>
              <a:rPr lang="en-US" sz="1600" b="1"/>
              <a:t>Əhəmiyyət (Importance)</a:t>
            </a:r>
            <a:r>
              <a:rPr lang="en-US" sz="1600"/>
              <a:t> – Bu tələb layihənin uğuru üçün nə qədər vacibdir?</a:t>
            </a:r>
          </a:p>
          <a:p>
            <a:pPr indent="174625">
              <a:buFont typeface="Arial" panose="020B0604020202020204" pitchFamily="34" charset="0"/>
              <a:buChar char="•"/>
            </a:pPr>
            <a:r>
              <a:rPr lang="en-US" sz="1600"/>
              <a:t>Əgər tələb yerinə yetirilməsə, layihə uğursuz olacaqmı?</a:t>
            </a:r>
          </a:p>
          <a:p>
            <a:pPr indent="174625">
              <a:buFont typeface="Arial" panose="020B0604020202020204" pitchFamily="34" charset="0"/>
              <a:buChar char="•"/>
            </a:pPr>
            <a:r>
              <a:rPr lang="en-US" sz="1600"/>
              <a:t>Məsələn, ödəniş sistemi olan bir tətbiqdə </a:t>
            </a:r>
            <a:r>
              <a:rPr lang="en-US" sz="1600" b="1"/>
              <a:t>kartla ödəmə funksiyası</a:t>
            </a:r>
            <a:r>
              <a:rPr lang="en-US" sz="1600"/>
              <a:t> əsas tələbdir və çox vacibdir.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None/>
            </a:pPr>
            <a:r>
              <a:rPr lang="en-US" sz="1600"/>
              <a:t>✅ </a:t>
            </a:r>
            <a:r>
              <a:rPr lang="en-US" sz="1600" b="1"/>
              <a:t>Sabitlik (Stability)</a:t>
            </a:r>
            <a:r>
              <a:rPr lang="en-US" sz="1600"/>
              <a:t> – Bu tələb gələcəkdə dəyişməyəcəkmi?</a:t>
            </a:r>
          </a:p>
          <a:p>
            <a:pPr indent="174625">
              <a:buFont typeface="Arial" panose="020B0604020202020204" pitchFamily="34" charset="0"/>
              <a:buChar char="•"/>
            </a:pPr>
            <a:r>
              <a:rPr lang="en-US" sz="1600"/>
              <a:t>Əgər tələblər tez-tez dəyişilirsə, komandaya əlavə yük düşür.</a:t>
            </a:r>
          </a:p>
          <a:p>
            <a:pPr indent="174625">
              <a:buFont typeface="Arial" panose="020B0604020202020204" pitchFamily="34" charset="0"/>
              <a:buChar char="•"/>
            </a:pPr>
            <a:r>
              <a:rPr lang="en-US" sz="1600"/>
              <a:t>Məsələn, </a:t>
            </a:r>
            <a:r>
              <a:rPr lang="en-US" sz="1600" b="1"/>
              <a:t>hüquqi qaydalara əsaslanan tələblər</a:t>
            </a:r>
            <a:r>
              <a:rPr lang="en-US" sz="1600"/>
              <a:t> daha stabil olur, çünki qanunlar nadir hallarda dəyişir.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None/>
            </a:pPr>
            <a:r>
              <a:rPr lang="en-US" sz="1600"/>
              <a:t>✅ </a:t>
            </a:r>
            <a:r>
              <a:rPr lang="en-US" sz="1600" b="1"/>
              <a:t>Təcili olma (Urgency)</a:t>
            </a:r>
            <a:r>
              <a:rPr lang="en-US" sz="1600"/>
              <a:t> – Bu tələb nə vaxt həyata keçirilməlidir?</a:t>
            </a:r>
          </a:p>
          <a:p>
            <a:pPr indent="174625">
              <a:buFont typeface="Arial" panose="020B0604020202020204" pitchFamily="34" charset="0"/>
              <a:buChar char="•"/>
            </a:pPr>
            <a:r>
              <a:rPr lang="en-US" sz="1600"/>
              <a:t>Bəzi tələblər dərhal yerinə yetirilməlidir, bəziləri sonrakı mərhələlərə saxlanıla bilər.</a:t>
            </a:r>
          </a:p>
          <a:p>
            <a:pPr indent="174625">
              <a:buFont typeface="Arial" panose="020B0604020202020204" pitchFamily="34" charset="0"/>
              <a:buChar char="•"/>
            </a:pPr>
            <a:r>
              <a:rPr lang="en-US" sz="1600"/>
              <a:t>Məsələn, </a:t>
            </a:r>
            <a:r>
              <a:rPr lang="en-US" sz="1600" b="1"/>
              <a:t>güclü təhlükəsizlik tədbirləri</a:t>
            </a:r>
            <a:r>
              <a:rPr lang="en-US" sz="1600"/>
              <a:t> dərhal tətbiq olunmalıdır, amma </a:t>
            </a:r>
            <a:r>
              <a:rPr lang="en-US" sz="1600" b="1"/>
              <a:t>rəng sxeminin dəyişdirilməsi</a:t>
            </a:r>
            <a:r>
              <a:rPr lang="en-US" sz="1600"/>
              <a:t> sonradan edilə bilər.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r>
              <a:rPr lang="en-US" sz="1600"/>
              <a:t>💡 </a:t>
            </a:r>
            <a:r>
              <a:rPr lang="en-US" sz="1600" b="1"/>
              <a:t>Nəticə:</a:t>
            </a:r>
            <a:r>
              <a:rPr lang="en-US" sz="1600"/>
              <a:t> Tələblər düzgün sıralanmalıdır ki, komanda vaxtını və resurslarını daha səmərəli istifadə edə bilsin.</a:t>
            </a:r>
          </a:p>
        </p:txBody>
      </p:sp>
    </p:spTree>
    <p:extLst>
      <p:ext uri="{BB962C8B-B14F-4D97-AF65-F5344CB8AC3E}">
        <p14:creationId xmlns:p14="http://schemas.microsoft.com/office/powerpoint/2010/main" val="629576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12F0D-6E1F-D635-EF66-D9ADF1343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B88FBD-8BD8-32BC-4E9F-C98C13CBE64F}"/>
              </a:ext>
            </a:extLst>
          </p:cNvPr>
          <p:cNvSpPr txBox="1"/>
          <p:nvPr/>
        </p:nvSpPr>
        <p:spPr>
          <a:xfrm>
            <a:off x="107004" y="158874"/>
            <a:ext cx="11984477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>
                <a:solidFill>
                  <a:srgbClr val="FF0000"/>
                </a:solidFill>
              </a:rPr>
              <a:t>10. Düzgünlük (Correctness) və Yoxlanıla Bilmə (Verifiability)</a:t>
            </a:r>
          </a:p>
          <a:p>
            <a:pPr>
              <a:buNone/>
            </a:pPr>
            <a:r>
              <a:rPr lang="en-US" sz="1600"/>
              <a:t>Bunlar tələblərin keyfiyyətini yoxlamağa kömək edən xüsusiyyətlərdir.</a:t>
            </a:r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/>
              <a:t>✅ </a:t>
            </a:r>
            <a:r>
              <a:rPr lang="en-US" sz="1600" b="1"/>
              <a:t>Düzgünlük (Correctness)</a:t>
            </a:r>
            <a:r>
              <a:rPr lang="en-US" sz="1600"/>
              <a:t> – Tələb düzgün ifadə olunub və layihənin məqsədinə uyğundurmu?</a:t>
            </a:r>
          </a:p>
          <a:p>
            <a:pPr indent="174625">
              <a:buFont typeface="Arial" panose="020B0604020202020204" pitchFamily="34" charset="0"/>
              <a:buChar char="•"/>
            </a:pPr>
            <a:r>
              <a:rPr lang="en-US" sz="1600"/>
              <a:t>Əgər tələbdə ziddiyyət və ya qeyri-müəyyənlik varsa, bu problem yarada bilər.</a:t>
            </a:r>
          </a:p>
          <a:p>
            <a:pPr indent="174625">
              <a:buFont typeface="Arial" panose="020B0604020202020204" pitchFamily="34" charset="0"/>
              <a:buChar char="•"/>
            </a:pPr>
            <a:r>
              <a:rPr lang="en-US" sz="1600"/>
              <a:t>Məsələn, </a:t>
            </a:r>
            <a:r>
              <a:rPr lang="en-US" sz="1600" b="1"/>
              <a:t>"Sistem sürətli işləməlidir"</a:t>
            </a:r>
            <a:r>
              <a:rPr lang="en-US" sz="1600"/>
              <a:t> – bu, qeyri-dəqiqdir. Amma </a:t>
            </a:r>
            <a:r>
              <a:rPr lang="en-US" sz="1600" b="1"/>
              <a:t>"Sistem 1 saniyədən gec olmayaraq cavab verməlidir"</a:t>
            </a:r>
            <a:r>
              <a:rPr lang="en-US" sz="1600"/>
              <a:t> – bu, daha dəqiqdir.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None/>
            </a:pPr>
            <a:r>
              <a:rPr lang="en-US" sz="1600"/>
              <a:t>✅ </a:t>
            </a:r>
            <a:r>
              <a:rPr lang="en-US" sz="1600" b="1"/>
              <a:t>Yoxlanıla bilmə (Verifiability)</a:t>
            </a:r>
            <a:r>
              <a:rPr lang="en-US" sz="1600"/>
              <a:t> – Bu tələbin yerinə yetirildiyini test etməklə sübut etmək mümkündürmü?</a:t>
            </a:r>
          </a:p>
          <a:p>
            <a:pPr indent="174625">
              <a:buFont typeface="Arial" panose="020B0604020202020204" pitchFamily="34" charset="0"/>
              <a:buChar char="•"/>
            </a:pPr>
            <a:r>
              <a:rPr lang="en-US" sz="1600"/>
              <a:t>Tələb elə olmalıdır ki, onu test edib nəticənin düzgün olub-olmadığını müəyyən etmək mümkün olsun.</a:t>
            </a:r>
          </a:p>
          <a:p>
            <a:pPr indent="174625">
              <a:buFont typeface="Arial" panose="020B0604020202020204" pitchFamily="34" charset="0"/>
              <a:buChar char="•"/>
            </a:pPr>
            <a:r>
              <a:rPr lang="en-US" sz="1600"/>
              <a:t>Məsələn, </a:t>
            </a:r>
            <a:r>
              <a:rPr lang="en-US" sz="1600" b="1"/>
              <a:t>"Sayt istifadəçi dostu olmalıdır"</a:t>
            </a:r>
            <a:r>
              <a:rPr lang="en-US" sz="1600"/>
              <a:t> – bu, test edilə bilməz, çünki "istifadəçi dostu" nə deməkdir? Amma </a:t>
            </a:r>
            <a:r>
              <a:rPr lang="en-US" sz="1600" b="1"/>
              <a:t>"İstifadəçilərdən gələn rəy orta hesabla 4.5/5 olmalıdır"</a:t>
            </a:r>
            <a:r>
              <a:rPr lang="en-US" sz="1600"/>
              <a:t> – bu, konkret test oluna bilən tələkdir.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r>
              <a:rPr lang="en-US" sz="1600"/>
              <a:t>💡 </a:t>
            </a:r>
            <a:r>
              <a:rPr lang="en-US" sz="1600" b="1"/>
              <a:t>Nəticə:</a:t>
            </a:r>
            <a:r>
              <a:rPr lang="en-US" sz="1600"/>
              <a:t> Tələblər </a:t>
            </a:r>
            <a:r>
              <a:rPr lang="en-US" sz="1600" b="1"/>
              <a:t>dəqiq</a:t>
            </a:r>
            <a:r>
              <a:rPr lang="en-US" sz="1600"/>
              <a:t>, </a:t>
            </a:r>
            <a:r>
              <a:rPr lang="en-US" sz="1600" b="1"/>
              <a:t>ziddiyyətsiz</a:t>
            </a:r>
            <a:r>
              <a:rPr lang="en-US" sz="1600"/>
              <a:t> və </a:t>
            </a:r>
            <a:r>
              <a:rPr lang="en-US" sz="1600" b="1"/>
              <a:t>test edilə bilən</a:t>
            </a:r>
            <a:r>
              <a:rPr lang="en-US" sz="1600"/>
              <a:t> olmalıdır ki, onların yerinə yetirildiyini sübut etmək mümkün olsun.</a:t>
            </a:r>
          </a:p>
        </p:txBody>
      </p:sp>
    </p:spTree>
    <p:extLst>
      <p:ext uri="{BB962C8B-B14F-4D97-AF65-F5344CB8AC3E}">
        <p14:creationId xmlns:p14="http://schemas.microsoft.com/office/powerpoint/2010/main" val="3313740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6A9AC-0946-EEDA-6D69-920022D38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CDC6C7-A594-3743-8041-54321D2AC841}"/>
              </a:ext>
            </a:extLst>
          </p:cNvPr>
          <p:cNvSpPr txBox="1"/>
          <p:nvPr/>
        </p:nvSpPr>
        <p:spPr>
          <a:xfrm>
            <a:off x="107004" y="158874"/>
            <a:ext cx="11984477" cy="6332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/>
              <a:t>Proqram təminatında hansı funksiyaların olacağını necə təsvir etmək lazımdır ki, həm proqramçılar, həm də digər komanda üzvləri onları aydın başa düşsünlər. </a:t>
            </a:r>
          </a:p>
          <a:p>
            <a:pPr algn="l">
              <a:lnSpc>
                <a:spcPct val="150000"/>
              </a:lnSpc>
            </a:pP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lnSpc>
                <a:spcPct val="150000"/>
              </a:lnSpc>
            </a:pPr>
            <a:endParaRPr lang="en-US" sz="1600">
              <a:solidFill>
                <a:srgbClr val="303141"/>
              </a:solidFill>
              <a:latin typeface="Udemy Sans"/>
            </a:endParaRPr>
          </a:p>
          <a:p>
            <a:pPr marL="342900" indent="-342900">
              <a:buAutoNum type="arabicPeriod"/>
            </a:pPr>
            <a:r>
              <a:rPr lang="en-US" sz="1600" b="1"/>
              <a:t>İstifadə halları (Use Cases) – Proqramdan necə istifadə olunacaq?</a:t>
            </a:r>
          </a:p>
          <a:p>
            <a:pPr marL="342900" indent="-342900">
              <a:buAutoNum type="arabicPeriod"/>
            </a:pPr>
            <a:endParaRPr lang="en-US" sz="1600" b="1"/>
          </a:p>
          <a:p>
            <a:pPr>
              <a:buNone/>
            </a:pPr>
            <a:r>
              <a:rPr lang="en-US" sz="1600"/>
              <a:t>Bu, proqram təminatından istifadə edəcək şəxslərin (istifadəçilərin) sistemlə necə qarşılıqlı əlaqədə olduğunu təsvir edir.</a:t>
            </a:r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/>
              <a:t>📌 </a:t>
            </a:r>
            <a:r>
              <a:rPr lang="en-US" sz="1600" b="1"/>
              <a:t>Use case diaqramı necə olur?</a:t>
            </a:r>
          </a:p>
          <a:p>
            <a:pPr>
              <a:buNone/>
            </a:pP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İstifadəçilər (Aktorlar)</a:t>
            </a:r>
            <a:r>
              <a:rPr lang="en-US" sz="1600"/>
              <a:t> – Bunlar insan və ya başqa sistem ola bilər.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Sistem (Proqramın özü)</a:t>
            </a:r>
            <a:r>
              <a:rPr lang="en-US" sz="1600"/>
              <a:t> – Proqramın işlədiyi hissə.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Funksiya (İstifadə halları)</a:t>
            </a:r>
            <a:r>
              <a:rPr lang="en-US" sz="1600"/>
              <a:t> – İstifadəçinin edə biləcəyi müəyyən bir hərəkət.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None/>
            </a:pPr>
            <a:r>
              <a:rPr lang="en-US" sz="1600"/>
              <a:t>💡 </a:t>
            </a:r>
            <a:r>
              <a:rPr lang="en-US" sz="1600" b="1"/>
              <a:t>Misal:</a:t>
            </a:r>
            <a:r>
              <a:rPr lang="en-US" sz="1600"/>
              <a:t> Əgər biz </a:t>
            </a:r>
            <a:r>
              <a:rPr lang="en-US" sz="1600" b="1"/>
              <a:t>internet mağaza</a:t>
            </a:r>
            <a:r>
              <a:rPr lang="en-US" sz="1600"/>
              <a:t> yaradırıqsa, istifadə halları belə ola bilər:</a:t>
            </a:r>
          </a:p>
          <a:p>
            <a:pPr>
              <a:buNone/>
            </a:pP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İstifadəçi</a:t>
            </a:r>
            <a:r>
              <a:rPr lang="en-US" sz="1600"/>
              <a:t> (aktor) – Müştəri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Sistem</a:t>
            </a:r>
            <a:r>
              <a:rPr lang="en-US" sz="1600"/>
              <a:t> – İnternet mağaza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Funksiya (Use case)</a:t>
            </a:r>
            <a:r>
              <a:rPr lang="en-US" sz="1600"/>
              <a:t> – Məhsul sifariş etmək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 algn="l">
              <a:lnSpc>
                <a:spcPct val="150000"/>
              </a:lnSpc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3928611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570E7-0B9D-A97D-523A-B15028F8F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D94739-7F94-BDD5-EA17-DF7899ED1B0A}"/>
              </a:ext>
            </a:extLst>
          </p:cNvPr>
          <p:cNvSpPr txBox="1"/>
          <p:nvPr/>
        </p:nvSpPr>
        <p:spPr>
          <a:xfrm>
            <a:off x="107004" y="158874"/>
            <a:ext cx="11984477" cy="5224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2. İstifadəçi hekayəsi (User Story) – İstifadəçi nə istəyir?</a:t>
            </a:r>
          </a:p>
          <a:p>
            <a:pPr>
              <a:buNone/>
            </a:pPr>
            <a:endParaRPr lang="en-US" sz="1600" b="1"/>
          </a:p>
          <a:p>
            <a:pPr>
              <a:buNone/>
            </a:pPr>
            <a:r>
              <a:rPr lang="en-US" sz="1600"/>
              <a:t>Bu üsul proqram təminatında tələbləri sadə şəkildə ifadə etməyə kömək edir.</a:t>
            </a:r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/>
              <a:t>📌 </a:t>
            </a:r>
            <a:r>
              <a:rPr lang="en-US" sz="1600" b="1"/>
              <a:t>User Story şablonu:</a:t>
            </a:r>
            <a:br>
              <a:rPr lang="en-US" sz="1600"/>
            </a:br>
            <a:r>
              <a:rPr lang="en-US" sz="1600" i="1"/>
              <a:t>"Mən, [istifadəçi] olaraq, [bu funksiyanı istəyirəm], çünki [buna ehtiyacım var].“</a:t>
            </a:r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/>
              <a:t>💡 </a:t>
            </a:r>
            <a:r>
              <a:rPr lang="en-US" sz="1600" b="1"/>
              <a:t>Misallar:</a:t>
            </a: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"Mən, Maks, dostlarımı bu platformaya dəvət etmək istəyirəm ki, birlikdə istifadə edə bilək."</a:t>
            </a: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"Mən, Səidə, işimi daha yaxşı idarə etmək üçün onu qurmaq istəyirəm."</a:t>
            </a: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"Mən, menecer, işçilərimin işinin gedişatını görmək istəyirəm ki, dəqiq hesabatlar hazırlayım.“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None/>
            </a:pPr>
            <a:r>
              <a:rPr lang="en-US" sz="1600"/>
              <a:t>📌 </a:t>
            </a:r>
            <a:r>
              <a:rPr lang="en-US" sz="1600" b="1"/>
              <a:t>User Story-yə əlavə olunur:</a:t>
            </a: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Acceptance Criteria (Qəbul şərtləri)</a:t>
            </a:r>
            <a:r>
              <a:rPr lang="en-US" sz="1600"/>
              <a:t> – Bu, funksiyanın hazır olub-olmadığını yoxlamağa kömək edir.</a:t>
            </a:r>
          </a:p>
          <a:p>
            <a:br>
              <a:rPr lang="en-US" sz="1600"/>
            </a:br>
            <a:r>
              <a:rPr lang="en-US" sz="1600"/>
              <a:t>Məsələn, </a:t>
            </a:r>
            <a:r>
              <a:rPr lang="en-US" sz="1600" b="1"/>
              <a:t>"Dostları dəvət etmək"</a:t>
            </a:r>
            <a:r>
              <a:rPr lang="en-US" sz="1600"/>
              <a:t> funksiyasının qəbul şərti:</a:t>
            </a:r>
            <a:br>
              <a:rPr lang="en-US" sz="1600"/>
            </a:br>
            <a:r>
              <a:rPr lang="en-US" sz="1600"/>
              <a:t>✅ </a:t>
            </a:r>
            <a:r>
              <a:rPr lang="en-US" sz="1600" b="1"/>
              <a:t>İstifadəçi e-mail və ya link vasitəsilə dostlarını dəvət edə bilməlidir.</a:t>
            </a:r>
            <a:br>
              <a:rPr lang="en-US" sz="1600"/>
            </a:br>
            <a:r>
              <a:rPr lang="en-US" sz="1600"/>
              <a:t>✅ </a:t>
            </a:r>
            <a:r>
              <a:rPr lang="en-US" sz="1600" b="1"/>
              <a:t>Dost dəvət etdikdən sonra təsdiqləmə mesajı almalıdır.</a:t>
            </a:r>
            <a:endParaRPr lang="en-US" sz="1600"/>
          </a:p>
          <a:p>
            <a:pPr algn="l">
              <a:lnSpc>
                <a:spcPct val="150000"/>
              </a:lnSpc>
            </a:pPr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>
              <a:lnSpc>
                <a:spcPct val="150000"/>
              </a:lnSpc>
            </a:pPr>
            <a:endParaRPr lang="en-US" sz="1600">
              <a:solidFill>
                <a:srgbClr val="303141"/>
              </a:solidFill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408522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0CB36-BBDE-3A7E-565E-CF6484220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B13F64-E085-3183-E00A-08E27FC6FF1F}"/>
              </a:ext>
            </a:extLst>
          </p:cNvPr>
          <p:cNvSpPr txBox="1"/>
          <p:nvPr/>
        </p:nvSpPr>
        <p:spPr>
          <a:xfrm>
            <a:off x="107004" y="158874"/>
            <a:ext cx="11984477" cy="6332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3. Maketlər (Mockups) – Dizayn necə görünəcək?</a:t>
            </a:r>
          </a:p>
          <a:p>
            <a:pPr>
              <a:buNone/>
            </a:pPr>
            <a:endParaRPr lang="en-US" sz="1600" b="1"/>
          </a:p>
          <a:p>
            <a:pPr>
              <a:buNone/>
            </a:pPr>
            <a:r>
              <a:rPr lang="en-US" sz="1600"/>
              <a:t>Bu, proqramın vizual modelidir.</a:t>
            </a:r>
          </a:p>
          <a:p>
            <a:pPr>
              <a:buNone/>
            </a:pPr>
            <a:r>
              <a:rPr lang="en-US" sz="1600"/>
              <a:t>📌 </a:t>
            </a:r>
            <a:r>
              <a:rPr lang="en-US" sz="1600" b="1"/>
              <a:t>Mockup nə üçün lazımdır?</a:t>
            </a:r>
          </a:p>
          <a:p>
            <a:pPr>
              <a:buNone/>
            </a:pPr>
            <a:endParaRPr lang="en-US" sz="1600"/>
          </a:p>
          <a:p>
            <a:pPr indent="233363">
              <a:buFont typeface="Arial" panose="020B0604020202020204" pitchFamily="34" charset="0"/>
              <a:buChar char="•"/>
            </a:pPr>
            <a:r>
              <a:rPr lang="en-US" sz="1600"/>
              <a:t>Dizaynerlər, proqramçılar və testçilər </a:t>
            </a:r>
            <a:r>
              <a:rPr lang="en-US" sz="1600" b="1"/>
              <a:t>proqramın vizual görünüşünü</a:t>
            </a:r>
            <a:r>
              <a:rPr lang="en-US" sz="1600"/>
              <a:t> əvvəlcədən görsünlər.</a:t>
            </a:r>
          </a:p>
          <a:p>
            <a:pPr indent="233363">
              <a:buFont typeface="Arial" panose="020B0604020202020204" pitchFamily="34" charset="0"/>
              <a:buChar char="•"/>
            </a:pPr>
            <a:r>
              <a:rPr lang="en-US" sz="1600" b="1"/>
              <a:t>Frontend</a:t>
            </a:r>
            <a:r>
              <a:rPr lang="en-US" sz="1600"/>
              <a:t> hissəsini (yəni istifadəçinin gördüyü ekranları) test etmək üçün.</a:t>
            </a:r>
          </a:p>
          <a:p>
            <a:pPr indent="233363">
              <a:buFont typeface="Arial" panose="020B0604020202020204" pitchFamily="34" charset="0"/>
              <a:buChar char="•"/>
            </a:pPr>
            <a:r>
              <a:rPr lang="en-US" sz="1600" b="1"/>
              <a:t>UI/UX dizaynı</a:t>
            </a:r>
            <a:r>
              <a:rPr lang="en-US" sz="1600"/>
              <a:t> (rənglər, düymələrin yeri, yazılar və s.) əvvəlcədən planlaşdırmaq üçün.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None/>
            </a:pPr>
            <a:r>
              <a:rPr lang="en-US" sz="1600"/>
              <a:t>💡 </a:t>
            </a:r>
            <a:r>
              <a:rPr lang="en-US" sz="1600" b="1"/>
              <a:t>Misal:</a:t>
            </a:r>
            <a:r>
              <a:rPr lang="en-US" sz="1600"/>
              <a:t> Bir mobil tətbiq yaratdığınızı düşünün. </a:t>
            </a:r>
            <a:r>
              <a:rPr lang="en-US" sz="1600" b="1"/>
              <a:t>Mockup</a:t>
            </a:r>
            <a:r>
              <a:rPr lang="en-US" sz="1600"/>
              <a:t> sizə göstərəcək ki:</a:t>
            </a:r>
            <a:br>
              <a:rPr lang="en-US" sz="1600"/>
            </a:br>
            <a:r>
              <a:rPr lang="en-US" sz="1600"/>
              <a:t>✅ Hansı düymə harada olacaq?</a:t>
            </a:r>
            <a:br>
              <a:rPr lang="en-US" sz="1600"/>
            </a:br>
            <a:r>
              <a:rPr lang="en-US" sz="1600"/>
              <a:t>✅ Sayt və ya tətbiqin hansı hissələri olacaq?</a:t>
            </a:r>
          </a:p>
          <a:p>
            <a:pPr>
              <a:buNone/>
            </a:pPr>
            <a:endParaRPr lang="en-US" sz="1600"/>
          </a:p>
          <a:p>
            <a:r>
              <a:rPr lang="en-US" sz="1600"/>
              <a:t>Maketi əvvəlcədən hazırlamaq, dizaynda səhvləri qabaqcadan görməyə və düzəliş etməyə imkan verir.</a:t>
            </a:r>
          </a:p>
          <a:p>
            <a:endParaRPr lang="en-US" sz="1600"/>
          </a:p>
          <a:p>
            <a:endParaRPr lang="en-US" sz="1600"/>
          </a:p>
          <a:p>
            <a:pPr>
              <a:buNone/>
            </a:pPr>
            <a:r>
              <a:rPr lang="en-US" sz="1600" b="1"/>
              <a:t>Ümumi Nəticə</a:t>
            </a:r>
          </a:p>
          <a:p>
            <a:r>
              <a:rPr lang="en-US" sz="1600"/>
              <a:t>1️⃣ </a:t>
            </a:r>
            <a:r>
              <a:rPr lang="en-US" sz="1600" b="1"/>
              <a:t>Use Cases</a:t>
            </a:r>
            <a:r>
              <a:rPr lang="en-US" sz="1600"/>
              <a:t> – İstifadəçinin proqramdan necə istifadə etdiyini göstərir.</a:t>
            </a:r>
            <a:br>
              <a:rPr lang="en-US" sz="1600"/>
            </a:br>
            <a:r>
              <a:rPr lang="en-US" sz="1600"/>
              <a:t>2️⃣ </a:t>
            </a:r>
            <a:r>
              <a:rPr lang="en-US" sz="1600" b="1"/>
              <a:t>User Stories</a:t>
            </a:r>
            <a:r>
              <a:rPr lang="en-US" sz="1600"/>
              <a:t> – İstifadəçilərin </a:t>
            </a:r>
            <a:r>
              <a:rPr lang="en-US" sz="1600" b="1"/>
              <a:t>nə istədiyini</a:t>
            </a:r>
            <a:r>
              <a:rPr lang="en-US" sz="1600"/>
              <a:t> və </a:t>
            </a:r>
            <a:r>
              <a:rPr lang="en-US" sz="1600" b="1"/>
              <a:t>nəyə ehtiyacı olduğunu</a:t>
            </a:r>
            <a:r>
              <a:rPr lang="en-US" sz="1600"/>
              <a:t> təsvir edir.</a:t>
            </a:r>
            <a:br>
              <a:rPr lang="en-US" sz="1600"/>
            </a:br>
            <a:r>
              <a:rPr lang="en-US" sz="1600"/>
              <a:t>3️⃣ </a:t>
            </a:r>
            <a:r>
              <a:rPr lang="en-US" sz="1600" b="1"/>
              <a:t>Mockups</a:t>
            </a:r>
            <a:r>
              <a:rPr lang="en-US" sz="1600"/>
              <a:t> – Dizaynın necə görünəcəyini göstərən vizual modeldir.</a:t>
            </a:r>
          </a:p>
          <a:p>
            <a:endParaRPr lang="en-US" sz="1600"/>
          </a:p>
          <a:p>
            <a:endParaRPr lang="en-US" sz="1600"/>
          </a:p>
          <a:p>
            <a:endParaRPr lang="az-Latn-AZ" sz="1600"/>
          </a:p>
          <a:p>
            <a:endParaRPr lang="en-US" sz="1600"/>
          </a:p>
          <a:p>
            <a:pPr algn="l">
              <a:lnSpc>
                <a:spcPct val="150000"/>
              </a:lnSpc>
            </a:pPr>
            <a:r>
              <a:rPr lang="en-US" sz="1600" b="1"/>
              <a:t>Mockups nwmun</a:t>
            </a:r>
            <a:r>
              <a:rPr lang="az-Latn-AZ" sz="1600" b="1"/>
              <a:t>əsi:</a:t>
            </a:r>
            <a:r>
              <a:rPr lang="az-Latn-AZ" sz="1600" b="1">
                <a:solidFill>
                  <a:srgbClr val="303141"/>
                </a:solidFill>
                <a:latin typeface="Udemy Sans"/>
              </a:rPr>
              <a:t> </a:t>
            </a:r>
            <a:r>
              <a:rPr lang="az-Latn-AZ" sz="1600">
                <a:solidFill>
                  <a:srgbClr val="303141"/>
                </a:solidFill>
                <a:latin typeface="Udemy Sans"/>
              </a:rPr>
              <a:t>https://www.figma.com/design/oEF8YOLK20cYwkcIcngDSg/Mockup-UI-Templates-(Community)?node-id=0-1&amp;p=f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61410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56C54-9A16-7D70-A367-6117B09C4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51EDDF-FAFA-6077-92C2-3F08EF56D70D}"/>
              </a:ext>
            </a:extLst>
          </p:cNvPr>
          <p:cNvSpPr txBox="1"/>
          <p:nvPr/>
        </p:nvSpPr>
        <p:spPr>
          <a:xfrm>
            <a:off x="107004" y="158874"/>
            <a:ext cx="11984477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023269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E5790-57FD-9523-2A88-4C559EA91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F9E49A-FEB2-489B-78EA-11ABB577C4D3}"/>
              </a:ext>
            </a:extLst>
          </p:cNvPr>
          <p:cNvSpPr txBox="1"/>
          <p:nvPr/>
        </p:nvSpPr>
        <p:spPr>
          <a:xfrm>
            <a:off x="107004" y="158874"/>
            <a:ext cx="11984477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3297702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71F7F-8394-8873-72C6-1C5481B6E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EFDAC5-FDAC-C0C8-BB66-93FA90ACD72C}"/>
              </a:ext>
            </a:extLst>
          </p:cNvPr>
          <p:cNvSpPr txBox="1"/>
          <p:nvPr/>
        </p:nvSpPr>
        <p:spPr>
          <a:xfrm>
            <a:off x="107004" y="158874"/>
            <a:ext cx="11984477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425768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9B657-9294-FB45-ACD4-F5854F7A7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64B9EE-C6C2-697C-CB21-D247DB5FF0ED}"/>
              </a:ext>
            </a:extLst>
          </p:cNvPr>
          <p:cNvSpPr txBox="1"/>
          <p:nvPr/>
        </p:nvSpPr>
        <p:spPr>
          <a:xfrm>
            <a:off x="107004" y="158874"/>
            <a:ext cx="11984477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>
                <a:solidFill>
                  <a:srgbClr val="FF0000"/>
                </a:solidFill>
              </a:rPr>
              <a:t>Tələblərin Səviyyələri və Növləri</a:t>
            </a:r>
          </a:p>
          <a:p>
            <a:pPr>
              <a:buNone/>
            </a:pPr>
            <a:r>
              <a:rPr lang="en-US" sz="1600"/>
              <a:t>İlk baxışda bu mövzu çətin görünə bilər, amma gəlin əsas məqamları sadə dildə izah edək.</a:t>
            </a:r>
            <a:endParaRPr lang="az-Latn-AZ" sz="1600"/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 b="1">
                <a:solidFill>
                  <a:srgbClr val="FF0000"/>
                </a:solidFill>
              </a:rPr>
              <a:t>Biznes tələbləri (Business Requirements)</a:t>
            </a:r>
          </a:p>
          <a:p>
            <a:pPr>
              <a:buNone/>
            </a:pPr>
            <a:r>
              <a:rPr lang="en-US" sz="1600"/>
              <a:t>Biznes tələbləri – məhsulun və ya sistemin yaradılmasının əsas məqsədini izah edir. Yəni, </a:t>
            </a:r>
            <a:r>
              <a:rPr lang="en-US" sz="1600" b="1"/>
              <a:t>bu məhsul niyə lazımdır, hansı faydanı gətirəcək və sifarişçi bu sistemdən necə gəlir əldə edəcək</a:t>
            </a:r>
            <a:r>
              <a:rPr lang="en-US" sz="1600"/>
              <a:t>.</a:t>
            </a:r>
            <a:endParaRPr lang="az-Latn-AZ" sz="1600"/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 b="1"/>
              <a:t>Misallar: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Valyuta mübadiləsi üçün bir sistem lazımdır ki</a:t>
            </a:r>
            <a:r>
              <a:rPr lang="en-US" sz="1600"/>
              <a:t>, real vaxtda ən sərfəli alış-satış məzənnəsini göstərsin.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Bir operatorun iş yükünü azaltmaq üçün</a:t>
            </a:r>
            <a:r>
              <a:rPr lang="en-US" sz="1600"/>
              <a:t>, o, bir növbə ərzində əvvəlkindən 2-3 dəfə çox sifariş işləyə bilməlidir.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Malları göndərmək üçün sənədləri avtomatik yaratmaq lazımdır</a:t>
            </a:r>
            <a:r>
              <a:rPr lang="en-US" sz="1600"/>
              <a:t>, belə ki, sistem müqaviləyə əsasən avtomatik sənəd hazırlasın.</a:t>
            </a:r>
            <a:endParaRPr lang="az-Latn-AZ" sz="1600"/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None/>
            </a:pPr>
            <a:r>
              <a:rPr lang="en-US" sz="1600" b="1">
                <a:solidFill>
                  <a:srgbClr val="FF0000"/>
                </a:solidFill>
              </a:rPr>
              <a:t>İstifadəçi tələbləri (User Requirements)</a:t>
            </a:r>
          </a:p>
          <a:p>
            <a:pPr>
              <a:buNone/>
            </a:pPr>
            <a:r>
              <a:rPr lang="en-US" sz="1600"/>
              <a:t>İstifadəçi tələbləri – sistemdən istifadə edən şəxslərin hansı işləri görə biləcəyini izah edir. Yəni, </a:t>
            </a:r>
            <a:r>
              <a:rPr lang="en-US" sz="1600" b="1"/>
              <a:t>istifadəçi hansı funksiyalardan istifadə edə bilər, sistem onun hərəkətlərinə necə reaksiya verəcək</a:t>
            </a:r>
            <a:r>
              <a:rPr lang="en-US" sz="1600"/>
              <a:t>.</a:t>
            </a:r>
            <a:endParaRPr lang="az-Latn-AZ" sz="1600"/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 b="1">
                <a:solidFill>
                  <a:srgbClr val="FF0000"/>
                </a:solidFill>
              </a:rPr>
              <a:t>İstifadəçi tələbləri adətən aşağıdakı formalarda yazılır: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İstifadəçi halları (Use Cases)</a:t>
            </a:r>
            <a:r>
              <a:rPr lang="en-US" sz="1600"/>
              <a:t> – konkret istifadə hallarını izah edir.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İstifadəçi hekayələri (User Stories)</a:t>
            </a:r>
            <a:r>
              <a:rPr lang="en-US" sz="1600"/>
              <a:t> – istifadəçilərin sistemlə necə qarşılıqlı əlaqədə olduğunu təsvir edir.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İstifadəçi ssenariləri (User Scenarios)</a:t>
            </a:r>
            <a:r>
              <a:rPr lang="en-US" sz="1600"/>
              <a:t> – istifadəçilərin sistemdən istifadə edərkən keçdiyi addımları göstərir.</a:t>
            </a:r>
            <a:endParaRPr lang="az-Latn-AZ" sz="1600"/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None/>
            </a:pPr>
            <a:r>
              <a:rPr lang="en-US" sz="1600" b="1"/>
              <a:t>Misallar: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İstifadəçi ilk dəfə sistemə daxil olduqda</a:t>
            </a:r>
            <a:r>
              <a:rPr lang="en-US" sz="1600"/>
              <a:t>, qarşısına </a:t>
            </a:r>
            <a:r>
              <a:rPr lang="en-US" sz="1600" b="1"/>
              <a:t>lisenziya razılaşması çıxmalıdır</a:t>
            </a:r>
            <a:r>
              <a:rPr lang="en-US" sz="16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Administrator sistemdə olan bütün istifadəçilərin siyahısını görə bilməlidir</a:t>
            </a:r>
            <a:r>
              <a:rPr lang="en-US" sz="16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İstifadəçi məqaləni ilk dəfə yazıb saxlayanda</a:t>
            </a:r>
            <a:r>
              <a:rPr lang="en-US" sz="1600"/>
              <a:t>, sistem soruşmalıdır: "Qaralama kimi saxlamaq, yoxsa dərhal dərc etmək?"</a:t>
            </a:r>
          </a:p>
        </p:txBody>
      </p:sp>
    </p:spTree>
    <p:extLst>
      <p:ext uri="{BB962C8B-B14F-4D97-AF65-F5344CB8AC3E}">
        <p14:creationId xmlns:p14="http://schemas.microsoft.com/office/powerpoint/2010/main" val="3223829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56B61-A209-6761-2D38-253D62C17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3A277E-F35A-24E5-28CD-4AF6CC7180F1}"/>
              </a:ext>
            </a:extLst>
          </p:cNvPr>
          <p:cNvSpPr txBox="1"/>
          <p:nvPr/>
        </p:nvSpPr>
        <p:spPr>
          <a:xfrm>
            <a:off x="107004" y="158874"/>
            <a:ext cx="11984477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3059124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3C7E8-DAFA-2A4E-2D26-220D88D8D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004DB1-330C-04A1-AE74-248B1C80CDD2}"/>
              </a:ext>
            </a:extLst>
          </p:cNvPr>
          <p:cNvSpPr txBox="1"/>
          <p:nvPr/>
        </p:nvSpPr>
        <p:spPr>
          <a:xfrm>
            <a:off x="107004" y="158874"/>
            <a:ext cx="11984477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886164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B3912-B49F-5029-FA95-3F8B49307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A7022B-BFE4-48EC-0372-58D770938EDF}"/>
              </a:ext>
            </a:extLst>
          </p:cNvPr>
          <p:cNvSpPr txBox="1"/>
          <p:nvPr/>
        </p:nvSpPr>
        <p:spPr>
          <a:xfrm>
            <a:off x="107004" y="158874"/>
            <a:ext cx="11984477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183823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37AE2-81AB-5CB6-681C-FBB67986B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A3E828-23C2-710E-A3AD-522E5E59C94A}"/>
              </a:ext>
            </a:extLst>
          </p:cNvPr>
          <p:cNvSpPr txBox="1"/>
          <p:nvPr/>
        </p:nvSpPr>
        <p:spPr>
          <a:xfrm>
            <a:off x="107004" y="158874"/>
            <a:ext cx="11984477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3769276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E278B-978B-7A15-8333-0BB411C24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8AAB09-5A3A-A8C5-B88F-B931C83CCA81}"/>
              </a:ext>
            </a:extLst>
          </p:cNvPr>
          <p:cNvSpPr txBox="1"/>
          <p:nvPr/>
        </p:nvSpPr>
        <p:spPr>
          <a:xfrm>
            <a:off x="107004" y="158874"/>
            <a:ext cx="11984477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238574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CF62F-FB8B-D725-2830-6424FF1C5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6B128A-99DD-BB84-DEBA-C24F935B1EEA}"/>
              </a:ext>
            </a:extLst>
          </p:cNvPr>
          <p:cNvSpPr txBox="1"/>
          <p:nvPr/>
        </p:nvSpPr>
        <p:spPr>
          <a:xfrm>
            <a:off x="107004" y="158874"/>
            <a:ext cx="11984477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82118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644E8-C769-8A59-E944-AF2D23ABF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2B9323-98E8-5C16-C998-6CB1357AB418}"/>
              </a:ext>
            </a:extLst>
          </p:cNvPr>
          <p:cNvSpPr txBox="1"/>
          <p:nvPr/>
        </p:nvSpPr>
        <p:spPr>
          <a:xfrm>
            <a:off x="107004" y="158874"/>
            <a:ext cx="11984477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145866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E672E-F86D-E5A8-F263-54EE21F25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D205F9-9206-9AB9-A30A-7FF880CA4A5D}"/>
              </a:ext>
            </a:extLst>
          </p:cNvPr>
          <p:cNvSpPr txBox="1"/>
          <p:nvPr/>
        </p:nvSpPr>
        <p:spPr>
          <a:xfrm>
            <a:off x="107004" y="158874"/>
            <a:ext cx="11984477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841867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E78BA-6421-C523-FA68-54E9F6577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A0711-FBBF-7ED4-0982-CACFD671247E}"/>
              </a:ext>
            </a:extLst>
          </p:cNvPr>
          <p:cNvSpPr txBox="1"/>
          <p:nvPr/>
        </p:nvSpPr>
        <p:spPr>
          <a:xfrm>
            <a:off x="107004" y="158874"/>
            <a:ext cx="11984477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1958867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CC289-B303-0DEB-5445-CF18291A2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7752BD-5A7C-074C-478D-18F10BCECAFC}"/>
              </a:ext>
            </a:extLst>
          </p:cNvPr>
          <p:cNvSpPr txBox="1"/>
          <p:nvPr/>
        </p:nvSpPr>
        <p:spPr>
          <a:xfrm>
            <a:off x="107004" y="158874"/>
            <a:ext cx="11984477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19416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21E92-43B8-ABA0-9ECB-F4A38A4D8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B23DAB-47A0-B286-1019-181C34AD08D8}"/>
              </a:ext>
            </a:extLst>
          </p:cNvPr>
          <p:cNvSpPr txBox="1"/>
          <p:nvPr/>
        </p:nvSpPr>
        <p:spPr>
          <a:xfrm>
            <a:off x="107004" y="158874"/>
            <a:ext cx="1198447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/>
              <a:t>Funksional tələblər</a:t>
            </a:r>
            <a:r>
              <a:rPr lang="en-US" sz="1400"/>
              <a:t> – sistemin necə işləməli olduğunu, yəni onun yerinə yetirdiyi əməliyyatları təsvir edir. Bu əməliyyatlar hesablama, çevirmə, yoxlama, emal və s. ola bilər.</a:t>
            </a:r>
          </a:p>
          <a:p>
            <a:pPr>
              <a:buNone/>
            </a:pPr>
            <a:r>
              <a:rPr lang="en-US" sz="1400" b="1"/>
              <a:t>Sadə izah:</a:t>
            </a:r>
            <a:r>
              <a:rPr lang="en-US" sz="1400"/>
              <a:t> Bu tələblər sistemin konkret olaraq nə etməli olduğunu göstərir. Yəni sistem hansı funksiyaları yerinə yetirməlidir, hansı əməliyyatları icra etməlidir – bunu müəyyənləşdirir.</a:t>
            </a:r>
            <a:endParaRPr lang="az-Latn-AZ" sz="1400"/>
          </a:p>
          <a:p>
            <a:pPr>
              <a:buNone/>
            </a:pPr>
            <a:endParaRPr lang="en-US" sz="1400"/>
          </a:p>
          <a:p>
            <a:pPr>
              <a:buNone/>
            </a:pPr>
            <a:r>
              <a:rPr lang="en-US" sz="1400" b="1"/>
              <a:t>Misallar:</a:t>
            </a:r>
            <a:br>
              <a:rPr lang="en-US" sz="1400"/>
            </a:br>
            <a:r>
              <a:rPr lang="en-US" sz="1400"/>
              <a:t>🔹 Proqram quraşdırılarkən sərt diskdə kifayət qədər boş yer olub-olmadığını yoxlamalıdır.</a:t>
            </a:r>
            <a:br>
              <a:rPr lang="en-US" sz="1400"/>
            </a:br>
            <a:r>
              <a:rPr lang="en-US" sz="1400"/>
              <a:t>🔹 Sistem hər gün avtomatik ehtiyat nüsxə (backup) yaratmalıdır.</a:t>
            </a:r>
            <a:br>
              <a:rPr lang="en-US" sz="1400"/>
            </a:br>
            <a:r>
              <a:rPr lang="en-US" sz="1400"/>
              <a:t>🔹 İstifadəçi qeydiyyatdan keçərkən daxil etdiyi e-poçt RFC822 standartına uyğun olmalıdır (yəni düzgün e-poçt formatında olmalıdır).</a:t>
            </a:r>
            <a:br>
              <a:rPr lang="az-Latn-AZ" sz="1400"/>
            </a:br>
            <a:br>
              <a:rPr lang="az-Latn-AZ" sz="1400"/>
            </a:br>
            <a:endParaRPr lang="az-Latn-AZ" sz="1400"/>
          </a:p>
          <a:p>
            <a:pPr>
              <a:buNone/>
            </a:pPr>
            <a:endParaRPr lang="az-Latn-AZ" sz="1400"/>
          </a:p>
          <a:p>
            <a:pPr>
              <a:buNone/>
            </a:pPr>
            <a:br>
              <a:rPr lang="az-Latn-AZ" sz="1400"/>
            </a:br>
            <a:r>
              <a:rPr lang="en-US" sz="1400" b="1"/>
              <a:t>Qeyri-funksional tələblər</a:t>
            </a:r>
            <a:r>
              <a:rPr lang="en-US" sz="1400"/>
              <a:t> – sistemin necə xüsusiyyətlərə sahib olmalı olduğunu göstərir. Yəni, bu tələblər sistemin nə qədər </a:t>
            </a:r>
            <a:r>
              <a:rPr lang="en-US" sz="1400" b="1"/>
              <a:t>təhlükəsiz</a:t>
            </a:r>
            <a:r>
              <a:rPr lang="en-US" sz="1400"/>
              <a:t>, </a:t>
            </a:r>
            <a:r>
              <a:rPr lang="en-US" sz="1400" b="1"/>
              <a:t>rahat</a:t>
            </a:r>
            <a:r>
              <a:rPr lang="en-US" sz="1400"/>
              <a:t>, </a:t>
            </a:r>
            <a:r>
              <a:rPr lang="en-US" sz="1400" b="1"/>
              <a:t>etibarlı</a:t>
            </a:r>
            <a:r>
              <a:rPr lang="en-US" sz="1400"/>
              <a:t>, </a:t>
            </a:r>
            <a:r>
              <a:rPr lang="en-US" sz="1400" b="1"/>
              <a:t>sürətli</a:t>
            </a:r>
            <a:r>
              <a:rPr lang="en-US" sz="1400"/>
              <a:t> və ya </a:t>
            </a:r>
            <a:r>
              <a:rPr lang="en-US" sz="1400" b="1"/>
              <a:t>genişlənə bilən</a:t>
            </a:r>
            <a:r>
              <a:rPr lang="en-US" sz="1400"/>
              <a:t> olması ilə bağlıdır.</a:t>
            </a:r>
          </a:p>
          <a:p>
            <a:pPr>
              <a:buNone/>
            </a:pPr>
            <a:r>
              <a:rPr lang="en-US" sz="1400" b="1"/>
              <a:t>Sadə izah:</a:t>
            </a:r>
            <a:r>
              <a:rPr lang="en-US" sz="1400"/>
              <a:t> Bu tələblər sistemin keyfiyyətini müəyyənləşdirir. Sistem işləyəndə </a:t>
            </a:r>
            <a:r>
              <a:rPr lang="en-US" sz="1400" b="1"/>
              <a:t>stabil olmalıdırmı?</a:t>
            </a:r>
            <a:r>
              <a:rPr lang="en-US" sz="1400"/>
              <a:t>, </a:t>
            </a:r>
            <a:r>
              <a:rPr lang="en-US" sz="1400" b="1"/>
              <a:t>çoxlu istifadəçini eyni anda idarə edə bilməlidirmi?</a:t>
            </a:r>
            <a:r>
              <a:rPr lang="en-US" sz="1400"/>
              <a:t>, </a:t>
            </a:r>
            <a:r>
              <a:rPr lang="en-US" sz="1400" b="1"/>
              <a:t>göz yorucu olmamalıdırmı?</a:t>
            </a:r>
            <a:r>
              <a:rPr lang="en-US" sz="1400"/>
              <a:t> – bu cür suallara cavab verir.</a:t>
            </a:r>
            <a:endParaRPr lang="az-Latn-AZ" sz="1400"/>
          </a:p>
          <a:p>
            <a:pPr>
              <a:buNone/>
            </a:pPr>
            <a:endParaRPr lang="en-US" sz="1400"/>
          </a:p>
          <a:p>
            <a:r>
              <a:rPr lang="en-US" sz="1400" b="1"/>
              <a:t>Misallar:</a:t>
            </a:r>
            <a:br>
              <a:rPr lang="en-US" sz="1400"/>
            </a:br>
            <a:r>
              <a:rPr lang="en-US" sz="1400"/>
              <a:t>🔹 Sistemdə </a:t>
            </a:r>
            <a:r>
              <a:rPr lang="en-US" sz="1400" b="1"/>
              <a:t>1000 nəfər eyni anda</a:t>
            </a:r>
            <a:r>
              <a:rPr lang="en-US" sz="1400"/>
              <a:t> işləsə belə, sistem </a:t>
            </a:r>
            <a:r>
              <a:rPr lang="en-US" sz="1400" b="1"/>
              <a:t>100 saat ərzində heç bir dəfə də olsun çökməməlidir</a:t>
            </a:r>
            <a:r>
              <a:rPr lang="en-US" sz="1400"/>
              <a:t>.</a:t>
            </a:r>
            <a:br>
              <a:rPr lang="en-US" sz="1400"/>
            </a:br>
            <a:r>
              <a:rPr lang="en-US" sz="1400"/>
              <a:t>🔹 Proqram </a:t>
            </a:r>
            <a:r>
              <a:rPr lang="en-US" sz="1400" b="1"/>
              <a:t>heç bir halda 2 GB-dan çox RAM istifadə etməməlidir</a:t>
            </a:r>
            <a:r>
              <a:rPr lang="en-US" sz="1400"/>
              <a:t>.</a:t>
            </a:r>
            <a:br>
              <a:rPr lang="en-US" sz="1400"/>
            </a:br>
            <a:r>
              <a:rPr lang="en-US" sz="1400"/>
              <a:t>🔹 Ekrandakı hərflərin ölçüsü </a:t>
            </a:r>
            <a:r>
              <a:rPr lang="en-US" sz="1400" b="1"/>
              <a:t>istifadəçi tərəfindən 5-dən 15-ə qədər tənzimlənə bilməlidir</a:t>
            </a:r>
            <a:r>
              <a:rPr lang="en-US" sz="1400"/>
              <a:t>.</a:t>
            </a:r>
          </a:p>
          <a:p>
            <a:endParaRPr lang="az-Latn-AZ" sz="1400"/>
          </a:p>
          <a:p>
            <a:endParaRPr lang="az-Latn-AZ" sz="1400"/>
          </a:p>
          <a:p>
            <a:r>
              <a:rPr lang="en-US" sz="1400" b="1"/>
              <a:t>Nəticə:</a:t>
            </a:r>
            <a:br>
              <a:rPr lang="en-US" sz="1400"/>
            </a:br>
            <a:r>
              <a:rPr lang="en-US" sz="1400"/>
              <a:t>✅ </a:t>
            </a:r>
            <a:r>
              <a:rPr lang="en-US" sz="1400" b="1"/>
              <a:t>Funksional tələblər</a:t>
            </a:r>
            <a:r>
              <a:rPr lang="en-US" sz="1400"/>
              <a:t> → sistemin </a:t>
            </a:r>
            <a:r>
              <a:rPr lang="en-US" sz="1400" b="1"/>
              <a:t>nə etməli</a:t>
            </a:r>
            <a:r>
              <a:rPr lang="en-US" sz="1400"/>
              <a:t> olduğunu izah edir.</a:t>
            </a:r>
            <a:br>
              <a:rPr lang="en-US" sz="1400"/>
            </a:br>
            <a:r>
              <a:rPr lang="en-US" sz="1400"/>
              <a:t>✅ </a:t>
            </a:r>
            <a:r>
              <a:rPr lang="en-US" sz="1400" b="1"/>
              <a:t>Qeyri-funksional tələblər</a:t>
            </a:r>
            <a:r>
              <a:rPr lang="en-US" sz="1400"/>
              <a:t> → sistemin </a:t>
            </a:r>
            <a:r>
              <a:rPr lang="en-US" sz="1400" b="1"/>
              <a:t>necə işləməli</a:t>
            </a:r>
            <a:r>
              <a:rPr lang="en-US" sz="1400"/>
              <a:t> olduğunu və </a:t>
            </a:r>
            <a:r>
              <a:rPr lang="en-US" sz="1400" b="1"/>
              <a:t>necə görünməli</a:t>
            </a:r>
            <a:r>
              <a:rPr lang="en-US" sz="1400"/>
              <a:t> olduğunu göstərir.</a:t>
            </a:r>
          </a:p>
        </p:txBody>
      </p:sp>
    </p:spTree>
    <p:extLst>
      <p:ext uri="{BB962C8B-B14F-4D97-AF65-F5344CB8AC3E}">
        <p14:creationId xmlns:p14="http://schemas.microsoft.com/office/powerpoint/2010/main" val="1038008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706A6-A48E-7E9F-86AD-83105E6CD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97970A-027D-881C-A88C-8D3095345E5A}"/>
              </a:ext>
            </a:extLst>
          </p:cNvPr>
          <p:cNvSpPr txBox="1"/>
          <p:nvPr/>
        </p:nvSpPr>
        <p:spPr>
          <a:xfrm>
            <a:off x="107004" y="158874"/>
            <a:ext cx="11984477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682289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9E262-8B18-43B8-3EFF-1D91F34BB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E2E209-1176-9B80-93AE-4ECDA5401084}"/>
              </a:ext>
            </a:extLst>
          </p:cNvPr>
          <p:cNvSpPr txBox="1"/>
          <p:nvPr/>
        </p:nvSpPr>
        <p:spPr>
          <a:xfrm>
            <a:off x="107004" y="158874"/>
            <a:ext cx="11984477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44800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2E4B6-1672-761C-B0B5-53AE03AF5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00F0D9-0815-DC9D-635B-252679EAA72B}"/>
              </a:ext>
            </a:extLst>
          </p:cNvPr>
          <p:cNvSpPr txBox="1"/>
          <p:nvPr/>
        </p:nvSpPr>
        <p:spPr>
          <a:xfrm>
            <a:off x="107004" y="158874"/>
            <a:ext cx="119844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/>
              <a:t>Tələb spesifikasiyası</a:t>
            </a:r>
            <a:r>
              <a:rPr lang="en-US" sz="1400"/>
              <a:t> (</a:t>
            </a:r>
            <a:r>
              <a:rPr lang="en-US" sz="1400" b="1"/>
              <a:t>Software Requirements Specification – SRS84</a:t>
            </a:r>
            <a:r>
              <a:rPr lang="en-US" sz="1400"/>
              <a:t>) – proqram məhsuluna aid bütün tələbləri bir sənəddə birləşdirir. Bu sənəd </a:t>
            </a:r>
            <a:r>
              <a:rPr lang="en-US" sz="1400" b="1"/>
              <a:t>çox böyük ola bilər</a:t>
            </a:r>
            <a:r>
              <a:rPr lang="en-US" sz="1400"/>
              <a:t> və bəzən </a:t>
            </a:r>
            <a:r>
              <a:rPr lang="en-US" sz="1400" b="1"/>
              <a:t>yüzlərlə, hətta minlərlə səhifədən</a:t>
            </a:r>
            <a:r>
              <a:rPr lang="en-US" sz="1400"/>
              <a:t> ibarət olur.</a:t>
            </a:r>
            <a:endParaRPr lang="az-Latn-AZ" sz="1400"/>
          </a:p>
          <a:p>
            <a:pPr>
              <a:buNone/>
            </a:pPr>
            <a:endParaRPr lang="en-US" sz="1400"/>
          </a:p>
          <a:p>
            <a:pPr>
              <a:buNone/>
            </a:pPr>
            <a:r>
              <a:rPr lang="en-US" sz="1400" b="1"/>
              <a:t>Sadə izah:</a:t>
            </a:r>
            <a:br>
              <a:rPr lang="en-US" sz="1400"/>
            </a:br>
            <a:r>
              <a:rPr lang="en-US" sz="1400"/>
              <a:t>Bu sənəd proqramın </a:t>
            </a:r>
            <a:r>
              <a:rPr lang="en-US" sz="1400" b="1"/>
              <a:t>bütün tələblərini rəsmi şəkildə yazılmış bir sənəddə</a:t>
            </a:r>
            <a:r>
              <a:rPr lang="en-US" sz="1400"/>
              <a:t> toplayır. Yəni proqramın </a:t>
            </a:r>
            <a:r>
              <a:rPr lang="en-US" sz="1400" b="1"/>
              <a:t>nə etməli olduğunu</a:t>
            </a:r>
            <a:r>
              <a:rPr lang="en-US" sz="1400"/>
              <a:t>, </a:t>
            </a:r>
            <a:r>
              <a:rPr lang="en-US" sz="1400" b="1"/>
              <a:t>necə işləməli olduğunu</a:t>
            </a:r>
            <a:r>
              <a:rPr lang="en-US" sz="1400"/>
              <a:t> və </a:t>
            </a:r>
            <a:r>
              <a:rPr lang="en-US" sz="1400" b="1"/>
              <a:t>hansı xüsusiyyətlərə sahib olmalı olduğunu</a:t>
            </a:r>
            <a:r>
              <a:rPr lang="en-US" sz="1400"/>
              <a:t> detallı şəkildə izah edir.</a:t>
            </a:r>
            <a:endParaRPr lang="az-Latn-AZ" sz="1400"/>
          </a:p>
          <a:p>
            <a:pPr>
              <a:buNone/>
            </a:pPr>
            <a:endParaRPr lang="en-US" sz="1400"/>
          </a:p>
          <a:p>
            <a:pPr>
              <a:buNone/>
            </a:pPr>
            <a:r>
              <a:rPr lang="en-US" sz="1400"/>
              <a:t>💡 </a:t>
            </a:r>
            <a:r>
              <a:rPr lang="en-US" sz="1400" b="1"/>
              <a:t>Məsələn:</a:t>
            </a:r>
            <a:r>
              <a:rPr lang="en-US" sz="1400"/>
              <a:t> Bir bank üçün mobil tətbiq hazırlanırsa, bu spesifikasiya sənədində </a:t>
            </a:r>
            <a:r>
              <a:rPr lang="en-US" sz="1400" b="1"/>
              <a:t>proqramın hansı əməliyyatları icra etməli olduğu (məsələn, pul köçürmələri, balans yoxlama və s.) və bu proqramın hansı keyfiyyət göstəricilərinə sahib olması (sürətli, təhlükəsiz və s.)</a:t>
            </a:r>
            <a:r>
              <a:rPr lang="en-US" sz="1400"/>
              <a:t> yazılır.</a:t>
            </a:r>
            <a:endParaRPr lang="az-Latn-AZ" sz="1400"/>
          </a:p>
        </p:txBody>
      </p:sp>
    </p:spTree>
    <p:extLst>
      <p:ext uri="{BB962C8B-B14F-4D97-AF65-F5344CB8AC3E}">
        <p14:creationId xmlns:p14="http://schemas.microsoft.com/office/powerpoint/2010/main" val="347984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BF2D9-08C9-0C46-119D-A9C836E63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16F932-7F31-FD39-F3C1-59E6F8C7A949}"/>
              </a:ext>
            </a:extLst>
          </p:cNvPr>
          <p:cNvSpPr txBox="1"/>
          <p:nvPr/>
        </p:nvSpPr>
        <p:spPr>
          <a:xfrm>
            <a:off x="107004" y="158874"/>
            <a:ext cx="11984477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>
                <a:solidFill>
                  <a:srgbClr val="FF0000"/>
                </a:solidFill>
              </a:rPr>
              <a:t>Gizli (və ya Dolayı) Tələblər</a:t>
            </a:r>
          </a:p>
          <a:p>
            <a:pPr>
              <a:buNone/>
            </a:pPr>
            <a:r>
              <a:rPr lang="en-US" sz="1400"/>
              <a:t>Bəzən layihədə </a:t>
            </a:r>
            <a:r>
              <a:rPr lang="en-US" sz="1400" b="1"/>
              <a:t>bütün tələblər açıq şəkildə yazılmır</a:t>
            </a:r>
            <a:r>
              <a:rPr lang="en-US" sz="1400"/>
              <a:t>. Yəni, sənədlərdə və ya texniki tapşırıqlarda hər şey detallı göstərilmir. Belə hallarda, </a:t>
            </a:r>
            <a:r>
              <a:rPr lang="en-US" sz="1400" b="1"/>
              <a:t>gizli tələbləri</a:t>
            </a:r>
            <a:r>
              <a:rPr lang="en-US" sz="1400"/>
              <a:t> müxtəlif mənbələrdən araşdırmaq lazımdır.</a:t>
            </a:r>
            <a:endParaRPr lang="az-Latn-AZ" sz="1400"/>
          </a:p>
          <a:p>
            <a:pPr>
              <a:buNone/>
            </a:pPr>
            <a:endParaRPr lang="az-Latn-AZ" sz="1400"/>
          </a:p>
          <a:p>
            <a:pPr>
              <a:buNone/>
            </a:pPr>
            <a:endParaRPr lang="en-US" sz="1400"/>
          </a:p>
          <a:p>
            <a:pPr>
              <a:buNone/>
            </a:pPr>
            <a:r>
              <a:rPr lang="en-US" sz="1400"/>
              <a:t>💡 </a:t>
            </a:r>
            <a:r>
              <a:rPr lang="en-US" sz="1400" b="1"/>
              <a:t>Sadə izah:</a:t>
            </a:r>
            <a:br>
              <a:rPr lang="en-US" sz="1400"/>
            </a:br>
            <a:r>
              <a:rPr lang="en-US" sz="1400"/>
              <a:t>Bu o deməkdir ki, layihədə sizə </a:t>
            </a:r>
            <a:r>
              <a:rPr lang="en-US" sz="1400" b="1"/>
              <a:t>bütün detallar hazır şəkildə verilməyə bilər</a:t>
            </a:r>
            <a:r>
              <a:rPr lang="en-US" sz="1400"/>
              <a:t>. Bəzi qaydalar və gözləntilər sənədlərdə açıq-aşkar yazılmayıb, amma onları </a:t>
            </a:r>
            <a:r>
              <a:rPr lang="en-US" sz="1400" b="1"/>
              <a:t>öyrənmək və başa düşmək lazımdır</a:t>
            </a:r>
            <a:r>
              <a:rPr lang="en-US" sz="1400"/>
              <a:t>.</a:t>
            </a:r>
            <a:endParaRPr lang="az-Latn-AZ" sz="1400"/>
          </a:p>
          <a:p>
            <a:pPr>
              <a:buNone/>
            </a:pPr>
            <a:endParaRPr lang="az-Latn-AZ" sz="1400"/>
          </a:p>
          <a:p>
            <a:pPr>
              <a:buNone/>
            </a:pPr>
            <a:endParaRPr lang="en-US" sz="1400"/>
          </a:p>
          <a:p>
            <a:pPr>
              <a:buNone/>
            </a:pPr>
            <a:r>
              <a:rPr lang="en-US" sz="1400"/>
              <a:t>🔍 </a:t>
            </a:r>
            <a:r>
              <a:rPr lang="en-US" sz="1400" b="1">
                <a:solidFill>
                  <a:srgbClr val="FF0000"/>
                </a:solidFill>
              </a:rPr>
              <a:t>Bəs bu gizli tələbləri haradan tapmaq olar?</a:t>
            </a:r>
            <a:endParaRPr lang="en-US" sz="140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400"/>
              <a:t>✔ </a:t>
            </a:r>
            <a:r>
              <a:rPr lang="en-US" sz="1400" b="1"/>
              <a:t>Qanunlar, qaydalar və təlimatlar</a:t>
            </a:r>
            <a:r>
              <a:rPr lang="en-US" sz="1400"/>
              <a:t> → Proqram hansı qanunlara uyğun işləməlidir? Məsələn, bank tətbiqi hazırlayırsınızsa, o, maliyyə qanunlarına uyğun olmalıdır.</a:t>
            </a:r>
          </a:p>
          <a:p>
            <a:pPr>
              <a:buNone/>
            </a:pPr>
            <a:r>
              <a:rPr lang="en-US" sz="1400"/>
              <a:t>✔ </a:t>
            </a:r>
            <a:r>
              <a:rPr lang="en-US" sz="1400" b="1"/>
              <a:t>Mövcud tapşırıqlar, testlər və səhv hesabatları (bug reports)</a:t>
            </a:r>
            <a:r>
              <a:rPr lang="en-US" sz="1400"/>
              <a:t> → Layihədə əvvəllər nə problemlər olub və onlar necə həll edilib?</a:t>
            </a:r>
          </a:p>
          <a:p>
            <a:pPr>
              <a:buNone/>
            </a:pPr>
            <a:r>
              <a:rPr lang="en-US" sz="1400"/>
              <a:t>✔ </a:t>
            </a:r>
            <a:r>
              <a:rPr lang="en-US" sz="1400" b="1"/>
              <a:t>İstifadəçi təlimatı</a:t>
            </a:r>
            <a:r>
              <a:rPr lang="en-US" sz="1400"/>
              <a:t> → Mövcud proqramın istifadəçi kitabçasına baxaraq, hansı funksiyaların gözlənildiyini görə bilərsiniz.</a:t>
            </a:r>
          </a:p>
          <a:p>
            <a:pPr>
              <a:buNone/>
            </a:pPr>
            <a:r>
              <a:rPr lang="en-US" sz="1400"/>
              <a:t>✔ </a:t>
            </a:r>
            <a:r>
              <a:rPr lang="en-US" sz="1400" b="1"/>
              <a:t>Məhsulun reklamı</a:t>
            </a:r>
            <a:r>
              <a:rPr lang="en-US" sz="1400"/>
              <a:t> → Şirkət məhsulu reklam edərkən hansı xüsusiyyətlərini vurğulayır? Məsələn, "bizim tətbiq ən sürətlidir" deyirsə, bu sürətin təmin olunması tələbdir.</a:t>
            </a:r>
          </a:p>
          <a:p>
            <a:pPr>
              <a:buNone/>
            </a:pPr>
            <a:r>
              <a:rPr lang="en-US" sz="1400"/>
              <a:t>✔ </a:t>
            </a:r>
            <a:r>
              <a:rPr lang="en-US" sz="1400" b="1"/>
              <a:t>Komanda və müştərilərlə müsahibələr</a:t>
            </a:r>
            <a:r>
              <a:rPr lang="en-US" sz="1400"/>
              <a:t> → Layihədə işləyən insanlardan və müştərilərdən məlumat almaq olar.</a:t>
            </a:r>
          </a:p>
          <a:p>
            <a:pPr>
              <a:buNone/>
            </a:pPr>
            <a:r>
              <a:rPr lang="en-US" sz="1400"/>
              <a:t>✔ </a:t>
            </a:r>
            <a:r>
              <a:rPr lang="en-US" sz="1400" b="1"/>
              <a:t>Söhbətlər və e-mail yazışmaları</a:t>
            </a:r>
            <a:r>
              <a:rPr lang="en-US" sz="1400"/>
              <a:t> → Komanda daxilində gedən yazışmalara baxaraq bəzi vacib detallar üzə çıxa bilər.</a:t>
            </a:r>
          </a:p>
          <a:p>
            <a:pPr>
              <a:buNone/>
            </a:pPr>
            <a:r>
              <a:rPr lang="en-US" sz="1400"/>
              <a:t>✔ </a:t>
            </a:r>
            <a:r>
              <a:rPr lang="en-US" sz="1400" b="1"/>
              <a:t>Prototiplər və dizayn maketləri</a:t>
            </a:r>
            <a:r>
              <a:rPr lang="en-US" sz="1400"/>
              <a:t> → Dizaynda hansısa elementin olması onun vacib bir tələb olduğunu göstərə bilər.</a:t>
            </a:r>
          </a:p>
          <a:p>
            <a:r>
              <a:rPr lang="en-US" sz="1400"/>
              <a:t>✔ </a:t>
            </a:r>
            <a:r>
              <a:rPr lang="en-US" sz="1400" b="1"/>
              <a:t>Rəqiblərin təhlili və şəxsi təcrübə</a:t>
            </a:r>
            <a:r>
              <a:rPr lang="en-US" sz="1400"/>
              <a:t> → Başqa şirkətlərin oxşar məhsullarına baxıb sizdə də eyni və ya daha yaxşı funksiyalar olmalıdırmı, bunu anlaya bilərsiniz.</a:t>
            </a:r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r>
              <a:rPr lang="en-US" sz="1400"/>
              <a:t>Bəzən </a:t>
            </a:r>
            <a:r>
              <a:rPr lang="en-US" sz="1400" b="1"/>
              <a:t>bütün tələblər kağız üzərində yazılmır</a:t>
            </a:r>
            <a:r>
              <a:rPr lang="en-US" sz="1400"/>
              <a:t>. Amma siz onları </a:t>
            </a:r>
            <a:r>
              <a:rPr lang="en-US" sz="1400" b="1"/>
              <a:t>fərqli mənbələrdən öyrənməlisiniz</a:t>
            </a:r>
            <a:r>
              <a:rPr lang="en-US" sz="1400"/>
              <a:t> ki, sistem düzgün işləsin və müştəri məmnun qalsın. Bu tələbləri </a:t>
            </a:r>
            <a:r>
              <a:rPr lang="en-US" sz="1400" b="1"/>
              <a:t>qanunlardan, testlərdən, istifadəçi təlimatlarından, reklamdan və komanda üzvləri ilə söhbətlərdən</a:t>
            </a:r>
            <a:r>
              <a:rPr lang="en-US" sz="1400"/>
              <a:t> öyrənmək mümkündür.</a:t>
            </a:r>
          </a:p>
        </p:txBody>
      </p:sp>
    </p:spTree>
    <p:extLst>
      <p:ext uri="{BB962C8B-B14F-4D97-AF65-F5344CB8AC3E}">
        <p14:creationId xmlns:p14="http://schemas.microsoft.com/office/powerpoint/2010/main" val="376738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318C7-C712-535A-A84A-84F5D69D0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A0DA74-002F-149D-B999-10B560EFA495}"/>
              </a:ext>
            </a:extLst>
          </p:cNvPr>
          <p:cNvSpPr txBox="1"/>
          <p:nvPr/>
        </p:nvSpPr>
        <p:spPr>
          <a:xfrm>
            <a:off x="107004" y="158874"/>
            <a:ext cx="1198447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>
                <a:solidFill>
                  <a:srgbClr val="FF0000"/>
                </a:solidFill>
              </a:rPr>
              <a:t>Keyfiyyətli Tələblərin Xüsusiyyətləri</a:t>
            </a:r>
          </a:p>
          <a:p>
            <a:pPr>
              <a:buNone/>
            </a:pPr>
            <a:r>
              <a:rPr lang="en-US" sz="1400"/>
              <a:t>Bir sistem üçün yazılan tələblər </a:t>
            </a:r>
            <a:r>
              <a:rPr lang="en-US" sz="1400" b="1"/>
              <a:t>dəqiq, başa düşülən və uyumlu</a:t>
            </a:r>
            <a:r>
              <a:rPr lang="en-US" sz="1400"/>
              <a:t> olmalıdır. Əgər tələblər keyfiyyətli deyilsə, sistemdə anlaşılmazlıqlar və problemlər yarana bilər.</a:t>
            </a:r>
            <a:endParaRPr lang="az-Latn-AZ" sz="1400"/>
          </a:p>
          <a:p>
            <a:pPr>
              <a:buNone/>
            </a:pPr>
            <a:endParaRPr lang="en-US" sz="1400"/>
          </a:p>
          <a:p>
            <a:r>
              <a:rPr lang="en-US" sz="1400"/>
              <a:t>Aşağıda </a:t>
            </a:r>
            <a:r>
              <a:rPr lang="en-US" sz="1400" b="1"/>
              <a:t>yaxşı tələblərin əsas xüsusiyyətləri</a:t>
            </a:r>
            <a:r>
              <a:rPr lang="en-US" sz="1400"/>
              <a:t> izah edi</a:t>
            </a:r>
            <a:r>
              <a:rPr lang="az-Latn-AZ" sz="1400"/>
              <a:t>lib</a:t>
            </a:r>
            <a:r>
              <a:rPr lang="en-US" sz="1400"/>
              <a:t>:</a:t>
            </a:r>
            <a:endParaRPr lang="az-Latn-AZ" sz="1400"/>
          </a:p>
          <a:p>
            <a:endParaRPr lang="az-Latn-AZ" sz="1400"/>
          </a:p>
          <a:p>
            <a:pPr>
              <a:buNone/>
            </a:pPr>
            <a:r>
              <a:rPr lang="en-US" sz="1400" b="1"/>
              <a:t>1. </a:t>
            </a:r>
            <a:r>
              <a:rPr lang="en-US" sz="1400" b="1">
                <a:solidFill>
                  <a:srgbClr val="00B050"/>
                </a:solidFill>
              </a:rPr>
              <a:t>Tamlıq (Completeness)</a:t>
            </a:r>
          </a:p>
          <a:p>
            <a:pPr>
              <a:buNone/>
            </a:pPr>
            <a:r>
              <a:rPr lang="en-US" sz="1400"/>
              <a:t>Tələb </a:t>
            </a:r>
            <a:r>
              <a:rPr lang="en-US" sz="1400" b="1"/>
              <a:t>tam və başa düşülən</a:t>
            </a:r>
            <a:r>
              <a:rPr lang="en-US" sz="1400"/>
              <a:t> olmalıdır. Yəni, </a:t>
            </a:r>
            <a:r>
              <a:rPr lang="en-US" sz="1400" b="1"/>
              <a:t>bütün vacib detallar qeyd edilməlidir</a:t>
            </a:r>
            <a:r>
              <a:rPr lang="en-US" sz="1400"/>
              <a:t> və “bu hamıya məlumdur” kimi fikirlərlə bəzi məlumatlar nəzərə alınmamalıdır.</a:t>
            </a:r>
            <a:endParaRPr lang="az-Latn-AZ" sz="1400"/>
          </a:p>
          <a:p>
            <a:pPr>
              <a:buNone/>
            </a:pPr>
            <a:endParaRPr lang="en-US" sz="1400"/>
          </a:p>
          <a:p>
            <a:pPr>
              <a:buNone/>
            </a:pPr>
            <a:r>
              <a:rPr lang="en-US" sz="1400" b="1"/>
              <a:t>Səhv nümunə:</a:t>
            </a:r>
            <a:endParaRPr lang="en-US" sz="1400"/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"Parollar təhlükəsiz saxlanmalıdır." (Necə? Açıq şəkildə yazılmayıb.)</a:t>
            </a:r>
          </a:p>
          <a:p>
            <a:pPr>
              <a:buNone/>
            </a:pPr>
            <a:r>
              <a:rPr lang="en-US" sz="1400" b="1"/>
              <a:t>Düzgün nümunə:</a:t>
            </a:r>
            <a:endParaRPr lang="en-US" sz="1400"/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"Parollar şifrələnmiş formada saxlanmalıdır." (Dəqiq və tam yazılıb.)</a:t>
            </a:r>
            <a:endParaRPr lang="az-Latn-AZ" sz="1400"/>
          </a:p>
          <a:p>
            <a:pPr>
              <a:buFont typeface="Arial" panose="020B0604020202020204" pitchFamily="34" charset="0"/>
              <a:buChar char="•"/>
            </a:pPr>
            <a:endParaRPr lang="en-US" sz="1400"/>
          </a:p>
          <a:p>
            <a:pPr>
              <a:buNone/>
            </a:pPr>
            <a:r>
              <a:rPr lang="en-US" sz="1400" b="1"/>
              <a:t>Səhv nümunə:</a:t>
            </a:r>
            <a:endParaRPr lang="en-US" sz="1400"/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"Fayllar ixrac edilə bilər." (Hansı formatlara?)</a:t>
            </a:r>
          </a:p>
          <a:p>
            <a:pPr>
              <a:buNone/>
            </a:pPr>
            <a:r>
              <a:rPr lang="en-US" sz="1400" b="1"/>
              <a:t>Düzgün nümunə:</a:t>
            </a:r>
            <a:endParaRPr lang="en-US" sz="1400"/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"Fayllar PDF və PNG formatlarında ixrac edilə bilər."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27290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4D1E7-DA07-FAC0-C8BC-D6BD578F6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943251-8C82-2102-843E-50DBA10D993A}"/>
              </a:ext>
            </a:extLst>
          </p:cNvPr>
          <p:cNvSpPr txBox="1"/>
          <p:nvPr/>
        </p:nvSpPr>
        <p:spPr>
          <a:xfrm>
            <a:off x="107004" y="158874"/>
            <a:ext cx="1198447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2. </a:t>
            </a:r>
            <a:r>
              <a:rPr lang="en-US" sz="1600" b="1">
                <a:solidFill>
                  <a:srgbClr val="FF0000"/>
                </a:solidFill>
              </a:rPr>
              <a:t>Atomarlıq (Bölünməzlik, Atomicity)</a:t>
            </a:r>
          </a:p>
          <a:p>
            <a:pPr>
              <a:buNone/>
            </a:pPr>
            <a:r>
              <a:rPr lang="en-US" sz="1600"/>
              <a:t>Tələb </a:t>
            </a:r>
            <a:r>
              <a:rPr lang="en-US" sz="1600" b="1"/>
              <a:t>bölünməməli</a:t>
            </a:r>
            <a:r>
              <a:rPr lang="en-US" sz="1600"/>
              <a:t>, </a:t>
            </a:r>
            <a:r>
              <a:rPr lang="en-US" sz="1600" b="1"/>
              <a:t>yalnız bir konkret funksiyanı təsvir etməlidir</a:t>
            </a:r>
            <a:r>
              <a:rPr lang="en-US" sz="1600"/>
              <a:t>. Əgər bir cümlədə iki fərqli məsələ göstərilibsə, bu tələbi parçalamaq lazımdır.</a:t>
            </a:r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 b="1"/>
              <a:t>Səhv nümunə:</a:t>
            </a: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"Restart düyməsi deaktiv edilmiş servis zamanı görünməməlidir və Log pəncərəsi ən azı 20 qeyd saxlamalıdır." (Burada iki fərqli məsələ var – biri düymə, biri isə log pəncərəsi ilə bağlıdır.)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None/>
            </a:pPr>
            <a:r>
              <a:rPr lang="en-US" sz="1600" b="1"/>
              <a:t>Düzgün nümunə:</a:t>
            </a: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"Restart düyməsi deaktiv edilmiş servis zamanı görünməməlidir."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"Log pəncərəsi ən azı 20 qeyd saxlamalıdır.“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None/>
            </a:pPr>
            <a:r>
              <a:rPr lang="en-US" sz="1600" b="1"/>
              <a:t>Səhv nümunə:</a:t>
            </a: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"İstifadəçi sistemə daxil olduqda ona salam verilməlidir, sistemə daxil olduqdan sonra istifadəçi adı görünməlidir və çıxış etdikdə vida mesajı göstərilməlidir.“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None/>
            </a:pPr>
            <a:r>
              <a:rPr lang="en-US" sz="1600" b="1"/>
              <a:t>Düzgün nümunə:</a:t>
            </a: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"İstifadəçi sistemə daxil olduqda salam mesajı göstərilməlidir."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"İstifadəçi sistemə daxil olduqda adı göstərilməlidir."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"İstifadəçi sistemdən çıxdıqda vida mesajı göstərilməlidir."</a:t>
            </a:r>
          </a:p>
        </p:txBody>
      </p:sp>
    </p:spTree>
    <p:extLst>
      <p:ext uri="{BB962C8B-B14F-4D97-AF65-F5344CB8AC3E}">
        <p14:creationId xmlns:p14="http://schemas.microsoft.com/office/powerpoint/2010/main" val="1419681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ADDF4-AC93-2981-8B5B-D29DC975B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B0C800-7F23-BBE6-F78B-E57777EB9190}"/>
              </a:ext>
            </a:extLst>
          </p:cNvPr>
          <p:cNvSpPr txBox="1"/>
          <p:nvPr/>
        </p:nvSpPr>
        <p:spPr>
          <a:xfrm>
            <a:off x="107004" y="158874"/>
            <a:ext cx="11984477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3. </a:t>
            </a:r>
            <a:r>
              <a:rPr lang="en-US" sz="1600" b="1">
                <a:solidFill>
                  <a:srgbClr val="FF0000"/>
                </a:solidFill>
              </a:rPr>
              <a:t>Uyğunluq və Ziddiyyətsizlik (Consistency)</a:t>
            </a:r>
          </a:p>
          <a:p>
            <a:pPr>
              <a:buNone/>
            </a:pPr>
            <a:r>
              <a:rPr lang="en-US" sz="1600"/>
              <a:t>Tələb </a:t>
            </a:r>
            <a:r>
              <a:rPr lang="en-US" sz="1600" b="1"/>
              <a:t>öz daxilində və digər sənədlərlə ziddiyyət təşkil etməməlidir</a:t>
            </a:r>
            <a:r>
              <a:rPr lang="en-US" sz="1600"/>
              <a:t>.</a:t>
            </a:r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 b="1"/>
              <a:t>Səhv nümunə:</a:t>
            </a: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"Uğurlu giriş edən istifadəçi sistemə daxil ola bilməz." (Tam ziddiyyət təşkil edir, çünki uğurlu giriş etmiş istifadəçi sistemə daxil ola bilməlidir.)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None/>
            </a:pPr>
            <a:r>
              <a:rPr lang="en-US" sz="1600" b="1"/>
              <a:t>Səhv nümunə:</a:t>
            </a: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“Qapat düyməsi həmişə qırmızı olmalıdır." (Başqa bir tələbdə isə “Qapat düyməsi həmişə mavi olmalıdır” deyilir.)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None/>
            </a:pPr>
            <a:r>
              <a:rPr lang="en-US" sz="1600" b="1"/>
              <a:t>Düzgün nümunə:</a:t>
            </a: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“Qapat düyməsi həmişə qırmızı olmalıdır." (Bütün sənədlərdə eyni olmalıdır.)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None/>
            </a:pPr>
            <a:r>
              <a:rPr lang="en-US" sz="1600" b="1"/>
              <a:t>Səhv nümunə:</a:t>
            </a: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"Əgər pəncərənin icazəsi 800x600-dən kiçikdirsə..." (Pəncərənin “icazəsi” olmur, ölçüsü olur. İcazə anlayışı ekran üçündür.)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None/>
            </a:pPr>
            <a:r>
              <a:rPr lang="en-US" sz="1600" b="1"/>
              <a:t>Düzgün nümunə:</a:t>
            </a: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"Əgər pəncərənin ölçüsü 800x600-dən kiçikdirsə..."</a:t>
            </a:r>
          </a:p>
        </p:txBody>
      </p:sp>
    </p:spTree>
    <p:extLst>
      <p:ext uri="{BB962C8B-B14F-4D97-AF65-F5344CB8AC3E}">
        <p14:creationId xmlns:p14="http://schemas.microsoft.com/office/powerpoint/2010/main" val="248811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FEC74-559C-8F48-7736-27F4845DB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8509A2-61AF-561B-6033-6D7999CB45D8}"/>
              </a:ext>
            </a:extLst>
          </p:cNvPr>
          <p:cNvSpPr txBox="1"/>
          <p:nvPr/>
        </p:nvSpPr>
        <p:spPr>
          <a:xfrm>
            <a:off x="107004" y="158874"/>
            <a:ext cx="1198447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4. </a:t>
            </a:r>
            <a:r>
              <a:rPr lang="en-US" sz="1600" b="1">
                <a:solidFill>
                  <a:srgbClr val="FF0000"/>
                </a:solidFill>
              </a:rPr>
              <a:t>Dəqiqlik və Aydınlıq (Unambiguousness, Clearness)</a:t>
            </a:r>
          </a:p>
          <a:p>
            <a:pPr>
              <a:buNone/>
            </a:pPr>
            <a:r>
              <a:rPr lang="en-US" sz="1600"/>
              <a:t>Tələblər </a:t>
            </a:r>
            <a:r>
              <a:rPr lang="en-US" sz="1600" b="1"/>
              <a:t>dəqiq və başa düşülən</a:t>
            </a:r>
            <a:r>
              <a:rPr lang="en-US" sz="1600"/>
              <a:t> olmalıdır. Texniki terminlər, abbreviaturalar və qeyri-müəyyən ifadələrdən istifadə edilməməlidir.</a:t>
            </a:r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 b="1"/>
              <a:t>Səhv nümunə:</a:t>
            </a: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"Fayl sistemi (FS), girişi şəffaf şifrələmə ilə təmin edir." (FS nədir? Şəffaf şifrələmə necə işləyir?)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None/>
            </a:pPr>
            <a:r>
              <a:rPr lang="en-US" sz="1600" b="1"/>
              <a:t>Düzgün nümunə:</a:t>
            </a: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"Sistem, faylları AES-256 alqoritmi ilə avtomatik şifrələyir." (Dəqiq və texniki baxımdan aydın yazılıb.)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None/>
            </a:pPr>
            <a:r>
              <a:rPr lang="en-US" sz="1600" b="1"/>
              <a:t>Səhv nümunə:</a:t>
            </a: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"Sistem PDF formatlı faylı PNG formatına çevirir." (Necə? Hansı keyfiyyətdə?)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None/>
            </a:pPr>
            <a:r>
              <a:rPr lang="en-US" sz="1600" b="1"/>
              <a:t>Düzgün nümunə:</a:t>
            </a: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"Sistem PDF faylını 300 dpi keyfiyyəti ilə PNG formatına çevirir."</a:t>
            </a:r>
          </a:p>
        </p:txBody>
      </p:sp>
    </p:spTree>
    <p:extLst>
      <p:ext uri="{BB962C8B-B14F-4D97-AF65-F5344CB8AC3E}">
        <p14:creationId xmlns:p14="http://schemas.microsoft.com/office/powerpoint/2010/main" val="202172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11931</TotalTime>
  <Words>2908</Words>
  <Application>Microsoft Office PowerPoint</Application>
  <PresentationFormat>Widescreen</PresentationFormat>
  <Paragraphs>314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Udemy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44</cp:revision>
  <dcterms:created xsi:type="dcterms:W3CDTF">2025-02-24T08:05:52Z</dcterms:created>
  <dcterms:modified xsi:type="dcterms:W3CDTF">2025-03-09T03:56:01Z</dcterms:modified>
</cp:coreProperties>
</file>