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68" r:id="rId2"/>
    <p:sldId id="369" r:id="rId3"/>
    <p:sldId id="370" r:id="rId4"/>
    <p:sldId id="371" r:id="rId5"/>
    <p:sldId id="372" r:id="rId6"/>
    <p:sldId id="373" r:id="rId7"/>
    <p:sldId id="374" r:id="rId8"/>
    <p:sldId id="375" r:id="rId9"/>
    <p:sldId id="376" r:id="rId10"/>
    <p:sldId id="377" r:id="rId11"/>
    <p:sldId id="378" r:id="rId12"/>
    <p:sldId id="379" r:id="rId13"/>
    <p:sldId id="380" r:id="rId14"/>
    <p:sldId id="381" r:id="rId15"/>
    <p:sldId id="382" r:id="rId16"/>
    <p:sldId id="383" r:id="rId17"/>
    <p:sldId id="384" r:id="rId18"/>
    <p:sldId id="385" r:id="rId19"/>
    <p:sldId id="386" r:id="rId20"/>
    <p:sldId id="387" r:id="rId21"/>
    <p:sldId id="388" r:id="rId22"/>
    <p:sldId id="389" r:id="rId23"/>
    <p:sldId id="39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94660"/>
  </p:normalViewPr>
  <p:slideViewPr>
    <p:cSldViewPr snapToGrid="0">
      <p:cViewPr varScale="1">
        <p:scale>
          <a:sx n="98" d="100"/>
          <a:sy n="98" d="100"/>
        </p:scale>
        <p:origin x="8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0278-45DC-4534-B67E-11EB3832C02B}" type="datetimeFigureOut">
              <a:rPr lang="en-US" smtClean="0"/>
              <a:t>3/9/2025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E7695-2856-4E04-B435-7203877CB9AD}" type="slidenum">
              <a:rPr lang="en-US" smtClean="0"/>
              <a:t>‹#›</a:t>
            </a:fld>
            <a:endParaRPr lang="en-US"/>
          </a:p>
        </p:txBody>
      </p:sp>
    </p:spTree>
    <p:extLst>
      <p:ext uri="{BB962C8B-B14F-4D97-AF65-F5344CB8AC3E}">
        <p14:creationId xmlns:p14="http://schemas.microsoft.com/office/powerpoint/2010/main" val="426932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2802C-EE8A-2CD3-7331-E26C67F38F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856EEB-FB90-66D0-AEC5-163735F31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EB0108-4F27-D095-F4C8-83A7B298BE8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D0AB100-4174-3596-E2E0-AA28CEFD031B}"/>
              </a:ext>
            </a:extLst>
          </p:cNvPr>
          <p:cNvSpPr>
            <a:spLocks noGrp="1"/>
          </p:cNvSpPr>
          <p:nvPr>
            <p:ph type="sldNum" sz="quarter" idx="5"/>
          </p:nvPr>
        </p:nvSpPr>
        <p:spPr/>
        <p:txBody>
          <a:bodyPr/>
          <a:lstStyle/>
          <a:p>
            <a:fld id="{659E7695-2856-4E04-B435-7203877CB9AD}" type="slidenum">
              <a:rPr lang="en-US" smtClean="0"/>
              <a:t>1</a:t>
            </a:fld>
            <a:endParaRPr lang="en-US"/>
          </a:p>
        </p:txBody>
      </p:sp>
    </p:spTree>
    <p:extLst>
      <p:ext uri="{BB962C8B-B14F-4D97-AF65-F5344CB8AC3E}">
        <p14:creationId xmlns:p14="http://schemas.microsoft.com/office/powerpoint/2010/main" val="514535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1DA07-EA5C-FD60-ECE4-8402F615ED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AF4DF6-F53B-629E-CB7F-14AC6D436C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613426-2A9D-6EE2-6C54-9909E7C43C4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8DD387B-E11D-3466-329C-51F335F535BE}"/>
              </a:ext>
            </a:extLst>
          </p:cNvPr>
          <p:cNvSpPr>
            <a:spLocks noGrp="1"/>
          </p:cNvSpPr>
          <p:nvPr>
            <p:ph type="sldNum" sz="quarter" idx="5"/>
          </p:nvPr>
        </p:nvSpPr>
        <p:spPr/>
        <p:txBody>
          <a:bodyPr/>
          <a:lstStyle/>
          <a:p>
            <a:fld id="{659E7695-2856-4E04-B435-7203877CB9AD}" type="slidenum">
              <a:rPr lang="en-US" smtClean="0"/>
              <a:t>10</a:t>
            </a:fld>
            <a:endParaRPr lang="en-US"/>
          </a:p>
        </p:txBody>
      </p:sp>
    </p:spTree>
    <p:extLst>
      <p:ext uri="{BB962C8B-B14F-4D97-AF65-F5344CB8AC3E}">
        <p14:creationId xmlns:p14="http://schemas.microsoft.com/office/powerpoint/2010/main" val="1554486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88F5E-443D-5A51-B0D9-C2FE947604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DCE4BE-328D-0A09-F470-64068EF84A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A29FEA-5769-A7C9-6700-E42AD5761F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84E0BDE-F880-3F90-0DCA-1A9F61603C1E}"/>
              </a:ext>
            </a:extLst>
          </p:cNvPr>
          <p:cNvSpPr>
            <a:spLocks noGrp="1"/>
          </p:cNvSpPr>
          <p:nvPr>
            <p:ph type="sldNum" sz="quarter" idx="5"/>
          </p:nvPr>
        </p:nvSpPr>
        <p:spPr/>
        <p:txBody>
          <a:bodyPr/>
          <a:lstStyle/>
          <a:p>
            <a:fld id="{659E7695-2856-4E04-B435-7203877CB9AD}" type="slidenum">
              <a:rPr lang="en-US" smtClean="0"/>
              <a:t>11</a:t>
            </a:fld>
            <a:endParaRPr lang="en-US"/>
          </a:p>
        </p:txBody>
      </p:sp>
    </p:spTree>
    <p:extLst>
      <p:ext uri="{BB962C8B-B14F-4D97-AF65-F5344CB8AC3E}">
        <p14:creationId xmlns:p14="http://schemas.microsoft.com/office/powerpoint/2010/main" val="2041315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02FD8-7CBD-5D48-F78D-05D2FFB207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AE4047-6F84-D0D5-3FDB-E83C4E3CA0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942519-8678-BE89-29F0-FFBBF3707E1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4E8CFE6-E939-60D4-5D50-30B253E09665}"/>
              </a:ext>
            </a:extLst>
          </p:cNvPr>
          <p:cNvSpPr>
            <a:spLocks noGrp="1"/>
          </p:cNvSpPr>
          <p:nvPr>
            <p:ph type="sldNum" sz="quarter" idx="5"/>
          </p:nvPr>
        </p:nvSpPr>
        <p:spPr/>
        <p:txBody>
          <a:bodyPr/>
          <a:lstStyle/>
          <a:p>
            <a:fld id="{659E7695-2856-4E04-B435-7203877CB9AD}" type="slidenum">
              <a:rPr lang="en-US" smtClean="0"/>
              <a:t>12</a:t>
            </a:fld>
            <a:endParaRPr lang="en-US"/>
          </a:p>
        </p:txBody>
      </p:sp>
    </p:spTree>
    <p:extLst>
      <p:ext uri="{BB962C8B-B14F-4D97-AF65-F5344CB8AC3E}">
        <p14:creationId xmlns:p14="http://schemas.microsoft.com/office/powerpoint/2010/main" val="495888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7F1A6-44D2-5BCD-0B92-8B6350DD0E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AC7297-B8B0-FB80-B5EE-517BB6B3C6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127E44-9C6C-0D7E-FA31-96AA49F773F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A04F785-6DAA-0388-31F0-9FE40464AD01}"/>
              </a:ext>
            </a:extLst>
          </p:cNvPr>
          <p:cNvSpPr>
            <a:spLocks noGrp="1"/>
          </p:cNvSpPr>
          <p:nvPr>
            <p:ph type="sldNum" sz="quarter" idx="5"/>
          </p:nvPr>
        </p:nvSpPr>
        <p:spPr/>
        <p:txBody>
          <a:bodyPr/>
          <a:lstStyle/>
          <a:p>
            <a:fld id="{659E7695-2856-4E04-B435-7203877CB9AD}" type="slidenum">
              <a:rPr lang="en-US" smtClean="0"/>
              <a:t>13</a:t>
            </a:fld>
            <a:endParaRPr lang="en-US"/>
          </a:p>
        </p:txBody>
      </p:sp>
    </p:spTree>
    <p:extLst>
      <p:ext uri="{BB962C8B-B14F-4D97-AF65-F5344CB8AC3E}">
        <p14:creationId xmlns:p14="http://schemas.microsoft.com/office/powerpoint/2010/main" val="3992444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6C60B-6830-2C0E-C9D5-2EAA1304BB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2BE024-F1B0-BA66-5061-503FA7DB7D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691D5C-5C5B-5719-375F-3EBD9D04823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38A5444-91CC-7FB4-5234-63E3F79A69CF}"/>
              </a:ext>
            </a:extLst>
          </p:cNvPr>
          <p:cNvSpPr>
            <a:spLocks noGrp="1"/>
          </p:cNvSpPr>
          <p:nvPr>
            <p:ph type="sldNum" sz="quarter" idx="5"/>
          </p:nvPr>
        </p:nvSpPr>
        <p:spPr/>
        <p:txBody>
          <a:bodyPr/>
          <a:lstStyle/>
          <a:p>
            <a:fld id="{659E7695-2856-4E04-B435-7203877CB9AD}" type="slidenum">
              <a:rPr lang="en-US" smtClean="0"/>
              <a:t>14</a:t>
            </a:fld>
            <a:endParaRPr lang="en-US"/>
          </a:p>
        </p:txBody>
      </p:sp>
    </p:spTree>
    <p:extLst>
      <p:ext uri="{BB962C8B-B14F-4D97-AF65-F5344CB8AC3E}">
        <p14:creationId xmlns:p14="http://schemas.microsoft.com/office/powerpoint/2010/main" val="2151985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AD685-6E29-7695-B436-32F6256037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B97F0E-FEB5-1091-551F-3DE1DE5DD5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142B1-BF42-21D9-3E3D-F855EDD6129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6CE2760-7261-C512-25E6-17802172D9CF}"/>
              </a:ext>
            </a:extLst>
          </p:cNvPr>
          <p:cNvSpPr>
            <a:spLocks noGrp="1"/>
          </p:cNvSpPr>
          <p:nvPr>
            <p:ph type="sldNum" sz="quarter" idx="5"/>
          </p:nvPr>
        </p:nvSpPr>
        <p:spPr/>
        <p:txBody>
          <a:bodyPr/>
          <a:lstStyle/>
          <a:p>
            <a:fld id="{659E7695-2856-4E04-B435-7203877CB9AD}" type="slidenum">
              <a:rPr lang="en-US" smtClean="0"/>
              <a:t>15</a:t>
            </a:fld>
            <a:endParaRPr lang="en-US"/>
          </a:p>
        </p:txBody>
      </p:sp>
    </p:spTree>
    <p:extLst>
      <p:ext uri="{BB962C8B-B14F-4D97-AF65-F5344CB8AC3E}">
        <p14:creationId xmlns:p14="http://schemas.microsoft.com/office/powerpoint/2010/main" val="415552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2756B-123D-CD97-F640-2CCE9A5AD9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B1A95A-91C7-3327-34C9-28F5021E24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C63BEF-0CCD-3551-2671-A76958696D0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0E1C6A-DB37-18E3-0506-2AFCC3A3AB42}"/>
              </a:ext>
            </a:extLst>
          </p:cNvPr>
          <p:cNvSpPr>
            <a:spLocks noGrp="1"/>
          </p:cNvSpPr>
          <p:nvPr>
            <p:ph type="sldNum" sz="quarter" idx="5"/>
          </p:nvPr>
        </p:nvSpPr>
        <p:spPr/>
        <p:txBody>
          <a:bodyPr/>
          <a:lstStyle/>
          <a:p>
            <a:fld id="{659E7695-2856-4E04-B435-7203877CB9AD}" type="slidenum">
              <a:rPr lang="en-US" smtClean="0"/>
              <a:t>16</a:t>
            </a:fld>
            <a:endParaRPr lang="en-US"/>
          </a:p>
        </p:txBody>
      </p:sp>
    </p:spTree>
    <p:extLst>
      <p:ext uri="{BB962C8B-B14F-4D97-AF65-F5344CB8AC3E}">
        <p14:creationId xmlns:p14="http://schemas.microsoft.com/office/powerpoint/2010/main" val="561787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410B7-C5DA-E148-C22F-57FD8678E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EF827D-3EF4-EDE8-252E-7E4111D60D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096A4C-9ADA-1B23-6FBF-79EFA736D90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560B9C-3A02-CF4A-9E38-EF2C8ACB42A4}"/>
              </a:ext>
            </a:extLst>
          </p:cNvPr>
          <p:cNvSpPr>
            <a:spLocks noGrp="1"/>
          </p:cNvSpPr>
          <p:nvPr>
            <p:ph type="sldNum" sz="quarter" idx="5"/>
          </p:nvPr>
        </p:nvSpPr>
        <p:spPr/>
        <p:txBody>
          <a:bodyPr/>
          <a:lstStyle/>
          <a:p>
            <a:fld id="{659E7695-2856-4E04-B435-7203877CB9AD}" type="slidenum">
              <a:rPr lang="en-US" smtClean="0"/>
              <a:t>17</a:t>
            </a:fld>
            <a:endParaRPr lang="en-US"/>
          </a:p>
        </p:txBody>
      </p:sp>
    </p:spTree>
    <p:extLst>
      <p:ext uri="{BB962C8B-B14F-4D97-AF65-F5344CB8AC3E}">
        <p14:creationId xmlns:p14="http://schemas.microsoft.com/office/powerpoint/2010/main" val="684600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C5306-DA6E-4C4C-2EE6-812F9FDC46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8341C6-1FC8-BA32-490A-214FB5E115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DAC4AD-7389-89E5-0E8A-EBBA7770055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4676648-D658-8B61-A127-3BD43F8C39E4}"/>
              </a:ext>
            </a:extLst>
          </p:cNvPr>
          <p:cNvSpPr>
            <a:spLocks noGrp="1"/>
          </p:cNvSpPr>
          <p:nvPr>
            <p:ph type="sldNum" sz="quarter" idx="5"/>
          </p:nvPr>
        </p:nvSpPr>
        <p:spPr/>
        <p:txBody>
          <a:bodyPr/>
          <a:lstStyle/>
          <a:p>
            <a:fld id="{659E7695-2856-4E04-B435-7203877CB9AD}" type="slidenum">
              <a:rPr lang="en-US" smtClean="0"/>
              <a:t>18</a:t>
            </a:fld>
            <a:endParaRPr lang="en-US"/>
          </a:p>
        </p:txBody>
      </p:sp>
    </p:spTree>
    <p:extLst>
      <p:ext uri="{BB962C8B-B14F-4D97-AF65-F5344CB8AC3E}">
        <p14:creationId xmlns:p14="http://schemas.microsoft.com/office/powerpoint/2010/main" val="32309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05DF2-AB8D-7E87-85DF-AF41A2D3E4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1D9D13-6BDD-E69C-0400-268682C797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60C0B5-CB30-DB07-BA66-AF4A45AD627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4438A45-5EA8-ABE7-6F7B-32AA3282EEB5}"/>
              </a:ext>
            </a:extLst>
          </p:cNvPr>
          <p:cNvSpPr>
            <a:spLocks noGrp="1"/>
          </p:cNvSpPr>
          <p:nvPr>
            <p:ph type="sldNum" sz="quarter" idx="5"/>
          </p:nvPr>
        </p:nvSpPr>
        <p:spPr/>
        <p:txBody>
          <a:bodyPr/>
          <a:lstStyle/>
          <a:p>
            <a:fld id="{659E7695-2856-4E04-B435-7203877CB9AD}" type="slidenum">
              <a:rPr lang="en-US" smtClean="0"/>
              <a:t>19</a:t>
            </a:fld>
            <a:endParaRPr lang="en-US"/>
          </a:p>
        </p:txBody>
      </p:sp>
    </p:spTree>
    <p:extLst>
      <p:ext uri="{BB962C8B-B14F-4D97-AF65-F5344CB8AC3E}">
        <p14:creationId xmlns:p14="http://schemas.microsoft.com/office/powerpoint/2010/main" val="4095217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8EBC5-33DC-C614-1C31-B380B19EAC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E385F-BD0E-23DE-F29D-B8C02957F1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8632CD-5005-19E9-B720-20F921031BB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B0FD59D-1FF2-6F46-BE25-5D374F621376}"/>
              </a:ext>
            </a:extLst>
          </p:cNvPr>
          <p:cNvSpPr>
            <a:spLocks noGrp="1"/>
          </p:cNvSpPr>
          <p:nvPr>
            <p:ph type="sldNum" sz="quarter" idx="5"/>
          </p:nvPr>
        </p:nvSpPr>
        <p:spPr/>
        <p:txBody>
          <a:bodyPr/>
          <a:lstStyle/>
          <a:p>
            <a:fld id="{659E7695-2856-4E04-B435-7203877CB9AD}" type="slidenum">
              <a:rPr lang="en-US" smtClean="0"/>
              <a:t>2</a:t>
            </a:fld>
            <a:endParaRPr lang="en-US"/>
          </a:p>
        </p:txBody>
      </p:sp>
    </p:spTree>
    <p:extLst>
      <p:ext uri="{BB962C8B-B14F-4D97-AF65-F5344CB8AC3E}">
        <p14:creationId xmlns:p14="http://schemas.microsoft.com/office/powerpoint/2010/main" val="3086716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25251-B35C-5E4D-2F05-EC511C7B30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D7BABB-F5B7-E03F-A2E2-024C25663A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1BB6CC-96F7-7F9A-B7FE-AF3782F06D0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B25956C-273B-C4A7-F7FA-80494A11F201}"/>
              </a:ext>
            </a:extLst>
          </p:cNvPr>
          <p:cNvSpPr>
            <a:spLocks noGrp="1"/>
          </p:cNvSpPr>
          <p:nvPr>
            <p:ph type="sldNum" sz="quarter" idx="5"/>
          </p:nvPr>
        </p:nvSpPr>
        <p:spPr/>
        <p:txBody>
          <a:bodyPr/>
          <a:lstStyle/>
          <a:p>
            <a:fld id="{659E7695-2856-4E04-B435-7203877CB9AD}" type="slidenum">
              <a:rPr lang="en-US" smtClean="0"/>
              <a:t>20</a:t>
            </a:fld>
            <a:endParaRPr lang="en-US"/>
          </a:p>
        </p:txBody>
      </p:sp>
    </p:spTree>
    <p:extLst>
      <p:ext uri="{BB962C8B-B14F-4D97-AF65-F5344CB8AC3E}">
        <p14:creationId xmlns:p14="http://schemas.microsoft.com/office/powerpoint/2010/main" val="2084487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C3505-D740-0B42-E255-E4A492CDF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57D4E7-114F-429C-AD99-750C45A809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E8BA0A-B013-C109-6912-FFB0994C3BA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CBEB20E-470E-D461-9652-150217A7EE94}"/>
              </a:ext>
            </a:extLst>
          </p:cNvPr>
          <p:cNvSpPr>
            <a:spLocks noGrp="1"/>
          </p:cNvSpPr>
          <p:nvPr>
            <p:ph type="sldNum" sz="quarter" idx="5"/>
          </p:nvPr>
        </p:nvSpPr>
        <p:spPr/>
        <p:txBody>
          <a:bodyPr/>
          <a:lstStyle/>
          <a:p>
            <a:fld id="{659E7695-2856-4E04-B435-7203877CB9AD}" type="slidenum">
              <a:rPr lang="en-US" smtClean="0"/>
              <a:t>21</a:t>
            </a:fld>
            <a:endParaRPr lang="en-US"/>
          </a:p>
        </p:txBody>
      </p:sp>
    </p:spTree>
    <p:extLst>
      <p:ext uri="{BB962C8B-B14F-4D97-AF65-F5344CB8AC3E}">
        <p14:creationId xmlns:p14="http://schemas.microsoft.com/office/powerpoint/2010/main" val="828343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05BEF-3BA4-2A82-5C8C-2F97100B4C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98453-BF7A-A9CB-9335-9BE867738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D6E33E-69EE-9141-2B9C-847D336D81B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6E666BC-DCF7-71F0-34A3-F771AFADDA2C}"/>
              </a:ext>
            </a:extLst>
          </p:cNvPr>
          <p:cNvSpPr>
            <a:spLocks noGrp="1"/>
          </p:cNvSpPr>
          <p:nvPr>
            <p:ph type="sldNum" sz="quarter" idx="5"/>
          </p:nvPr>
        </p:nvSpPr>
        <p:spPr/>
        <p:txBody>
          <a:bodyPr/>
          <a:lstStyle/>
          <a:p>
            <a:fld id="{659E7695-2856-4E04-B435-7203877CB9AD}" type="slidenum">
              <a:rPr lang="en-US" smtClean="0"/>
              <a:t>22</a:t>
            </a:fld>
            <a:endParaRPr lang="en-US"/>
          </a:p>
        </p:txBody>
      </p:sp>
    </p:spTree>
    <p:extLst>
      <p:ext uri="{BB962C8B-B14F-4D97-AF65-F5344CB8AC3E}">
        <p14:creationId xmlns:p14="http://schemas.microsoft.com/office/powerpoint/2010/main" val="963069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AE0F4-E405-DA58-2CFE-DCB9956863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572676-42E8-9D4B-2B29-788B049DAB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6DECE5-905B-C61A-B4EE-1D28418F912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55ADF0C-2A6E-AB46-4277-73BF5D6DC7B3}"/>
              </a:ext>
            </a:extLst>
          </p:cNvPr>
          <p:cNvSpPr>
            <a:spLocks noGrp="1"/>
          </p:cNvSpPr>
          <p:nvPr>
            <p:ph type="sldNum" sz="quarter" idx="5"/>
          </p:nvPr>
        </p:nvSpPr>
        <p:spPr/>
        <p:txBody>
          <a:bodyPr/>
          <a:lstStyle/>
          <a:p>
            <a:fld id="{659E7695-2856-4E04-B435-7203877CB9AD}" type="slidenum">
              <a:rPr lang="en-US" smtClean="0"/>
              <a:t>23</a:t>
            </a:fld>
            <a:endParaRPr lang="en-US"/>
          </a:p>
        </p:txBody>
      </p:sp>
    </p:spTree>
    <p:extLst>
      <p:ext uri="{BB962C8B-B14F-4D97-AF65-F5344CB8AC3E}">
        <p14:creationId xmlns:p14="http://schemas.microsoft.com/office/powerpoint/2010/main" val="3823337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ED035-57A1-C6A1-165E-5349B51924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1B4555-623F-F520-B163-F1F7E632D6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C5D9F3-0E9E-93ED-E9B2-2B9819D4649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93785C2-2DCE-D2B4-4A36-C01DBAE43B5C}"/>
              </a:ext>
            </a:extLst>
          </p:cNvPr>
          <p:cNvSpPr>
            <a:spLocks noGrp="1"/>
          </p:cNvSpPr>
          <p:nvPr>
            <p:ph type="sldNum" sz="quarter" idx="5"/>
          </p:nvPr>
        </p:nvSpPr>
        <p:spPr/>
        <p:txBody>
          <a:bodyPr/>
          <a:lstStyle/>
          <a:p>
            <a:fld id="{659E7695-2856-4E04-B435-7203877CB9AD}" type="slidenum">
              <a:rPr lang="en-US" smtClean="0"/>
              <a:t>3</a:t>
            </a:fld>
            <a:endParaRPr lang="en-US"/>
          </a:p>
        </p:txBody>
      </p:sp>
    </p:spTree>
    <p:extLst>
      <p:ext uri="{BB962C8B-B14F-4D97-AF65-F5344CB8AC3E}">
        <p14:creationId xmlns:p14="http://schemas.microsoft.com/office/powerpoint/2010/main" val="413797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D9BB3-C0D7-B38E-B5F0-1AEB6764CB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5C1CB7-4279-BEB4-B0D7-FEBA25BD23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F22F78-AD0C-27A9-4076-E05B6CE8125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5D2B9F0-DF98-066F-EE80-927F2A1A9505}"/>
              </a:ext>
            </a:extLst>
          </p:cNvPr>
          <p:cNvSpPr>
            <a:spLocks noGrp="1"/>
          </p:cNvSpPr>
          <p:nvPr>
            <p:ph type="sldNum" sz="quarter" idx="5"/>
          </p:nvPr>
        </p:nvSpPr>
        <p:spPr/>
        <p:txBody>
          <a:bodyPr/>
          <a:lstStyle/>
          <a:p>
            <a:fld id="{659E7695-2856-4E04-B435-7203877CB9AD}" type="slidenum">
              <a:rPr lang="en-US" smtClean="0"/>
              <a:t>4</a:t>
            </a:fld>
            <a:endParaRPr lang="en-US"/>
          </a:p>
        </p:txBody>
      </p:sp>
    </p:spTree>
    <p:extLst>
      <p:ext uri="{BB962C8B-B14F-4D97-AF65-F5344CB8AC3E}">
        <p14:creationId xmlns:p14="http://schemas.microsoft.com/office/powerpoint/2010/main" val="2200234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342D2-4685-96E0-D795-93947CFE56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18FBA2-DD12-4670-F285-728EE8A71C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189109-0B69-82FD-0544-4DAF9666F11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E821869-0872-C08D-78D1-CEA4B072DCA7}"/>
              </a:ext>
            </a:extLst>
          </p:cNvPr>
          <p:cNvSpPr>
            <a:spLocks noGrp="1"/>
          </p:cNvSpPr>
          <p:nvPr>
            <p:ph type="sldNum" sz="quarter" idx="5"/>
          </p:nvPr>
        </p:nvSpPr>
        <p:spPr/>
        <p:txBody>
          <a:bodyPr/>
          <a:lstStyle/>
          <a:p>
            <a:fld id="{659E7695-2856-4E04-B435-7203877CB9AD}" type="slidenum">
              <a:rPr lang="en-US" smtClean="0"/>
              <a:t>5</a:t>
            </a:fld>
            <a:endParaRPr lang="en-US"/>
          </a:p>
        </p:txBody>
      </p:sp>
    </p:spTree>
    <p:extLst>
      <p:ext uri="{BB962C8B-B14F-4D97-AF65-F5344CB8AC3E}">
        <p14:creationId xmlns:p14="http://schemas.microsoft.com/office/powerpoint/2010/main" val="860169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CD8FD-14CD-CC28-F44A-6758C23842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061043-3297-B625-E5E1-372DBB7EBB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636AF8-811E-A4A4-094C-0877B21F600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7B47060-3D80-19E4-4EC9-45AF2C3C4FBF}"/>
              </a:ext>
            </a:extLst>
          </p:cNvPr>
          <p:cNvSpPr>
            <a:spLocks noGrp="1"/>
          </p:cNvSpPr>
          <p:nvPr>
            <p:ph type="sldNum" sz="quarter" idx="5"/>
          </p:nvPr>
        </p:nvSpPr>
        <p:spPr/>
        <p:txBody>
          <a:bodyPr/>
          <a:lstStyle/>
          <a:p>
            <a:fld id="{659E7695-2856-4E04-B435-7203877CB9AD}" type="slidenum">
              <a:rPr lang="en-US" smtClean="0"/>
              <a:t>6</a:t>
            </a:fld>
            <a:endParaRPr lang="en-US"/>
          </a:p>
        </p:txBody>
      </p:sp>
    </p:spTree>
    <p:extLst>
      <p:ext uri="{BB962C8B-B14F-4D97-AF65-F5344CB8AC3E}">
        <p14:creationId xmlns:p14="http://schemas.microsoft.com/office/powerpoint/2010/main" val="1111405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2BB67-B370-4A4C-8211-5C413DE487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B42952-5F53-6866-B879-E297874108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FD2220-FBC5-F253-0886-80E1F34CBF2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36FE50-749F-DC2D-7ACD-A1C45CB247C4}"/>
              </a:ext>
            </a:extLst>
          </p:cNvPr>
          <p:cNvSpPr>
            <a:spLocks noGrp="1"/>
          </p:cNvSpPr>
          <p:nvPr>
            <p:ph type="sldNum" sz="quarter" idx="5"/>
          </p:nvPr>
        </p:nvSpPr>
        <p:spPr/>
        <p:txBody>
          <a:bodyPr/>
          <a:lstStyle/>
          <a:p>
            <a:fld id="{659E7695-2856-4E04-B435-7203877CB9AD}" type="slidenum">
              <a:rPr lang="en-US" smtClean="0"/>
              <a:t>7</a:t>
            </a:fld>
            <a:endParaRPr lang="en-US"/>
          </a:p>
        </p:txBody>
      </p:sp>
    </p:spTree>
    <p:extLst>
      <p:ext uri="{BB962C8B-B14F-4D97-AF65-F5344CB8AC3E}">
        <p14:creationId xmlns:p14="http://schemas.microsoft.com/office/powerpoint/2010/main" val="855032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72F3C-8869-4806-3039-B5B9A07A56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DD072B-B3A1-3184-DBDB-5A373D47B8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3FA389-8185-9D25-66C6-A52FBE99B97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6D63922-F751-6F96-A0C5-9E1DAF8285B1}"/>
              </a:ext>
            </a:extLst>
          </p:cNvPr>
          <p:cNvSpPr>
            <a:spLocks noGrp="1"/>
          </p:cNvSpPr>
          <p:nvPr>
            <p:ph type="sldNum" sz="quarter" idx="5"/>
          </p:nvPr>
        </p:nvSpPr>
        <p:spPr/>
        <p:txBody>
          <a:bodyPr/>
          <a:lstStyle/>
          <a:p>
            <a:fld id="{659E7695-2856-4E04-B435-7203877CB9AD}" type="slidenum">
              <a:rPr lang="en-US" smtClean="0"/>
              <a:t>8</a:t>
            </a:fld>
            <a:endParaRPr lang="en-US"/>
          </a:p>
        </p:txBody>
      </p:sp>
    </p:spTree>
    <p:extLst>
      <p:ext uri="{BB962C8B-B14F-4D97-AF65-F5344CB8AC3E}">
        <p14:creationId xmlns:p14="http://schemas.microsoft.com/office/powerpoint/2010/main" val="4282331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4ED86-167D-AC86-60A3-356A84609F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138452-1F21-B973-FF28-AB388101BA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089087-933A-8B08-4173-1979D7354EB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4CCB606-2037-8140-184D-531E46E85068}"/>
              </a:ext>
            </a:extLst>
          </p:cNvPr>
          <p:cNvSpPr>
            <a:spLocks noGrp="1"/>
          </p:cNvSpPr>
          <p:nvPr>
            <p:ph type="sldNum" sz="quarter" idx="5"/>
          </p:nvPr>
        </p:nvSpPr>
        <p:spPr/>
        <p:txBody>
          <a:bodyPr/>
          <a:lstStyle/>
          <a:p>
            <a:fld id="{659E7695-2856-4E04-B435-7203877CB9AD}" type="slidenum">
              <a:rPr lang="en-US" smtClean="0"/>
              <a:t>9</a:t>
            </a:fld>
            <a:endParaRPr lang="en-US"/>
          </a:p>
        </p:txBody>
      </p:sp>
    </p:spTree>
    <p:extLst>
      <p:ext uri="{BB962C8B-B14F-4D97-AF65-F5344CB8AC3E}">
        <p14:creationId xmlns:p14="http://schemas.microsoft.com/office/powerpoint/2010/main" val="382557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ABB0-8DDA-004E-D340-0D8D9AF84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2F8DD-D0F4-594E-A52F-665FF06E4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D2B00-A821-38BD-2822-C3A06D547753}"/>
              </a:ext>
            </a:extLst>
          </p:cNvPr>
          <p:cNvSpPr>
            <a:spLocks noGrp="1"/>
          </p:cNvSpPr>
          <p:nvPr>
            <p:ph type="dt" sz="half" idx="10"/>
          </p:nvPr>
        </p:nvSpPr>
        <p:spPr/>
        <p:txBody>
          <a:bodyPr/>
          <a:lstStyle/>
          <a:p>
            <a:fld id="{CA16844A-366F-47C4-B77D-42DFAB3943AB}" type="datetimeFigureOut">
              <a:rPr lang="en-US" smtClean="0"/>
              <a:t>3/9/2025</a:t>
            </a:fld>
            <a:endParaRPr lang="en-US"/>
          </a:p>
        </p:txBody>
      </p:sp>
      <p:sp>
        <p:nvSpPr>
          <p:cNvPr id="5" name="Footer Placeholder 4">
            <a:extLst>
              <a:ext uri="{FF2B5EF4-FFF2-40B4-BE49-F238E27FC236}">
                <a16:creationId xmlns:a16="http://schemas.microsoft.com/office/drawing/2014/main" id="{B230DA0D-2215-40F8-ED04-B85624079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D1DB0-F1BC-6B82-F122-5E5FCC819C5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20912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1CCD-7010-8F1B-350B-607AD33F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8F3A5-95A2-7356-8555-283E2E12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BC6F-62DC-463A-E62C-47BF69B1D9CB}"/>
              </a:ext>
            </a:extLst>
          </p:cNvPr>
          <p:cNvSpPr>
            <a:spLocks noGrp="1"/>
          </p:cNvSpPr>
          <p:nvPr>
            <p:ph type="dt" sz="half" idx="10"/>
          </p:nvPr>
        </p:nvSpPr>
        <p:spPr/>
        <p:txBody>
          <a:bodyPr/>
          <a:lstStyle/>
          <a:p>
            <a:fld id="{CA16844A-366F-47C4-B77D-42DFAB3943AB}" type="datetimeFigureOut">
              <a:rPr lang="en-US" smtClean="0"/>
              <a:t>3/9/2025</a:t>
            </a:fld>
            <a:endParaRPr lang="en-US"/>
          </a:p>
        </p:txBody>
      </p:sp>
      <p:sp>
        <p:nvSpPr>
          <p:cNvPr id="5" name="Footer Placeholder 4">
            <a:extLst>
              <a:ext uri="{FF2B5EF4-FFF2-40B4-BE49-F238E27FC236}">
                <a16:creationId xmlns:a16="http://schemas.microsoft.com/office/drawing/2014/main" id="{9A932CBD-C858-D88F-0489-E4BB16536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B618D-C596-4A40-DE56-94EBE7338D4C}"/>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407859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93E27-C592-4EF7-2019-B7ACFA418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9BEC0-54B8-A051-2798-F11DBE8B0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C6EEC-A13E-6853-1E9D-14A095FB38B2}"/>
              </a:ext>
            </a:extLst>
          </p:cNvPr>
          <p:cNvSpPr>
            <a:spLocks noGrp="1"/>
          </p:cNvSpPr>
          <p:nvPr>
            <p:ph type="dt" sz="half" idx="10"/>
          </p:nvPr>
        </p:nvSpPr>
        <p:spPr/>
        <p:txBody>
          <a:bodyPr/>
          <a:lstStyle/>
          <a:p>
            <a:fld id="{CA16844A-366F-47C4-B77D-42DFAB3943AB}" type="datetimeFigureOut">
              <a:rPr lang="en-US" smtClean="0"/>
              <a:t>3/9/2025</a:t>
            </a:fld>
            <a:endParaRPr lang="en-US"/>
          </a:p>
        </p:txBody>
      </p:sp>
      <p:sp>
        <p:nvSpPr>
          <p:cNvPr id="5" name="Footer Placeholder 4">
            <a:extLst>
              <a:ext uri="{FF2B5EF4-FFF2-40B4-BE49-F238E27FC236}">
                <a16:creationId xmlns:a16="http://schemas.microsoft.com/office/drawing/2014/main" id="{23D021A9-52BF-1240-BDEA-96685F316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4FD-BB15-13F7-2D2E-DD0F35AD231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76929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2DF4-E565-614B-558E-1D15614EA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73E54-D8C4-FC9C-7E3E-3AD0DA076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94689-2AAB-15E5-41EF-B7F6080E9EBA}"/>
              </a:ext>
            </a:extLst>
          </p:cNvPr>
          <p:cNvSpPr>
            <a:spLocks noGrp="1"/>
          </p:cNvSpPr>
          <p:nvPr>
            <p:ph type="dt" sz="half" idx="10"/>
          </p:nvPr>
        </p:nvSpPr>
        <p:spPr/>
        <p:txBody>
          <a:bodyPr/>
          <a:lstStyle/>
          <a:p>
            <a:fld id="{CA16844A-366F-47C4-B77D-42DFAB3943AB}" type="datetimeFigureOut">
              <a:rPr lang="en-US" smtClean="0"/>
              <a:t>3/9/2025</a:t>
            </a:fld>
            <a:endParaRPr lang="en-US"/>
          </a:p>
        </p:txBody>
      </p:sp>
      <p:sp>
        <p:nvSpPr>
          <p:cNvPr id="5" name="Footer Placeholder 4">
            <a:extLst>
              <a:ext uri="{FF2B5EF4-FFF2-40B4-BE49-F238E27FC236}">
                <a16:creationId xmlns:a16="http://schemas.microsoft.com/office/drawing/2014/main" id="{3BB960A3-8318-92B7-7BD0-48AAA0D6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0E662-CD9B-C45E-13B7-859A9EBCBA2A}"/>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75260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44D5-A9F7-AD28-8EC7-EC870E697E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782AA-A669-BBC9-D295-6DEFC0001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1E8E3-FEBD-1DF5-163F-C63EFF817192}"/>
              </a:ext>
            </a:extLst>
          </p:cNvPr>
          <p:cNvSpPr>
            <a:spLocks noGrp="1"/>
          </p:cNvSpPr>
          <p:nvPr>
            <p:ph type="dt" sz="half" idx="10"/>
          </p:nvPr>
        </p:nvSpPr>
        <p:spPr/>
        <p:txBody>
          <a:bodyPr/>
          <a:lstStyle/>
          <a:p>
            <a:fld id="{CA16844A-366F-47C4-B77D-42DFAB3943AB}" type="datetimeFigureOut">
              <a:rPr lang="en-US" smtClean="0"/>
              <a:t>3/9/2025</a:t>
            </a:fld>
            <a:endParaRPr lang="en-US"/>
          </a:p>
        </p:txBody>
      </p:sp>
      <p:sp>
        <p:nvSpPr>
          <p:cNvPr id="5" name="Footer Placeholder 4">
            <a:extLst>
              <a:ext uri="{FF2B5EF4-FFF2-40B4-BE49-F238E27FC236}">
                <a16:creationId xmlns:a16="http://schemas.microsoft.com/office/drawing/2014/main" id="{2829FD66-33BA-142E-0E98-C91D76410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D4E73-662D-8A3C-AB2F-67B189950653}"/>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06442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9D79-F540-D4D6-A756-40ACD331D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687E6-E8CC-C47C-C609-67AD69422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8D1EC-E1AE-F57F-EBD8-B6FEABE0B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BEF88F-A764-2955-E3D0-E52DC5415957}"/>
              </a:ext>
            </a:extLst>
          </p:cNvPr>
          <p:cNvSpPr>
            <a:spLocks noGrp="1"/>
          </p:cNvSpPr>
          <p:nvPr>
            <p:ph type="dt" sz="half" idx="10"/>
          </p:nvPr>
        </p:nvSpPr>
        <p:spPr/>
        <p:txBody>
          <a:bodyPr/>
          <a:lstStyle/>
          <a:p>
            <a:fld id="{CA16844A-366F-47C4-B77D-42DFAB3943AB}" type="datetimeFigureOut">
              <a:rPr lang="en-US" smtClean="0"/>
              <a:t>3/9/2025</a:t>
            </a:fld>
            <a:endParaRPr lang="en-US"/>
          </a:p>
        </p:txBody>
      </p:sp>
      <p:sp>
        <p:nvSpPr>
          <p:cNvPr id="6" name="Footer Placeholder 5">
            <a:extLst>
              <a:ext uri="{FF2B5EF4-FFF2-40B4-BE49-F238E27FC236}">
                <a16:creationId xmlns:a16="http://schemas.microsoft.com/office/drawing/2014/main" id="{F95A8078-8437-2315-5E67-036A24812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3B869-3383-1A1F-B89E-D746F9171137}"/>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543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E1A1-B069-A9B3-87DF-03BB1B209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738B57-1783-15BA-EFBA-7CE6ECA37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3E91E-4316-BF4A-E4FD-F576559B4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3C6E76-6E74-3AEC-6E2C-02191D562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19A33-4CAE-2EE3-0660-E9F07D562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B406BF-C66C-53D2-DE0E-F0C5F6E70F08}"/>
              </a:ext>
            </a:extLst>
          </p:cNvPr>
          <p:cNvSpPr>
            <a:spLocks noGrp="1"/>
          </p:cNvSpPr>
          <p:nvPr>
            <p:ph type="dt" sz="half" idx="10"/>
          </p:nvPr>
        </p:nvSpPr>
        <p:spPr/>
        <p:txBody>
          <a:bodyPr/>
          <a:lstStyle/>
          <a:p>
            <a:fld id="{CA16844A-366F-47C4-B77D-42DFAB3943AB}" type="datetimeFigureOut">
              <a:rPr lang="en-US" smtClean="0"/>
              <a:t>3/9/2025</a:t>
            </a:fld>
            <a:endParaRPr lang="en-US"/>
          </a:p>
        </p:txBody>
      </p:sp>
      <p:sp>
        <p:nvSpPr>
          <p:cNvPr id="8" name="Footer Placeholder 7">
            <a:extLst>
              <a:ext uri="{FF2B5EF4-FFF2-40B4-BE49-F238E27FC236}">
                <a16:creationId xmlns:a16="http://schemas.microsoft.com/office/drawing/2014/main" id="{D8B92DA7-0A52-57A9-949B-18EC02181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21431-2D79-E603-183D-78496F23E83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4109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6AA-B208-8ACC-F009-932FD9B15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8FD13-1B50-EB37-A0A6-C8AFEEAA6915}"/>
              </a:ext>
            </a:extLst>
          </p:cNvPr>
          <p:cNvSpPr>
            <a:spLocks noGrp="1"/>
          </p:cNvSpPr>
          <p:nvPr>
            <p:ph type="dt" sz="half" idx="10"/>
          </p:nvPr>
        </p:nvSpPr>
        <p:spPr/>
        <p:txBody>
          <a:bodyPr/>
          <a:lstStyle/>
          <a:p>
            <a:fld id="{CA16844A-366F-47C4-B77D-42DFAB3943AB}" type="datetimeFigureOut">
              <a:rPr lang="en-US" smtClean="0"/>
              <a:t>3/9/2025</a:t>
            </a:fld>
            <a:endParaRPr lang="en-US"/>
          </a:p>
        </p:txBody>
      </p:sp>
      <p:sp>
        <p:nvSpPr>
          <p:cNvPr id="4" name="Footer Placeholder 3">
            <a:extLst>
              <a:ext uri="{FF2B5EF4-FFF2-40B4-BE49-F238E27FC236}">
                <a16:creationId xmlns:a16="http://schemas.microsoft.com/office/drawing/2014/main" id="{530BF8FC-59FC-4D2A-ACE3-840A60B90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1CBA98-76BA-7C66-3F88-C0230B739635}"/>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62881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BB55-BE0B-C4BF-2577-24E657F012B5}"/>
              </a:ext>
            </a:extLst>
          </p:cNvPr>
          <p:cNvSpPr>
            <a:spLocks noGrp="1"/>
          </p:cNvSpPr>
          <p:nvPr>
            <p:ph type="dt" sz="half" idx="10"/>
          </p:nvPr>
        </p:nvSpPr>
        <p:spPr/>
        <p:txBody>
          <a:bodyPr/>
          <a:lstStyle/>
          <a:p>
            <a:fld id="{CA16844A-366F-47C4-B77D-42DFAB3943AB}" type="datetimeFigureOut">
              <a:rPr lang="en-US" smtClean="0"/>
              <a:t>3/9/2025</a:t>
            </a:fld>
            <a:endParaRPr lang="en-US"/>
          </a:p>
        </p:txBody>
      </p:sp>
      <p:sp>
        <p:nvSpPr>
          <p:cNvPr id="3" name="Footer Placeholder 2">
            <a:extLst>
              <a:ext uri="{FF2B5EF4-FFF2-40B4-BE49-F238E27FC236}">
                <a16:creationId xmlns:a16="http://schemas.microsoft.com/office/drawing/2014/main" id="{C29F49BB-7E0F-6A12-A830-93634609BB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52C9-534D-A47F-1E56-E690D992A49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4222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3957-1229-0D8C-D4B9-67D2B2F1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D9014-DFA9-EAC7-5F24-BB12B295E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88C39-BE39-1128-7E5F-C02D70918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FB7A5-537B-F8C9-7516-3097574DF261}"/>
              </a:ext>
            </a:extLst>
          </p:cNvPr>
          <p:cNvSpPr>
            <a:spLocks noGrp="1"/>
          </p:cNvSpPr>
          <p:nvPr>
            <p:ph type="dt" sz="half" idx="10"/>
          </p:nvPr>
        </p:nvSpPr>
        <p:spPr/>
        <p:txBody>
          <a:bodyPr/>
          <a:lstStyle/>
          <a:p>
            <a:fld id="{CA16844A-366F-47C4-B77D-42DFAB3943AB}" type="datetimeFigureOut">
              <a:rPr lang="en-US" smtClean="0"/>
              <a:t>3/9/2025</a:t>
            </a:fld>
            <a:endParaRPr lang="en-US"/>
          </a:p>
        </p:txBody>
      </p:sp>
      <p:sp>
        <p:nvSpPr>
          <p:cNvPr id="6" name="Footer Placeholder 5">
            <a:extLst>
              <a:ext uri="{FF2B5EF4-FFF2-40B4-BE49-F238E27FC236}">
                <a16:creationId xmlns:a16="http://schemas.microsoft.com/office/drawing/2014/main" id="{7C7F7276-38B1-7A24-1982-6B8DEF36A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D2321-A091-BD32-DB3E-C8E19194759B}"/>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93828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45BF-9D46-5525-E352-3020E2ADE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D24A2-908F-0205-F3E4-5FCF49EB6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5A8AEF-8D5C-3053-C19F-5AFD05AA1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18CA0-3B44-8A50-C5BB-271AFCF29D72}"/>
              </a:ext>
            </a:extLst>
          </p:cNvPr>
          <p:cNvSpPr>
            <a:spLocks noGrp="1"/>
          </p:cNvSpPr>
          <p:nvPr>
            <p:ph type="dt" sz="half" idx="10"/>
          </p:nvPr>
        </p:nvSpPr>
        <p:spPr/>
        <p:txBody>
          <a:bodyPr/>
          <a:lstStyle/>
          <a:p>
            <a:fld id="{CA16844A-366F-47C4-B77D-42DFAB3943AB}" type="datetimeFigureOut">
              <a:rPr lang="en-US" smtClean="0"/>
              <a:t>3/9/2025</a:t>
            </a:fld>
            <a:endParaRPr lang="en-US"/>
          </a:p>
        </p:txBody>
      </p:sp>
      <p:sp>
        <p:nvSpPr>
          <p:cNvPr id="6" name="Footer Placeholder 5">
            <a:extLst>
              <a:ext uri="{FF2B5EF4-FFF2-40B4-BE49-F238E27FC236}">
                <a16:creationId xmlns:a16="http://schemas.microsoft.com/office/drawing/2014/main" id="{5E05FEA6-F98C-0984-59C7-812AF9260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D74FF-10A5-0D3A-4C5C-D17199E22046}"/>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5714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478BA-6BEB-1A57-1BB8-82B7684B6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35E370-8DB3-2CCE-D711-F0140BE0C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56668-B176-42A3-15C5-73C30FB1D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6844A-366F-47C4-B77D-42DFAB3943AB}" type="datetimeFigureOut">
              <a:rPr lang="en-US" smtClean="0"/>
              <a:t>3/9/2025</a:t>
            </a:fld>
            <a:endParaRPr lang="en-US"/>
          </a:p>
        </p:txBody>
      </p:sp>
      <p:sp>
        <p:nvSpPr>
          <p:cNvPr id="5" name="Footer Placeholder 4">
            <a:extLst>
              <a:ext uri="{FF2B5EF4-FFF2-40B4-BE49-F238E27FC236}">
                <a16:creationId xmlns:a16="http://schemas.microsoft.com/office/drawing/2014/main" id="{C0392E59-BD31-D19A-4390-F337DB166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C295A-5A1B-A3ED-BD6D-A19E67CE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C140E-8C06-40CE-8024-BB7D5D298CBE}" type="slidenum">
              <a:rPr lang="en-US" smtClean="0"/>
              <a:t>‹#›</a:t>
            </a:fld>
            <a:endParaRPr lang="en-US"/>
          </a:p>
        </p:txBody>
      </p:sp>
    </p:spTree>
    <p:extLst>
      <p:ext uri="{BB962C8B-B14F-4D97-AF65-F5344CB8AC3E}">
        <p14:creationId xmlns:p14="http://schemas.microsoft.com/office/powerpoint/2010/main" val="192890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0CB36-BBDE-3A7E-565E-CF648422034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4B13F64-E085-3183-E00A-08E27FC6FF1F}"/>
              </a:ext>
            </a:extLst>
          </p:cNvPr>
          <p:cNvSpPr txBox="1"/>
          <p:nvPr/>
        </p:nvSpPr>
        <p:spPr>
          <a:xfrm>
            <a:off x="107004" y="158874"/>
            <a:ext cx="11984477" cy="2554545"/>
          </a:xfrm>
          <a:prstGeom prst="rect">
            <a:avLst/>
          </a:prstGeom>
          <a:noFill/>
        </p:spPr>
        <p:txBody>
          <a:bodyPr wrap="square">
            <a:spAutoFit/>
          </a:bodyPr>
          <a:lstStyle/>
          <a:p>
            <a:pPr algn="l">
              <a:buNone/>
            </a:pPr>
            <a:r>
              <a:rPr lang="ru-RU" sz="1600" b="1" i="0">
                <a:solidFill>
                  <a:srgbClr val="303141"/>
                </a:solidFill>
                <a:effectLst/>
                <a:latin typeface="var(--font-stack-heading)"/>
              </a:rPr>
              <a:t>Анализ требований. Конспект</a:t>
            </a:r>
          </a:p>
          <a:p>
            <a:pPr algn="l">
              <a:buNone/>
            </a:pPr>
            <a:r>
              <a:rPr lang="ru-RU" sz="1600" b="1" i="0">
                <a:solidFill>
                  <a:srgbClr val="303141"/>
                </a:solidFill>
                <a:effectLst/>
                <a:latin typeface="Udemy Sans"/>
              </a:rPr>
              <a:t>Источники и пути выявления требований</a:t>
            </a:r>
            <a:endParaRPr lang="ru-RU" sz="1600" b="0" i="0">
              <a:solidFill>
                <a:srgbClr val="303141"/>
              </a:solidFill>
              <a:effectLst/>
              <a:latin typeface="Udemy Sans"/>
            </a:endParaRPr>
          </a:p>
          <a:p>
            <a:pPr algn="l">
              <a:buNone/>
            </a:pPr>
            <a:br>
              <a:rPr lang="ru-RU" sz="1600" b="0" i="0">
                <a:solidFill>
                  <a:srgbClr val="303141"/>
                </a:solidFill>
                <a:effectLst/>
                <a:latin typeface="Udemy Sans"/>
              </a:rPr>
            </a:br>
            <a:endParaRPr lang="ru-RU" sz="1600" b="0" i="0">
              <a:solidFill>
                <a:srgbClr val="303141"/>
              </a:solidFill>
              <a:effectLst/>
              <a:latin typeface="Udemy Sans"/>
            </a:endParaRPr>
          </a:p>
          <a:p>
            <a:pPr algn="l">
              <a:buNone/>
            </a:pPr>
            <a:r>
              <a:rPr lang="ru-RU" sz="1600" b="1" i="0">
                <a:solidFill>
                  <a:srgbClr val="303141"/>
                </a:solidFill>
                <a:effectLst/>
                <a:latin typeface="Udemy Sans"/>
              </a:rPr>
              <a:t>Требование (requirement) </a:t>
            </a:r>
            <a:r>
              <a:rPr lang="ru-RU" sz="1600" b="0" i="0">
                <a:solidFill>
                  <a:srgbClr val="303141"/>
                </a:solidFill>
                <a:effectLst/>
                <a:latin typeface="Udemy Sans"/>
              </a:rPr>
              <a:t>- условие, которое включает обязательные для выполнения критерии</a:t>
            </a:r>
            <a:r>
              <a:rPr lang="ru-RU" sz="1600" b="0" i="1">
                <a:solidFill>
                  <a:srgbClr val="303141"/>
                </a:solidFill>
                <a:effectLst/>
                <a:latin typeface="Udemy Sans"/>
              </a:rPr>
              <a:t> [ISTQB Glossary]</a:t>
            </a:r>
            <a:endParaRPr lang="ru-RU" sz="1600" b="0" i="0">
              <a:solidFill>
                <a:srgbClr val="303141"/>
              </a:solidFill>
              <a:effectLst/>
              <a:latin typeface="Udemy Sans"/>
            </a:endParaRPr>
          </a:p>
          <a:p>
            <a:pPr algn="l">
              <a:buNone/>
            </a:pPr>
            <a:r>
              <a:rPr lang="ru-RU" sz="1600" b="0" i="0">
                <a:solidFill>
                  <a:srgbClr val="303141"/>
                </a:solidFill>
                <a:effectLst/>
                <a:latin typeface="Udemy Sans"/>
              </a:rPr>
              <a:t>Перед тем как к команде разработки попадают финальные требования их необходимо собрать у заказчика. Для этого используют ряд техник на рисунке ниже.</a:t>
            </a:r>
            <a:endParaRPr lang="az-Latn-AZ" sz="1600" b="0" i="0">
              <a:solidFill>
                <a:srgbClr val="303141"/>
              </a:solidFill>
              <a:effectLst/>
              <a:latin typeface="Udemy Sans"/>
            </a:endParaRPr>
          </a:p>
          <a:p>
            <a:pPr algn="l">
              <a:buNone/>
            </a:pPr>
            <a:endParaRPr lang="ru-RU" sz="1600" b="0" i="0">
              <a:solidFill>
                <a:srgbClr val="303141"/>
              </a:solidFill>
              <a:effectLst/>
              <a:latin typeface="Udemy Sans"/>
            </a:endParaRPr>
          </a:p>
          <a:p>
            <a:pPr algn="l"/>
            <a:r>
              <a:rPr lang="ru-RU" sz="1600" b="0" i="0">
                <a:solidFill>
                  <a:srgbClr val="303141"/>
                </a:solidFill>
                <a:effectLst/>
                <a:latin typeface="Udemy Sans"/>
              </a:rPr>
              <a:t>Чаще всего этим занимаются бизнес-аналитики или владельцы продукта, поэтому в курсе мы не будем акцентировать на этом пристальное внимание.</a:t>
            </a:r>
          </a:p>
        </p:txBody>
      </p:sp>
      <p:pic>
        <p:nvPicPr>
          <p:cNvPr id="4" name="Picture 3">
            <a:extLst>
              <a:ext uri="{FF2B5EF4-FFF2-40B4-BE49-F238E27FC236}">
                <a16:creationId xmlns:a16="http://schemas.microsoft.com/office/drawing/2014/main" id="{17E35948-79B4-41D7-6AD7-721FB0BF3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073" y="3058664"/>
            <a:ext cx="7363853" cy="3600953"/>
          </a:xfrm>
          <a:prstGeom prst="rect">
            <a:avLst/>
          </a:prstGeom>
        </p:spPr>
      </p:pic>
    </p:spTree>
    <p:extLst>
      <p:ext uri="{BB962C8B-B14F-4D97-AF65-F5344CB8AC3E}">
        <p14:creationId xmlns:p14="http://schemas.microsoft.com/office/powerpoint/2010/main" val="261410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8FD3D-6D4E-4E70-803E-CAF5B8540EA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A578D36-8595-E294-8F44-4AB122C2704A}"/>
              </a:ext>
            </a:extLst>
          </p:cNvPr>
          <p:cNvSpPr txBox="1"/>
          <p:nvPr/>
        </p:nvSpPr>
        <p:spPr>
          <a:xfrm>
            <a:off x="107004" y="158874"/>
            <a:ext cx="11984477" cy="2062103"/>
          </a:xfrm>
          <a:prstGeom prst="rect">
            <a:avLst/>
          </a:prstGeom>
          <a:noFill/>
        </p:spPr>
        <p:txBody>
          <a:bodyPr wrap="square">
            <a:spAutoFit/>
          </a:bodyPr>
          <a:lstStyle/>
          <a:p>
            <a:pPr algn="l"/>
            <a:r>
              <a:rPr lang="ru-RU" sz="1600" b="1" i="0">
                <a:solidFill>
                  <a:srgbClr val="303141"/>
                </a:solidFill>
                <a:effectLst/>
                <a:latin typeface="Udemy Sans"/>
              </a:rPr>
              <a:t>Документирование требований</a:t>
            </a:r>
            <a:endParaRPr lang="az-Latn-AZ" sz="1600" b="1" i="0">
              <a:solidFill>
                <a:srgbClr val="303141"/>
              </a:solidFill>
              <a:effectLst/>
              <a:latin typeface="Udemy Sans"/>
            </a:endParaRPr>
          </a:p>
          <a:p>
            <a:pPr algn="l"/>
            <a:endParaRPr lang="az-Latn-AZ" sz="1600" b="1">
              <a:solidFill>
                <a:srgbClr val="303141"/>
              </a:solidFill>
              <a:latin typeface="Udemy Sans"/>
            </a:endParaRPr>
          </a:p>
          <a:p>
            <a:pPr algn="l">
              <a:buNone/>
            </a:pPr>
            <a:r>
              <a:rPr lang="ru-RU" sz="1600" b="0" i="0">
                <a:solidFill>
                  <a:srgbClr val="303141"/>
                </a:solidFill>
                <a:effectLst/>
                <a:latin typeface="Udemy Sans"/>
              </a:rPr>
              <a:t>1. </a:t>
            </a:r>
            <a:r>
              <a:rPr lang="ru-RU" sz="1600" b="1" i="0">
                <a:solidFill>
                  <a:srgbClr val="303141"/>
                </a:solidFill>
                <a:effectLst/>
                <a:latin typeface="Udemy Sans"/>
              </a:rPr>
              <a:t>Варианты использование (use cases) </a:t>
            </a:r>
            <a:r>
              <a:rPr lang="ru-RU" sz="1600" b="0" i="0">
                <a:solidFill>
                  <a:srgbClr val="303141"/>
                </a:solidFill>
                <a:effectLst/>
                <a:latin typeface="Udemy Sans"/>
              </a:rPr>
              <a:t>представляют собой сценарии взаимодействия пользователя (или пользователей) с программным продуктом для достижения конкретной цели.</a:t>
            </a:r>
            <a:endParaRPr lang="az-Latn-AZ" sz="1600" b="0" i="0">
              <a:solidFill>
                <a:srgbClr val="303141"/>
              </a:solidFill>
              <a:effectLst/>
              <a:latin typeface="Udemy Sans"/>
            </a:endParaRPr>
          </a:p>
          <a:p>
            <a:pPr algn="l">
              <a:buNone/>
            </a:pPr>
            <a:endParaRPr lang="ru-RU" sz="1600" b="0" i="0">
              <a:solidFill>
                <a:srgbClr val="303141"/>
              </a:solidFill>
              <a:effectLst/>
              <a:latin typeface="Udemy Sans"/>
            </a:endParaRPr>
          </a:p>
          <a:p>
            <a:pPr algn="l"/>
            <a:r>
              <a:rPr lang="ru-RU" sz="1600" b="0" i="0">
                <a:solidFill>
                  <a:srgbClr val="303141"/>
                </a:solidFill>
                <a:effectLst/>
                <a:latin typeface="Udemy Sans"/>
              </a:rPr>
              <a:t>Человечками на схеме обозначаются акторы (не опечатка), которые используют систему. Прямоугольником обозначается система, а сам вариант использования (функция) овалом. Это так называемая use case диаграмма.</a:t>
            </a:r>
          </a:p>
          <a:p>
            <a:pPr algn="l"/>
            <a:endParaRPr lang="az-Latn-AZ" sz="1600" i="0">
              <a:solidFill>
                <a:srgbClr val="303141"/>
              </a:solidFill>
              <a:effectLst/>
              <a:latin typeface="Udemy Sans"/>
            </a:endParaRPr>
          </a:p>
        </p:txBody>
      </p:sp>
      <p:pic>
        <p:nvPicPr>
          <p:cNvPr id="4" name="Picture 3">
            <a:extLst>
              <a:ext uri="{FF2B5EF4-FFF2-40B4-BE49-F238E27FC236}">
                <a16:creationId xmlns:a16="http://schemas.microsoft.com/office/drawing/2014/main" id="{A8833F95-B741-CB57-CA84-5CDFB377D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1485" y="2360588"/>
            <a:ext cx="7421011" cy="4372585"/>
          </a:xfrm>
          <a:prstGeom prst="rect">
            <a:avLst/>
          </a:prstGeom>
        </p:spPr>
      </p:pic>
    </p:spTree>
    <p:extLst>
      <p:ext uri="{BB962C8B-B14F-4D97-AF65-F5344CB8AC3E}">
        <p14:creationId xmlns:p14="http://schemas.microsoft.com/office/powerpoint/2010/main" val="297917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11831-85F2-0BA4-FE54-F3A5D7337B7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30A97B6-CBAA-5784-2722-A8952F0062CB}"/>
              </a:ext>
            </a:extLst>
          </p:cNvPr>
          <p:cNvSpPr txBox="1"/>
          <p:nvPr/>
        </p:nvSpPr>
        <p:spPr>
          <a:xfrm>
            <a:off x="107004" y="158874"/>
            <a:ext cx="11984477" cy="6001643"/>
          </a:xfrm>
          <a:prstGeom prst="rect">
            <a:avLst/>
          </a:prstGeom>
          <a:noFill/>
        </p:spPr>
        <p:txBody>
          <a:bodyPr wrap="square">
            <a:spAutoFit/>
          </a:bodyPr>
          <a:lstStyle/>
          <a:p>
            <a:pPr algn="l"/>
            <a:r>
              <a:rPr lang="ru-RU" sz="1600" b="0" i="0">
                <a:solidFill>
                  <a:srgbClr val="303141"/>
                </a:solidFill>
                <a:effectLst/>
                <a:latin typeface="Udemy Sans"/>
              </a:rPr>
              <a:t>2. </a:t>
            </a:r>
            <a:r>
              <a:rPr lang="ru-RU" sz="1600" b="1" i="0">
                <a:solidFill>
                  <a:srgbClr val="303141"/>
                </a:solidFill>
                <a:effectLst/>
                <a:latin typeface="Udemy Sans"/>
              </a:rPr>
              <a:t>Пользовательская история (user story) </a:t>
            </a:r>
            <a:r>
              <a:rPr lang="ru-RU" sz="1600" b="0" i="0">
                <a:solidFill>
                  <a:srgbClr val="303141"/>
                </a:solidFill>
                <a:effectLst/>
                <a:latin typeface="Udemy Sans"/>
              </a:rPr>
              <a:t>- общее описание функций программы, написанное как бы от имени пользователя. на современных проектах чаще используют именно ее для документирования требований.</a:t>
            </a:r>
            <a:endParaRPr lang="az-Latn-AZ" sz="1600" b="0" i="0">
              <a:solidFill>
                <a:srgbClr val="303141"/>
              </a:solidFill>
              <a:effectLst/>
              <a:latin typeface="Udemy Sans"/>
            </a:endParaRPr>
          </a:p>
          <a:p>
            <a:pPr algn="l"/>
            <a:endParaRPr lang="az-Latn-AZ" sz="1600">
              <a:solidFill>
                <a:srgbClr val="303141"/>
              </a:solidFill>
              <a:latin typeface="Udemy Sans"/>
            </a:endParaRPr>
          </a:p>
          <a:p>
            <a:pPr algn="l">
              <a:buNone/>
            </a:pPr>
            <a:r>
              <a:rPr lang="en-US" sz="1600" b="1" i="0">
                <a:solidFill>
                  <a:srgbClr val="00B050"/>
                </a:solidFill>
                <a:effectLst/>
                <a:latin typeface="Udemy Sans"/>
              </a:rPr>
              <a:t>User story создается по шаблону</a:t>
            </a:r>
            <a:r>
              <a:rPr lang="en-US" sz="1600" b="0" i="0">
                <a:solidFill>
                  <a:srgbClr val="303141"/>
                </a:solidFill>
                <a:effectLst/>
                <a:latin typeface="Udemy Sans"/>
              </a:rPr>
              <a:t>:</a:t>
            </a:r>
          </a:p>
          <a:p>
            <a:pPr algn="l"/>
            <a:r>
              <a:rPr lang="en-US" sz="1600" b="0" i="1">
                <a:solidFill>
                  <a:srgbClr val="303141"/>
                </a:solidFill>
                <a:effectLst/>
                <a:latin typeface="Udemy Sans"/>
              </a:rPr>
              <a:t>“As a [persona], I [want to], [so that].”</a:t>
            </a:r>
            <a:endParaRPr lang="en-US" sz="1600" b="0" i="0">
              <a:solidFill>
                <a:srgbClr val="303141"/>
              </a:solidFill>
              <a:effectLst/>
              <a:latin typeface="Udemy Sans"/>
            </a:endParaRPr>
          </a:p>
          <a:p>
            <a:pPr algn="l"/>
            <a:r>
              <a:rPr lang="ru-RU" sz="1600" b="0" i="1">
                <a:solidFill>
                  <a:srgbClr val="303141"/>
                </a:solidFill>
                <a:effectLst/>
                <a:latin typeface="Udemy Sans"/>
              </a:rPr>
              <a:t>«Как [тип клиента], [хочу то-то], [чтобы делать что-то]».</a:t>
            </a:r>
            <a:endParaRPr lang="az-Latn-AZ" sz="1600" b="0" i="1">
              <a:solidFill>
                <a:srgbClr val="303141"/>
              </a:solidFill>
              <a:effectLst/>
              <a:latin typeface="Udemy Sans"/>
            </a:endParaRPr>
          </a:p>
          <a:p>
            <a:pPr algn="l"/>
            <a:endParaRPr lang="az-Latn-AZ" sz="1600" i="1">
              <a:solidFill>
                <a:srgbClr val="303141"/>
              </a:solidFill>
              <a:latin typeface="Udemy Sans"/>
            </a:endParaRPr>
          </a:p>
          <a:p>
            <a:pPr algn="l"/>
            <a:endParaRPr lang="az-Latn-AZ" sz="1600" i="1">
              <a:solidFill>
                <a:srgbClr val="303141"/>
              </a:solidFill>
              <a:effectLst/>
              <a:latin typeface="Udemy Sans"/>
            </a:endParaRPr>
          </a:p>
          <a:p>
            <a:pPr algn="l"/>
            <a:r>
              <a:rPr lang="ru-RU" sz="1600" b="1" i="1">
                <a:solidFill>
                  <a:srgbClr val="00B050"/>
                </a:solidFill>
                <a:effectLst/>
                <a:latin typeface="Udemy Sans"/>
              </a:rPr>
              <a:t>Упрощенные примеры</a:t>
            </a:r>
            <a:r>
              <a:rPr lang="ru-RU" sz="1600" b="0" i="1">
                <a:solidFill>
                  <a:srgbClr val="303141"/>
                </a:solidFill>
                <a:effectLst/>
                <a:latin typeface="Udemy Sans"/>
              </a:rPr>
              <a:t>:</a:t>
            </a:r>
            <a:endParaRPr lang="az-Latn-AZ" sz="1600" b="0" i="1">
              <a:solidFill>
                <a:srgbClr val="303141"/>
              </a:solidFill>
              <a:effectLst/>
              <a:latin typeface="Udemy Sans"/>
            </a:endParaRPr>
          </a:p>
          <a:p>
            <a:pPr indent="174625" algn="l">
              <a:buFont typeface="Arial" panose="020B0604020202020204" pitchFamily="34" charset="0"/>
              <a:buChar char="•"/>
            </a:pPr>
            <a:r>
              <a:rPr lang="ru-RU" sz="1600" b="0" i="0">
                <a:solidFill>
                  <a:srgbClr val="303141"/>
                </a:solidFill>
                <a:effectLst/>
                <a:latin typeface="Udemy Sans"/>
              </a:rPr>
              <a:t>Как Макс, я хочу пригласить друзей, чтобы мы вместе могли пользоваться этим замечательным сервисом.</a:t>
            </a:r>
          </a:p>
          <a:p>
            <a:pPr indent="174625" algn="l">
              <a:buFont typeface="Arial" panose="020B0604020202020204" pitchFamily="34" charset="0"/>
              <a:buChar char="•"/>
            </a:pPr>
            <a:r>
              <a:rPr lang="ru-RU" sz="1600" b="0" i="0">
                <a:solidFill>
                  <a:srgbClr val="303141"/>
                </a:solidFill>
                <a:effectLst/>
                <a:latin typeface="Udemy Sans"/>
              </a:rPr>
              <a:t>Как Саша, я хочу организовать свою работу, чтобы лучше контролировать ситуацию.</a:t>
            </a:r>
          </a:p>
          <a:p>
            <a:pPr indent="174625" algn="l">
              <a:buFont typeface="Arial" panose="020B0604020202020204" pitchFamily="34" charset="0"/>
              <a:buChar char="•"/>
            </a:pPr>
            <a:r>
              <a:rPr lang="ru-RU" sz="1600" b="0" i="0">
                <a:solidFill>
                  <a:srgbClr val="303141"/>
                </a:solidFill>
                <a:effectLst/>
                <a:latin typeface="Udemy Sans"/>
              </a:rPr>
              <a:t>Как менеджер, я хочу видеть, как продвигается работа у моих коллег, чтобы можно было составлять более точные отчеты о наших успехах и неудачах.</a:t>
            </a:r>
          </a:p>
          <a:p>
            <a:pPr algn="l"/>
            <a:endParaRPr lang="az-Latn-AZ" sz="1600" i="0">
              <a:solidFill>
                <a:srgbClr val="303141"/>
              </a:solidFill>
              <a:effectLst/>
              <a:latin typeface="Udemy Sans"/>
            </a:endParaRPr>
          </a:p>
          <a:p>
            <a:pPr algn="l"/>
            <a:endParaRPr lang="az-Latn-AZ" sz="1600">
              <a:solidFill>
                <a:srgbClr val="303141"/>
              </a:solidFill>
              <a:latin typeface="Udemy Sans"/>
            </a:endParaRPr>
          </a:p>
          <a:p>
            <a:pPr algn="l"/>
            <a:r>
              <a:rPr lang="ru-RU" sz="1600" b="0" i="0">
                <a:solidFill>
                  <a:srgbClr val="303141"/>
                </a:solidFill>
                <a:effectLst/>
                <a:latin typeface="Udemy Sans"/>
              </a:rPr>
              <a:t>Помимо описания самой user story в ней обязательно содержатся критерии готовности (acceptace criteria), в которых и будут отражены конкретные требования к разрабатываемой функции.</a:t>
            </a:r>
            <a:endParaRPr lang="az-Latn-AZ" sz="1600" b="0" i="0">
              <a:solidFill>
                <a:srgbClr val="303141"/>
              </a:solidFill>
              <a:effectLst/>
              <a:latin typeface="Udemy Sans"/>
            </a:endParaRPr>
          </a:p>
          <a:p>
            <a:pPr algn="l"/>
            <a:endParaRPr lang="az-Latn-AZ" sz="1600">
              <a:solidFill>
                <a:srgbClr val="303141"/>
              </a:solidFill>
              <a:latin typeface="Udemy Sans"/>
            </a:endParaRPr>
          </a:p>
          <a:p>
            <a:pPr algn="l"/>
            <a:endParaRPr lang="az-Latn-AZ" sz="1600" i="0">
              <a:solidFill>
                <a:srgbClr val="303141"/>
              </a:solidFill>
              <a:effectLst/>
              <a:latin typeface="Udemy Sans"/>
            </a:endParaRPr>
          </a:p>
          <a:p>
            <a:pPr algn="l"/>
            <a:r>
              <a:rPr lang="ru-RU" sz="1600" b="0" i="0">
                <a:solidFill>
                  <a:srgbClr val="303141"/>
                </a:solidFill>
                <a:effectLst/>
                <a:latin typeface="Udemy Sans"/>
              </a:rPr>
              <a:t>3. </a:t>
            </a:r>
            <a:r>
              <a:rPr lang="ru-RU" sz="1600" b="1" i="0">
                <a:solidFill>
                  <a:srgbClr val="303141"/>
                </a:solidFill>
                <a:effectLst/>
                <a:latin typeface="Udemy Sans"/>
              </a:rPr>
              <a:t>Mockup (макет) </a:t>
            </a:r>
            <a:r>
              <a:rPr lang="ru-RU" sz="1600" b="0" i="0">
                <a:solidFill>
                  <a:srgbClr val="303141"/>
                </a:solidFill>
                <a:effectLst/>
                <a:latin typeface="Udemy Sans"/>
              </a:rPr>
              <a:t>- реалистичная модель нашего приложения, которая помогает показать, как дизайн будет выглядеть на frontend.</a:t>
            </a:r>
            <a:endParaRPr lang="az-Latn-AZ" sz="1600" b="0">
              <a:solidFill>
                <a:srgbClr val="303141"/>
              </a:solidFill>
              <a:latin typeface="Udemy Sans"/>
            </a:endParaRPr>
          </a:p>
          <a:p>
            <a:pPr algn="l"/>
            <a:r>
              <a:rPr lang="ru-RU" sz="1600" b="0" i="0">
                <a:solidFill>
                  <a:srgbClr val="303141"/>
                </a:solidFill>
                <a:effectLst/>
                <a:latin typeface="Udemy Sans"/>
              </a:rPr>
              <a:t>В тестировании макеты используются для проверки frontend и именно согласно им мы проверяем наличие определенных элементов, их размер, стиль, поведение.</a:t>
            </a:r>
            <a:endParaRPr lang="az-Latn-AZ" sz="1600" i="0">
              <a:solidFill>
                <a:srgbClr val="303141"/>
              </a:solidFill>
              <a:effectLst/>
              <a:latin typeface="Udemy Sans"/>
            </a:endParaRPr>
          </a:p>
          <a:p>
            <a:pPr algn="l"/>
            <a:endParaRPr lang="az-Latn-AZ" sz="1600">
              <a:solidFill>
                <a:srgbClr val="303141"/>
              </a:solidFill>
              <a:latin typeface="Udemy Sans"/>
            </a:endParaRPr>
          </a:p>
          <a:p>
            <a:pPr algn="l"/>
            <a:r>
              <a:rPr lang="az-Latn-AZ" sz="1600" i="0" u="sng">
                <a:solidFill>
                  <a:schemeClr val="accent1"/>
                </a:solidFill>
                <a:effectLst/>
                <a:latin typeface="Udemy Sans"/>
              </a:rPr>
              <a:t>https://www.figma.com/design/oEF8YOLK20cYwkcIcngDSg/Mockup-UI-Templates-(Community)</a:t>
            </a:r>
          </a:p>
        </p:txBody>
      </p:sp>
    </p:spTree>
    <p:extLst>
      <p:ext uri="{BB962C8B-B14F-4D97-AF65-F5344CB8AC3E}">
        <p14:creationId xmlns:p14="http://schemas.microsoft.com/office/powerpoint/2010/main" val="52186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CF0D3-CAB3-F9DF-ADA1-A72017511C5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C5B5851-50AF-D5A8-FC22-AA09199C8C8E}"/>
              </a:ext>
            </a:extLst>
          </p:cNvPr>
          <p:cNvSpPr txBox="1"/>
          <p:nvPr/>
        </p:nvSpPr>
        <p:spPr>
          <a:xfrm>
            <a:off x="107004" y="158874"/>
            <a:ext cx="11984477" cy="5016758"/>
          </a:xfrm>
          <a:prstGeom prst="rect">
            <a:avLst/>
          </a:prstGeom>
          <a:noFill/>
        </p:spPr>
        <p:txBody>
          <a:bodyPr wrap="square">
            <a:spAutoFit/>
          </a:bodyPr>
          <a:lstStyle/>
          <a:p>
            <a:pPr algn="l"/>
            <a:r>
              <a:rPr lang="ru-RU" sz="1600" b="1" i="0">
                <a:solidFill>
                  <a:srgbClr val="303141"/>
                </a:solidFill>
                <a:effectLst/>
                <a:latin typeface="Udemy Sans"/>
              </a:rPr>
              <a:t>Алгоритм работы с требованиями со стороны тестировщика</a:t>
            </a:r>
            <a:endParaRPr lang="az-Latn-AZ" sz="1600" b="1" i="0">
              <a:solidFill>
                <a:srgbClr val="303141"/>
              </a:solidFill>
              <a:effectLst/>
              <a:latin typeface="Udemy Sans"/>
            </a:endParaRPr>
          </a:p>
          <a:p>
            <a:pPr algn="l"/>
            <a:endParaRPr lang="az-Latn-AZ" sz="1600" b="1">
              <a:solidFill>
                <a:srgbClr val="303141"/>
              </a:solidFill>
              <a:latin typeface="Udemy Sans"/>
            </a:endParaRPr>
          </a:p>
          <a:p>
            <a:pPr algn="l">
              <a:buNone/>
            </a:pPr>
            <a:r>
              <a:rPr lang="ru-RU" sz="1600" b="1" i="0">
                <a:solidFill>
                  <a:srgbClr val="303141"/>
                </a:solidFill>
                <a:effectLst/>
                <a:latin typeface="Udemy Sans"/>
              </a:rPr>
              <a:t>Идеальный процесс</a:t>
            </a:r>
            <a:endParaRPr lang="ru-RU" sz="1600" b="0" i="0">
              <a:solidFill>
                <a:srgbClr val="303141"/>
              </a:solidFill>
              <a:effectLst/>
              <a:latin typeface="Udemy Sans"/>
            </a:endParaRPr>
          </a:p>
          <a:p>
            <a:pPr indent="282575" algn="l">
              <a:buFont typeface="+mj-lt"/>
              <a:buAutoNum type="arabicPeriod"/>
            </a:pPr>
            <a:r>
              <a:rPr lang="ru-RU" sz="1600" b="0" i="0">
                <a:solidFill>
                  <a:srgbClr val="303141"/>
                </a:solidFill>
                <a:effectLst/>
                <a:latin typeface="Udemy Sans"/>
              </a:rPr>
              <a:t>Требования создают бизнес-аналитики или владельцы продукта. Обычно они содержат в себе дизайнерские макеты.</a:t>
            </a:r>
            <a:endParaRPr lang="az-Latn-AZ" sz="1600" b="0" i="0">
              <a:solidFill>
                <a:srgbClr val="303141"/>
              </a:solidFill>
              <a:effectLst/>
              <a:latin typeface="Udemy Sans"/>
            </a:endParaRPr>
          </a:p>
          <a:p>
            <a:pPr indent="282575" algn="l">
              <a:buFont typeface="+mj-lt"/>
              <a:buAutoNum type="arabicPeriod"/>
            </a:pPr>
            <a:endParaRPr lang="ru-RU" sz="1600" b="0" i="0">
              <a:solidFill>
                <a:srgbClr val="303141"/>
              </a:solidFill>
              <a:effectLst/>
              <a:latin typeface="Udemy Sans"/>
            </a:endParaRPr>
          </a:p>
          <a:p>
            <a:pPr indent="282575" algn="l">
              <a:buFont typeface="+mj-lt"/>
              <a:buAutoNum type="arabicPeriod"/>
            </a:pPr>
            <a:r>
              <a:rPr lang="ru-RU" sz="1600" b="0" i="0">
                <a:solidFill>
                  <a:srgbClr val="303141"/>
                </a:solidFill>
                <a:effectLst/>
                <a:latin typeface="Udemy Sans"/>
              </a:rPr>
              <a:t>Требования попадают к тестировщику, которые проверяет их на соответствие свойствам качественных требований. Дополнительно в Scrum есть Backlog Refinement, где требования обсуждаются и уточняются командой на отдельном собрании.</a:t>
            </a:r>
            <a:endParaRPr lang="az-Latn-AZ" sz="1600" b="0" i="0">
              <a:solidFill>
                <a:srgbClr val="303141"/>
              </a:solidFill>
              <a:effectLst/>
              <a:latin typeface="Udemy Sans"/>
            </a:endParaRPr>
          </a:p>
          <a:p>
            <a:pPr indent="282575" algn="l">
              <a:buFont typeface="+mj-lt"/>
              <a:buAutoNum type="arabicPeriod"/>
            </a:pPr>
            <a:endParaRPr lang="ru-RU" sz="1600" b="0" i="0">
              <a:solidFill>
                <a:srgbClr val="303141"/>
              </a:solidFill>
              <a:effectLst/>
              <a:latin typeface="Udemy Sans"/>
            </a:endParaRPr>
          </a:p>
          <a:p>
            <a:pPr indent="282575" algn="l">
              <a:buFont typeface="+mj-lt"/>
              <a:buAutoNum type="arabicPeriod"/>
            </a:pPr>
            <a:r>
              <a:rPr lang="ru-RU" sz="1600" b="0" i="0">
                <a:solidFill>
                  <a:srgbClr val="303141"/>
                </a:solidFill>
                <a:effectLst/>
                <a:latin typeface="Udemy Sans"/>
              </a:rPr>
              <a:t>В случае обнаружения неточностей, требования отправляются бизнес-аналитику на доработку, например, оставляется комментарий в системе.</a:t>
            </a:r>
            <a:endParaRPr lang="az-Latn-AZ" sz="1600" b="0" i="0">
              <a:solidFill>
                <a:srgbClr val="303141"/>
              </a:solidFill>
              <a:effectLst/>
              <a:latin typeface="Udemy Sans"/>
            </a:endParaRPr>
          </a:p>
          <a:p>
            <a:pPr indent="282575" algn="l">
              <a:buFont typeface="+mj-lt"/>
              <a:buAutoNum type="arabicPeriod"/>
            </a:pPr>
            <a:endParaRPr lang="ru-RU" sz="1600" b="0" i="0">
              <a:solidFill>
                <a:srgbClr val="303141"/>
              </a:solidFill>
              <a:effectLst/>
              <a:latin typeface="Udemy Sans"/>
            </a:endParaRPr>
          </a:p>
          <a:p>
            <a:pPr indent="282575" algn="l">
              <a:buFont typeface="+mj-lt"/>
              <a:buAutoNum type="arabicPeriod"/>
            </a:pPr>
            <a:r>
              <a:rPr lang="ru-RU" sz="1600" b="0" i="0">
                <a:solidFill>
                  <a:srgbClr val="303141"/>
                </a:solidFill>
                <a:effectLst/>
                <a:latin typeface="Udemy Sans"/>
              </a:rPr>
              <a:t>Пункты 2-3 повторяются до тех пор, пока не будут устранены несоответствия. Параллельно требования могут изучать другие участники команды: разработчики, дизайнеры</a:t>
            </a:r>
            <a:endParaRPr lang="az-Latn-AZ" sz="1600" b="0" i="0">
              <a:solidFill>
                <a:srgbClr val="303141"/>
              </a:solidFill>
              <a:effectLst/>
              <a:latin typeface="Udemy Sans"/>
            </a:endParaRPr>
          </a:p>
          <a:p>
            <a:pPr indent="282575" algn="l">
              <a:buFont typeface="+mj-lt"/>
              <a:buAutoNum type="arabicPeriod"/>
            </a:pPr>
            <a:endParaRPr lang="ru-RU" sz="1600" b="0" i="0">
              <a:solidFill>
                <a:srgbClr val="303141"/>
              </a:solidFill>
              <a:effectLst/>
              <a:latin typeface="Udemy Sans"/>
            </a:endParaRPr>
          </a:p>
          <a:p>
            <a:pPr indent="282575" algn="l">
              <a:buFont typeface="+mj-lt"/>
              <a:buAutoNum type="arabicPeriod"/>
            </a:pPr>
            <a:r>
              <a:rPr lang="ru-RU" sz="1600" b="0" i="0">
                <a:solidFill>
                  <a:srgbClr val="303141"/>
                </a:solidFill>
                <a:effectLst/>
                <a:latin typeface="Udemy Sans"/>
              </a:rPr>
              <a:t>После того как требования согласованы, они берутся в разработку, а тестировщики создают тестовую документацию для дальнейших проверок. Важно: тест-кейсы и чек-листы создаются до того, как функциональность из требования будет разработана. Вспоминаем Shift Left Testing и раннее тестирование.</a:t>
            </a:r>
            <a:endParaRPr lang="az-Latn-AZ" sz="1600" b="0" i="0">
              <a:solidFill>
                <a:srgbClr val="303141"/>
              </a:solidFill>
              <a:effectLst/>
              <a:latin typeface="Udemy Sans"/>
            </a:endParaRPr>
          </a:p>
          <a:p>
            <a:pPr indent="282575" algn="l">
              <a:buFont typeface="+mj-lt"/>
              <a:buAutoNum type="arabicPeriod"/>
            </a:pPr>
            <a:endParaRPr lang="ru-RU" sz="1600" b="0" i="0">
              <a:solidFill>
                <a:srgbClr val="303141"/>
              </a:solidFill>
              <a:effectLst/>
              <a:latin typeface="Udemy Sans"/>
            </a:endParaRPr>
          </a:p>
          <a:p>
            <a:pPr indent="282575" algn="l">
              <a:buFont typeface="+mj-lt"/>
              <a:buAutoNum type="arabicPeriod"/>
            </a:pPr>
            <a:r>
              <a:rPr lang="ru-RU" sz="1600" b="0" i="0">
                <a:solidFill>
                  <a:srgbClr val="303141"/>
                </a:solidFill>
                <a:effectLst/>
                <a:latin typeface="Udemy Sans"/>
              </a:rPr>
              <a:t>Вносить изменения в требования после начала спринта не рекомендуется и по-хорошему должно быть запрещено.</a:t>
            </a:r>
          </a:p>
          <a:p>
            <a:pPr algn="l"/>
            <a:endParaRPr lang="az-Latn-AZ" sz="1600" i="0">
              <a:solidFill>
                <a:srgbClr val="303141"/>
              </a:solidFill>
              <a:effectLst/>
              <a:latin typeface="Udemy Sans"/>
            </a:endParaRPr>
          </a:p>
        </p:txBody>
      </p:sp>
    </p:spTree>
    <p:extLst>
      <p:ext uri="{BB962C8B-B14F-4D97-AF65-F5344CB8AC3E}">
        <p14:creationId xmlns:p14="http://schemas.microsoft.com/office/powerpoint/2010/main" val="396524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FA82F-2D23-2154-A694-A2E26B1448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8D1189B-C9AA-1E48-9D19-15B0E27E61E8}"/>
              </a:ext>
            </a:extLst>
          </p:cNvPr>
          <p:cNvSpPr txBox="1"/>
          <p:nvPr/>
        </p:nvSpPr>
        <p:spPr>
          <a:xfrm>
            <a:off x="107004" y="158874"/>
            <a:ext cx="11984477" cy="3293209"/>
          </a:xfrm>
          <a:prstGeom prst="rect">
            <a:avLst/>
          </a:prstGeom>
          <a:noFill/>
        </p:spPr>
        <p:txBody>
          <a:bodyPr wrap="square">
            <a:spAutoFit/>
          </a:bodyPr>
          <a:lstStyle/>
          <a:p>
            <a:pPr algn="l"/>
            <a:r>
              <a:rPr lang="ru-RU" sz="1600" b="1" i="0">
                <a:solidFill>
                  <a:srgbClr val="303141"/>
                </a:solidFill>
                <a:effectLst/>
                <a:latin typeface="Udemy Sans"/>
              </a:rPr>
              <a:t>Неидеальный процесс</a:t>
            </a:r>
            <a:endParaRPr lang="az-Latn-AZ" sz="1600" b="1" i="0">
              <a:solidFill>
                <a:srgbClr val="303141"/>
              </a:solidFill>
              <a:effectLst/>
              <a:latin typeface="Udemy Sans"/>
            </a:endParaRPr>
          </a:p>
          <a:p>
            <a:pPr indent="233363" algn="l">
              <a:buFont typeface="+mj-lt"/>
              <a:buAutoNum type="arabicPeriod"/>
            </a:pPr>
            <a:r>
              <a:rPr lang="ru-RU" sz="1600" b="0" i="0">
                <a:solidFill>
                  <a:srgbClr val="303141"/>
                </a:solidFill>
                <a:effectLst/>
                <a:latin typeface="Udemy Sans"/>
              </a:rPr>
              <a:t>Анализ требований не всегда осуществляется до этапа разработки и уточнения могут вноситься уже во время нее</a:t>
            </a:r>
          </a:p>
          <a:p>
            <a:pPr indent="233363" algn="l">
              <a:buFont typeface="+mj-lt"/>
              <a:buAutoNum type="arabicPeriod"/>
            </a:pPr>
            <a:r>
              <a:rPr lang="ru-RU" sz="1600" b="0" i="0">
                <a:solidFill>
                  <a:srgbClr val="303141"/>
                </a:solidFill>
                <a:effectLst/>
                <a:latin typeface="Udemy Sans"/>
              </a:rPr>
              <a:t>Тестовая документация может создаваться уже после разработки функциональности</a:t>
            </a:r>
          </a:p>
          <a:p>
            <a:pPr indent="233363" algn="l">
              <a:buFont typeface="+mj-lt"/>
              <a:buAutoNum type="arabicPeriod"/>
            </a:pPr>
            <a:r>
              <a:rPr lang="ru-RU" sz="1600" b="0" i="0">
                <a:solidFill>
                  <a:srgbClr val="303141"/>
                </a:solidFill>
                <a:effectLst/>
                <a:latin typeface="Udemy Sans"/>
              </a:rPr>
              <a:t>Требования могут вообще не документироваться и быть на проекте в неявном виде</a:t>
            </a:r>
          </a:p>
          <a:p>
            <a:pPr algn="l"/>
            <a:endParaRPr lang="az-Latn-AZ" sz="1600" i="0">
              <a:solidFill>
                <a:srgbClr val="303141"/>
              </a:solidFill>
              <a:effectLst/>
              <a:latin typeface="Udemy Sans"/>
            </a:endParaRPr>
          </a:p>
          <a:p>
            <a:pPr algn="l"/>
            <a:endParaRPr lang="az-Latn-AZ" sz="1600">
              <a:solidFill>
                <a:srgbClr val="303141"/>
              </a:solidFill>
              <a:latin typeface="Udemy Sans"/>
            </a:endParaRPr>
          </a:p>
          <a:p>
            <a:pPr algn="l"/>
            <a:endParaRPr lang="az-Latn-AZ" sz="1600" i="0">
              <a:solidFill>
                <a:srgbClr val="303141"/>
              </a:solidFill>
              <a:effectLst/>
              <a:latin typeface="Udemy Sans"/>
            </a:endParaRPr>
          </a:p>
          <a:p>
            <a:pPr algn="l"/>
            <a:endParaRPr lang="az-Latn-AZ" sz="1600">
              <a:solidFill>
                <a:srgbClr val="303141"/>
              </a:solidFill>
              <a:latin typeface="Udemy Sans"/>
            </a:endParaRPr>
          </a:p>
          <a:p>
            <a:pPr algn="l"/>
            <a:endParaRPr lang="az-Latn-AZ" sz="1600" i="0">
              <a:solidFill>
                <a:srgbClr val="303141"/>
              </a:solidFill>
              <a:effectLst/>
              <a:latin typeface="Udemy Sans"/>
            </a:endParaRPr>
          </a:p>
          <a:p>
            <a:pPr algn="l"/>
            <a:endParaRPr lang="az-Latn-AZ" sz="1600">
              <a:solidFill>
                <a:srgbClr val="303141"/>
              </a:solidFill>
              <a:latin typeface="Udemy Sans"/>
            </a:endParaRPr>
          </a:p>
          <a:p>
            <a:pPr algn="l"/>
            <a:r>
              <a:rPr lang="az-Latn-AZ" sz="1600" i="0">
                <a:solidFill>
                  <a:srgbClr val="303141"/>
                </a:solidFill>
                <a:effectLst/>
                <a:latin typeface="Udemy Sans"/>
              </a:rPr>
              <a:t>https://habr.com/ru/articles/543340/</a:t>
            </a:r>
          </a:p>
          <a:p>
            <a:pPr algn="l"/>
            <a:endParaRPr lang="az-Latn-AZ" sz="1600">
              <a:solidFill>
                <a:srgbClr val="303141"/>
              </a:solidFill>
              <a:latin typeface="Udemy Sans"/>
            </a:endParaRPr>
          </a:p>
          <a:p>
            <a:pPr algn="l"/>
            <a:r>
              <a:rPr lang="az-Latn-AZ" sz="1600" i="0">
                <a:solidFill>
                  <a:srgbClr val="303141"/>
                </a:solidFill>
                <a:effectLst/>
                <a:latin typeface="Udemy Sans"/>
              </a:rPr>
              <a:t>https://habr.com/ru/articles/550498/</a:t>
            </a:r>
          </a:p>
        </p:txBody>
      </p:sp>
    </p:spTree>
    <p:extLst>
      <p:ext uri="{BB962C8B-B14F-4D97-AF65-F5344CB8AC3E}">
        <p14:creationId xmlns:p14="http://schemas.microsoft.com/office/powerpoint/2010/main" val="3200459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4EEDF-86F9-A6FD-802A-7A70858717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49B6B7B-9FBE-DA8F-99D1-3696FA2F646F}"/>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258701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43C4B-8E22-D38F-A2FE-0A181EF5A6C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9731E53-F25E-4F66-7791-666A624C7F4A}"/>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32971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B5087-5A4A-4E4A-00C8-932D376CE6E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0604AC-6845-375F-9096-4ABB3E3C37FD}"/>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229929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AD42D-468F-4C2A-5EE6-E79F4A58E39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1894F5D-024F-8325-1347-D633AFCACAC6}"/>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231869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CB6B8-5F9B-5953-7853-3313AC4EAB5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3CAF741-86C5-F906-4616-6EA62799BBF0}"/>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2037658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3EDFD-11D4-50EE-63EC-66EC380CF2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285C7E1-79C5-6712-F65A-54B4E4D5FC48}"/>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124290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56C54-9A16-7D70-A367-6117B09C4C5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51EDDF-FAFA-6077-92C2-3F08EF56D70D}"/>
              </a:ext>
            </a:extLst>
          </p:cNvPr>
          <p:cNvSpPr txBox="1"/>
          <p:nvPr/>
        </p:nvSpPr>
        <p:spPr>
          <a:xfrm>
            <a:off x="107004" y="158874"/>
            <a:ext cx="11984477" cy="1569660"/>
          </a:xfrm>
          <a:prstGeom prst="rect">
            <a:avLst/>
          </a:prstGeom>
          <a:noFill/>
        </p:spPr>
        <p:txBody>
          <a:bodyPr wrap="square">
            <a:spAutoFit/>
          </a:bodyPr>
          <a:lstStyle/>
          <a:p>
            <a:pPr algn="l">
              <a:buNone/>
            </a:pPr>
            <a:r>
              <a:rPr lang="ru-RU" sz="1600" b="1" i="0">
                <a:solidFill>
                  <a:srgbClr val="303141"/>
                </a:solidFill>
                <a:effectLst/>
                <a:latin typeface="Udemy Sans"/>
              </a:rPr>
              <a:t>Уровни и типы требований</a:t>
            </a:r>
            <a:endParaRPr lang="ru-RU" sz="1600" b="0" i="0">
              <a:solidFill>
                <a:srgbClr val="303141"/>
              </a:solidFill>
              <a:effectLst/>
              <a:latin typeface="Udemy Sans"/>
            </a:endParaRPr>
          </a:p>
          <a:p>
            <a:pPr algn="l">
              <a:buNone/>
            </a:pPr>
            <a:br>
              <a:rPr lang="ru-RU" sz="1600" b="0" i="0">
                <a:solidFill>
                  <a:srgbClr val="303141"/>
                </a:solidFill>
                <a:effectLst/>
                <a:latin typeface="Udemy Sans"/>
              </a:rPr>
            </a:br>
            <a:endParaRPr lang="ru-RU" sz="1600" b="0" i="0">
              <a:solidFill>
                <a:srgbClr val="303141"/>
              </a:solidFill>
              <a:effectLst/>
              <a:latin typeface="Udemy Sans"/>
            </a:endParaRPr>
          </a:p>
          <a:p>
            <a:pPr algn="l">
              <a:buNone/>
            </a:pPr>
            <a:r>
              <a:rPr lang="ru-RU" sz="1600" b="0" i="0">
                <a:solidFill>
                  <a:srgbClr val="303141"/>
                </a:solidFill>
                <a:effectLst/>
                <a:latin typeface="Udemy Sans"/>
              </a:rPr>
              <a:t>Давайте сначала ознакомимся с этой "страшной" схемой, а затем поговорим только про самые важные ее части.</a:t>
            </a:r>
          </a:p>
          <a:p>
            <a:pPr>
              <a:buNone/>
            </a:pPr>
            <a:br>
              <a:rPr lang="ru-RU" sz="1600"/>
            </a:br>
            <a:endParaRPr lang="ru-RU" sz="1600" b="0" i="0">
              <a:solidFill>
                <a:srgbClr val="303141"/>
              </a:solidFill>
              <a:effectLst/>
              <a:latin typeface="Udemy Sans"/>
            </a:endParaRPr>
          </a:p>
        </p:txBody>
      </p:sp>
      <p:pic>
        <p:nvPicPr>
          <p:cNvPr id="4" name="Picture 3">
            <a:extLst>
              <a:ext uri="{FF2B5EF4-FFF2-40B4-BE49-F238E27FC236}">
                <a16:creationId xmlns:a16="http://schemas.microsoft.com/office/drawing/2014/main" id="{376EE331-278D-595B-7ADC-3E08AB6F49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9018" y="1728534"/>
            <a:ext cx="8583223" cy="4944165"/>
          </a:xfrm>
          <a:prstGeom prst="rect">
            <a:avLst/>
          </a:prstGeom>
        </p:spPr>
      </p:pic>
    </p:spTree>
    <p:extLst>
      <p:ext uri="{BB962C8B-B14F-4D97-AF65-F5344CB8AC3E}">
        <p14:creationId xmlns:p14="http://schemas.microsoft.com/office/powerpoint/2010/main" val="2023269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652EA-B16C-8173-3E29-0C15CDF5F8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369EA9A-6B1E-180F-3216-80DF24A9F3CE}"/>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2598580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CB3B6-D5FE-7E5F-86C2-6157E137B11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740E1A6-5995-5452-40E1-0AB3778C3241}"/>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1836026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3AA1F-0957-E547-31DA-60B04F90CE0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B3BF764-5EF7-3420-AC48-76EE4204DD63}"/>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3895990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ACA27-318E-36FA-E4D1-8F841CE328C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704B6C3-5F94-6AD4-E8A3-9125F91C3633}"/>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3554568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E5790-57FD-9523-2A88-4C559EA91A5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F9E49A-FEB2-489B-78EA-11ABB577C4D3}"/>
              </a:ext>
            </a:extLst>
          </p:cNvPr>
          <p:cNvSpPr txBox="1"/>
          <p:nvPr/>
        </p:nvSpPr>
        <p:spPr>
          <a:xfrm>
            <a:off x="107004" y="158874"/>
            <a:ext cx="11984477" cy="5840317"/>
          </a:xfrm>
          <a:prstGeom prst="rect">
            <a:avLst/>
          </a:prstGeom>
          <a:noFill/>
        </p:spPr>
        <p:txBody>
          <a:bodyPr wrap="square">
            <a:spAutoFit/>
          </a:bodyPr>
          <a:lstStyle/>
          <a:p>
            <a:pPr algn="l">
              <a:lnSpc>
                <a:spcPct val="150000"/>
              </a:lnSpc>
            </a:pPr>
            <a:r>
              <a:rPr lang="ru-RU" sz="1600" b="1" i="0">
                <a:solidFill>
                  <a:srgbClr val="303141"/>
                </a:solidFill>
                <a:effectLst/>
                <a:latin typeface="Udemy Sans"/>
              </a:rPr>
              <a:t>Бизнес-требования (business requirements) </a:t>
            </a:r>
            <a:r>
              <a:rPr lang="ru-RU" sz="1600" b="0" i="0">
                <a:solidFill>
                  <a:srgbClr val="303141"/>
                </a:solidFill>
                <a:effectLst/>
                <a:latin typeface="Udemy Sans"/>
              </a:rPr>
              <a:t>выражают цель, ради которой разрабатывается продукт (зачем вообще он нужен, какая от него ожидается польза, как заказчик с его помощью будет получать прибыль).</a:t>
            </a:r>
            <a:endParaRPr lang="az-Latn-AZ" sz="1600" b="0" i="0">
              <a:solidFill>
                <a:srgbClr val="303141"/>
              </a:solidFill>
              <a:effectLst/>
              <a:latin typeface="Udemy Sans"/>
            </a:endParaRPr>
          </a:p>
          <a:p>
            <a:pPr algn="l">
              <a:lnSpc>
                <a:spcPct val="150000"/>
              </a:lnSpc>
            </a:pPr>
            <a:endParaRPr lang="az-Latn-AZ" sz="1600">
              <a:solidFill>
                <a:srgbClr val="303141"/>
              </a:solidFill>
              <a:latin typeface="Udemy Sans"/>
            </a:endParaRPr>
          </a:p>
          <a:p>
            <a:pPr algn="l">
              <a:buNone/>
            </a:pPr>
            <a:r>
              <a:rPr lang="ru-RU" sz="1600" b="1" i="0">
                <a:solidFill>
                  <a:srgbClr val="303141"/>
                </a:solidFill>
                <a:effectLst/>
                <a:highlight>
                  <a:srgbClr val="FFFF00"/>
                </a:highlight>
                <a:latin typeface="Udemy Sans"/>
              </a:rPr>
              <a:t>Примеры</a:t>
            </a:r>
            <a:r>
              <a:rPr lang="ru-RU" sz="1600" b="0" i="0">
                <a:solidFill>
                  <a:srgbClr val="303141"/>
                </a:solidFill>
                <a:effectLst/>
                <a:latin typeface="Udemy Sans"/>
              </a:rPr>
              <a:t>:</a:t>
            </a:r>
          </a:p>
          <a:p>
            <a:pPr algn="l">
              <a:buFont typeface="Arial" panose="020B0604020202020204" pitchFamily="34" charset="0"/>
              <a:buChar char="•"/>
            </a:pPr>
            <a:r>
              <a:rPr lang="ru-RU" sz="1600" b="0" i="0">
                <a:solidFill>
                  <a:srgbClr val="303141"/>
                </a:solidFill>
                <a:effectLst/>
                <a:latin typeface="Udemy Sans"/>
              </a:rPr>
              <a:t>Нужен инструмент, в реальном времени отображающий наиболее выгодный курс покупки и продажи валюты;</a:t>
            </a:r>
          </a:p>
          <a:p>
            <a:pPr algn="l">
              <a:buFont typeface="Arial" panose="020B0604020202020204" pitchFamily="34" charset="0"/>
              <a:buChar char="•"/>
            </a:pPr>
            <a:r>
              <a:rPr lang="ru-RU" sz="1600" b="0" i="0">
                <a:solidFill>
                  <a:srgbClr val="303141"/>
                </a:solidFill>
                <a:effectLst/>
                <a:latin typeface="Udemy Sans"/>
              </a:rPr>
              <a:t>Необходимо в два-три раза повысить количество заявок, обрабатываемых одним оператором за смену;</a:t>
            </a:r>
          </a:p>
          <a:p>
            <a:pPr algn="l">
              <a:buFont typeface="Arial" panose="020B0604020202020204" pitchFamily="34" charset="0"/>
              <a:buChar char="•"/>
            </a:pPr>
            <a:r>
              <a:rPr lang="ru-RU" sz="1600" b="0" i="0">
                <a:solidFill>
                  <a:srgbClr val="303141"/>
                </a:solidFill>
                <a:effectLst/>
                <a:latin typeface="Udemy Sans"/>
              </a:rPr>
              <a:t>Нужно автоматизировать процесс выписки товарно-транспортных накладных на основе договоров.</a:t>
            </a:r>
          </a:p>
          <a:p>
            <a:pPr algn="l">
              <a:lnSpc>
                <a:spcPct val="150000"/>
              </a:lnSpc>
            </a:pPr>
            <a:endParaRPr lang="az-Latn-AZ" sz="1600" b="0" i="0">
              <a:solidFill>
                <a:srgbClr val="303141"/>
              </a:solidFill>
              <a:effectLst/>
              <a:latin typeface="Udemy Sans"/>
            </a:endParaRPr>
          </a:p>
          <a:p>
            <a:pPr algn="l">
              <a:buNone/>
            </a:pPr>
            <a:r>
              <a:rPr lang="ru-RU" sz="1600" b="1" i="0">
                <a:solidFill>
                  <a:srgbClr val="303141"/>
                </a:solidFill>
                <a:effectLst/>
                <a:latin typeface="Udemy Sans"/>
              </a:rPr>
              <a:t>Пользовательские требования</a:t>
            </a:r>
            <a:r>
              <a:rPr lang="ru-RU" sz="1600" b="0" i="0">
                <a:solidFill>
                  <a:srgbClr val="303141"/>
                </a:solidFill>
                <a:effectLst/>
                <a:latin typeface="Udemy Sans"/>
              </a:rPr>
              <a:t> (user requirements) описывают задачи, которые пользователь может выполнять с помощью разрабатываемой системы (реакцию системы на действия пользователя, сценарии работы пользователя).</a:t>
            </a:r>
            <a:endParaRPr lang="az-Latn-AZ" sz="1600" b="0" i="0">
              <a:solidFill>
                <a:srgbClr val="303141"/>
              </a:solidFill>
              <a:effectLst/>
              <a:latin typeface="Udemy Sans"/>
            </a:endParaRPr>
          </a:p>
          <a:p>
            <a:pPr algn="l">
              <a:buNone/>
            </a:pPr>
            <a:endParaRPr lang="ru-RU" sz="1600" b="0" i="0">
              <a:solidFill>
                <a:srgbClr val="303141"/>
              </a:solidFill>
              <a:effectLst/>
              <a:latin typeface="Udemy Sans"/>
            </a:endParaRPr>
          </a:p>
          <a:p>
            <a:pPr algn="l"/>
            <a:r>
              <a:rPr lang="ru-RU" sz="1600" b="0" i="0">
                <a:solidFill>
                  <a:srgbClr val="303141"/>
                </a:solidFill>
                <a:effectLst/>
                <a:latin typeface="Udemy Sans"/>
              </a:rPr>
              <a:t>Пользовательские требования оформляются в виде вариантов использования (use cases), пользовательских историй (user stories), пользовательских сценариев (user scenarios). Часть из них мы рассмотрим далее в уроке.</a:t>
            </a:r>
          </a:p>
          <a:p>
            <a:pPr algn="l">
              <a:lnSpc>
                <a:spcPct val="150000"/>
              </a:lnSpc>
            </a:pPr>
            <a:endParaRPr lang="az-Latn-AZ" sz="1600">
              <a:solidFill>
                <a:srgbClr val="303141"/>
              </a:solidFill>
              <a:latin typeface="Udemy Sans"/>
            </a:endParaRPr>
          </a:p>
          <a:p>
            <a:pPr algn="l">
              <a:buNone/>
            </a:pPr>
            <a:r>
              <a:rPr lang="ru-RU" sz="1600" b="1" i="0">
                <a:solidFill>
                  <a:srgbClr val="303141"/>
                </a:solidFill>
                <a:effectLst/>
                <a:highlight>
                  <a:srgbClr val="FFFF00"/>
                </a:highlight>
                <a:latin typeface="Udemy Sans"/>
              </a:rPr>
              <a:t>Примеры</a:t>
            </a:r>
            <a:r>
              <a:rPr lang="ru-RU" sz="1600" b="0" i="0">
                <a:solidFill>
                  <a:srgbClr val="303141"/>
                </a:solidFill>
                <a:effectLst/>
                <a:latin typeface="Udemy Sans"/>
              </a:rPr>
              <a:t>:</a:t>
            </a:r>
          </a:p>
          <a:p>
            <a:pPr algn="l">
              <a:buFont typeface="Arial" panose="020B0604020202020204" pitchFamily="34" charset="0"/>
              <a:buChar char="•"/>
            </a:pPr>
            <a:r>
              <a:rPr lang="ru-RU" sz="1600" b="0" i="0">
                <a:solidFill>
                  <a:srgbClr val="303141"/>
                </a:solidFill>
                <a:effectLst/>
                <a:latin typeface="Udemy Sans"/>
              </a:rPr>
              <a:t>При первом входе пользователя в систему должно отображаться лицензионное соглашение;</a:t>
            </a:r>
          </a:p>
          <a:p>
            <a:pPr algn="l">
              <a:buFont typeface="Arial" panose="020B0604020202020204" pitchFamily="34" charset="0"/>
              <a:buChar char="•"/>
            </a:pPr>
            <a:r>
              <a:rPr lang="ru-RU" sz="1600" b="0" i="0">
                <a:solidFill>
                  <a:srgbClr val="303141"/>
                </a:solidFill>
                <a:effectLst/>
                <a:latin typeface="Udemy Sans"/>
              </a:rPr>
              <a:t>Администратор должен иметь возможность просматривать список всех пользователей, работающих в данный момент в системе;</a:t>
            </a:r>
          </a:p>
          <a:p>
            <a:pPr algn="l">
              <a:buFont typeface="Arial" panose="020B0604020202020204" pitchFamily="34" charset="0"/>
              <a:buChar char="•"/>
            </a:pPr>
            <a:r>
              <a:rPr lang="ru-RU" sz="1600" b="0" i="0">
                <a:solidFill>
                  <a:srgbClr val="303141"/>
                </a:solidFill>
                <a:effectLst/>
                <a:latin typeface="Udemy Sans"/>
              </a:rPr>
              <a:t>При первом сохранении новой статьи система должна выдавать запрос на сохранение в виде черновика или публикацию.</a:t>
            </a:r>
          </a:p>
          <a:p>
            <a:pPr algn="l">
              <a:lnSpc>
                <a:spcPct val="150000"/>
              </a:lnSpc>
            </a:pPr>
            <a:endParaRPr lang="az-Latn-AZ" sz="1600">
              <a:solidFill>
                <a:srgbClr val="303141"/>
              </a:solidFill>
              <a:latin typeface="Udemy Sans"/>
            </a:endParaRPr>
          </a:p>
          <a:p>
            <a:pPr algn="l">
              <a:lnSpc>
                <a:spcPct val="150000"/>
              </a:lnSpc>
            </a:pPr>
            <a:endParaRPr lang="ru-RU" sz="1600" b="0" i="0">
              <a:solidFill>
                <a:srgbClr val="303141"/>
              </a:solidFill>
              <a:effectLst/>
              <a:latin typeface="Udemy Sans"/>
            </a:endParaRPr>
          </a:p>
        </p:txBody>
      </p:sp>
    </p:spTree>
    <p:extLst>
      <p:ext uri="{BB962C8B-B14F-4D97-AF65-F5344CB8AC3E}">
        <p14:creationId xmlns:p14="http://schemas.microsoft.com/office/powerpoint/2010/main" val="329770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71F7F-8394-8873-72C6-1C5481B6E25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EFDAC5-FDAC-C0C8-BB66-93FA90ACD72C}"/>
              </a:ext>
            </a:extLst>
          </p:cNvPr>
          <p:cNvSpPr txBox="1"/>
          <p:nvPr/>
        </p:nvSpPr>
        <p:spPr>
          <a:xfrm>
            <a:off x="107004" y="158874"/>
            <a:ext cx="11984477" cy="6332759"/>
          </a:xfrm>
          <a:prstGeom prst="rect">
            <a:avLst/>
          </a:prstGeom>
          <a:noFill/>
        </p:spPr>
        <p:txBody>
          <a:bodyPr wrap="square">
            <a:spAutoFit/>
          </a:bodyPr>
          <a:lstStyle/>
          <a:p>
            <a:pPr algn="l">
              <a:lnSpc>
                <a:spcPct val="150000"/>
              </a:lnSpc>
            </a:pPr>
            <a:r>
              <a:rPr lang="ru-RU" sz="1600" b="1" i="0">
                <a:solidFill>
                  <a:srgbClr val="303141"/>
                </a:solidFill>
                <a:effectLst/>
                <a:latin typeface="Udemy Sans"/>
              </a:rPr>
              <a:t>Функциональные требования</a:t>
            </a:r>
            <a:r>
              <a:rPr lang="ru-RU" sz="1600" b="0" i="0">
                <a:solidFill>
                  <a:srgbClr val="303141"/>
                </a:solidFill>
                <a:effectLst/>
                <a:latin typeface="Udemy Sans"/>
              </a:rPr>
              <a:t> (functional requirements) описывают поведение системы, т.е. ее действия (вычисления, преобразования, проверки, обработку и т.д.).</a:t>
            </a:r>
            <a:endParaRPr lang="az-Latn-AZ" sz="1600" b="0" i="0">
              <a:solidFill>
                <a:srgbClr val="303141"/>
              </a:solidFill>
              <a:effectLst/>
              <a:latin typeface="Udemy Sans"/>
            </a:endParaRPr>
          </a:p>
          <a:p>
            <a:pPr algn="l">
              <a:lnSpc>
                <a:spcPct val="150000"/>
              </a:lnSpc>
            </a:pPr>
            <a:endParaRPr lang="az-Latn-AZ" sz="1600">
              <a:solidFill>
                <a:srgbClr val="303141"/>
              </a:solidFill>
              <a:latin typeface="Udemy Sans"/>
            </a:endParaRPr>
          </a:p>
          <a:p>
            <a:pPr algn="l">
              <a:buNone/>
            </a:pPr>
            <a:r>
              <a:rPr lang="ru-RU" sz="1600" b="1" i="0">
                <a:solidFill>
                  <a:srgbClr val="303141"/>
                </a:solidFill>
                <a:effectLst/>
                <a:highlight>
                  <a:srgbClr val="FFFF00"/>
                </a:highlight>
                <a:latin typeface="Udemy Sans"/>
              </a:rPr>
              <a:t>Примеры</a:t>
            </a:r>
            <a:r>
              <a:rPr lang="ru-RU" sz="1600" b="0" i="0">
                <a:solidFill>
                  <a:srgbClr val="303141"/>
                </a:solidFill>
                <a:effectLst/>
                <a:latin typeface="Udemy Sans"/>
              </a:rPr>
              <a:t>:</a:t>
            </a:r>
          </a:p>
          <a:p>
            <a:pPr algn="l">
              <a:buFont typeface="Arial" panose="020B0604020202020204" pitchFamily="34" charset="0"/>
              <a:buChar char="•"/>
            </a:pPr>
            <a:r>
              <a:rPr lang="ru-RU" sz="1600" b="0" i="0">
                <a:solidFill>
                  <a:srgbClr val="303141"/>
                </a:solidFill>
                <a:effectLst/>
                <a:latin typeface="Udemy Sans"/>
              </a:rPr>
              <a:t>В процессе инсталляции приложение должно проверять остаток свободного места на целевом носителе;</a:t>
            </a:r>
          </a:p>
          <a:p>
            <a:pPr algn="l">
              <a:buFont typeface="Arial" panose="020B0604020202020204" pitchFamily="34" charset="0"/>
              <a:buChar char="•"/>
            </a:pPr>
            <a:r>
              <a:rPr lang="ru-RU" sz="1600" b="0" i="0">
                <a:solidFill>
                  <a:srgbClr val="303141"/>
                </a:solidFill>
                <a:effectLst/>
                <a:latin typeface="Udemy Sans"/>
              </a:rPr>
              <a:t>Система должна автоматически выполнять резервное копирование данных ежедневно в указанный момент времени;</a:t>
            </a:r>
          </a:p>
          <a:p>
            <a:pPr algn="l">
              <a:buFont typeface="Arial" panose="020B0604020202020204" pitchFamily="34" charset="0"/>
              <a:buChar char="•"/>
            </a:pPr>
            <a:r>
              <a:rPr lang="ru-RU" sz="1600" b="0" i="0">
                <a:solidFill>
                  <a:srgbClr val="303141"/>
                </a:solidFill>
                <a:effectLst/>
                <a:latin typeface="Udemy Sans"/>
              </a:rPr>
              <a:t>Электронный адрес пользователя, вводимый при регистрации, должен быть проверен на соответствие требованиям RFC822.</a:t>
            </a:r>
          </a:p>
          <a:p>
            <a:pPr algn="l">
              <a:lnSpc>
                <a:spcPct val="150000"/>
              </a:lnSpc>
            </a:pPr>
            <a:endParaRPr lang="az-Latn-AZ" sz="1600" b="0" i="0">
              <a:solidFill>
                <a:srgbClr val="303141"/>
              </a:solidFill>
              <a:effectLst/>
              <a:latin typeface="Udemy Sans"/>
            </a:endParaRPr>
          </a:p>
          <a:p>
            <a:pPr algn="l">
              <a:lnSpc>
                <a:spcPct val="150000"/>
              </a:lnSpc>
            </a:pPr>
            <a:endParaRPr lang="az-Latn-AZ" sz="1600">
              <a:solidFill>
                <a:srgbClr val="303141"/>
              </a:solidFill>
              <a:latin typeface="Udemy Sans"/>
            </a:endParaRPr>
          </a:p>
          <a:p>
            <a:pPr algn="l">
              <a:lnSpc>
                <a:spcPct val="150000"/>
              </a:lnSpc>
            </a:pPr>
            <a:r>
              <a:rPr lang="ru-RU" sz="1600" b="1" i="0">
                <a:solidFill>
                  <a:srgbClr val="303141"/>
                </a:solidFill>
                <a:effectLst/>
                <a:latin typeface="Udemy Sans"/>
              </a:rPr>
              <a:t>Нефункциональные требования</a:t>
            </a:r>
            <a:r>
              <a:rPr lang="ru-RU" sz="1600" b="0" i="0">
                <a:solidFill>
                  <a:srgbClr val="303141"/>
                </a:solidFill>
                <a:effectLst/>
                <a:latin typeface="Udemy Sans"/>
              </a:rPr>
              <a:t> (non-functional requirements) описывают свойства системы (удобство использования, безопасность, надежность, расширяемость и т.д.), которыми она должна обладать при реализации своего поведения.</a:t>
            </a:r>
            <a:endParaRPr lang="az-Latn-AZ" sz="1600" b="0" i="0">
              <a:solidFill>
                <a:srgbClr val="303141"/>
              </a:solidFill>
              <a:effectLst/>
              <a:latin typeface="Udemy Sans"/>
            </a:endParaRPr>
          </a:p>
          <a:p>
            <a:pPr algn="l">
              <a:lnSpc>
                <a:spcPct val="150000"/>
              </a:lnSpc>
            </a:pPr>
            <a:endParaRPr lang="az-Latn-AZ" sz="1600">
              <a:solidFill>
                <a:srgbClr val="303141"/>
              </a:solidFill>
              <a:latin typeface="Udemy Sans"/>
            </a:endParaRPr>
          </a:p>
          <a:p>
            <a:pPr algn="l">
              <a:buNone/>
            </a:pPr>
            <a:r>
              <a:rPr lang="ru-RU" sz="1600" b="1" i="0">
                <a:solidFill>
                  <a:srgbClr val="303141"/>
                </a:solidFill>
                <a:effectLst/>
                <a:highlight>
                  <a:srgbClr val="FFFF00"/>
                </a:highlight>
                <a:latin typeface="Udemy Sans"/>
              </a:rPr>
              <a:t>Примеры</a:t>
            </a:r>
            <a:r>
              <a:rPr lang="ru-RU" sz="1600" b="0" i="0">
                <a:solidFill>
                  <a:srgbClr val="303141"/>
                </a:solidFill>
                <a:effectLst/>
                <a:latin typeface="Udemy Sans"/>
              </a:rPr>
              <a:t>:</a:t>
            </a:r>
          </a:p>
          <a:p>
            <a:pPr algn="l">
              <a:buFont typeface="Arial" panose="020B0604020202020204" pitchFamily="34" charset="0"/>
              <a:buChar char="•"/>
            </a:pPr>
            <a:r>
              <a:rPr lang="ru-RU" sz="1600" b="0" i="0">
                <a:solidFill>
                  <a:srgbClr val="303141"/>
                </a:solidFill>
                <a:effectLst/>
                <a:latin typeface="Udemy Sans"/>
              </a:rPr>
              <a:t>При одновременной непрерывной работе с системой 1000 пользователей, минимальное время между возникновением сбоев должно быть более или равно 100 часов;</a:t>
            </a:r>
          </a:p>
          <a:p>
            <a:pPr algn="l">
              <a:buFont typeface="Arial" panose="020B0604020202020204" pitchFamily="34" charset="0"/>
              <a:buChar char="•"/>
            </a:pPr>
            <a:r>
              <a:rPr lang="ru-RU" sz="1600" b="0" i="0">
                <a:solidFill>
                  <a:srgbClr val="303141"/>
                </a:solidFill>
                <a:effectLst/>
                <a:latin typeface="Udemy Sans"/>
              </a:rPr>
              <a:t>Ни при каких условиях общий объем используемой приложением памяти не может превышать 2 ГБ;</a:t>
            </a:r>
          </a:p>
          <a:p>
            <a:pPr algn="l">
              <a:buFont typeface="Arial" panose="020B0604020202020204" pitchFamily="34" charset="0"/>
              <a:buChar char="•"/>
            </a:pPr>
            <a:r>
              <a:rPr lang="ru-RU" sz="1600" b="0" i="0">
                <a:solidFill>
                  <a:srgbClr val="303141"/>
                </a:solidFill>
                <a:effectLst/>
                <a:latin typeface="Udemy Sans"/>
              </a:rPr>
              <a:t>Размер шрифта для любой надписи на экране должен поддерживать настройку в диапазоне от 5 до 15 пунктов.</a:t>
            </a:r>
          </a:p>
          <a:p>
            <a:pPr algn="l">
              <a:lnSpc>
                <a:spcPct val="150000"/>
              </a:lnSpc>
            </a:pPr>
            <a:endParaRPr lang="az-Latn-AZ" sz="1600" b="0" i="0">
              <a:solidFill>
                <a:srgbClr val="303141"/>
              </a:solidFill>
              <a:effectLst/>
              <a:latin typeface="Udemy Sans"/>
            </a:endParaRPr>
          </a:p>
          <a:p>
            <a:pPr algn="l">
              <a:lnSpc>
                <a:spcPct val="150000"/>
              </a:lnSpc>
            </a:pPr>
            <a:r>
              <a:rPr lang="ru-RU" sz="1600" b="1" i="0">
                <a:solidFill>
                  <a:srgbClr val="303141"/>
                </a:solidFill>
                <a:effectLst/>
                <a:latin typeface="Udemy Sans"/>
              </a:rPr>
              <a:t>Спецификация требований</a:t>
            </a:r>
            <a:r>
              <a:rPr lang="ru-RU" sz="1600" b="0" i="0">
                <a:solidFill>
                  <a:srgbClr val="303141"/>
                </a:solidFill>
                <a:effectLst/>
                <a:latin typeface="Udemy Sans"/>
              </a:rPr>
              <a:t> (software requirements specification, SRS84) объединяет в себе описание всех требований уровня продукта и может представлять собой весьма объёмный документ (сотни и тысячи страниц).</a:t>
            </a:r>
          </a:p>
        </p:txBody>
      </p:sp>
    </p:spTree>
    <p:extLst>
      <p:ext uri="{BB962C8B-B14F-4D97-AF65-F5344CB8AC3E}">
        <p14:creationId xmlns:p14="http://schemas.microsoft.com/office/powerpoint/2010/main" val="4257686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56B61-A209-6761-2D38-253D62C17E8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63A277E-F35A-24E5-28CD-4AF6CC7180F1}"/>
              </a:ext>
            </a:extLst>
          </p:cNvPr>
          <p:cNvSpPr txBox="1"/>
          <p:nvPr/>
        </p:nvSpPr>
        <p:spPr>
          <a:xfrm>
            <a:off x="107004" y="158874"/>
            <a:ext cx="11984477" cy="6740307"/>
          </a:xfrm>
          <a:prstGeom prst="rect">
            <a:avLst/>
          </a:prstGeom>
          <a:noFill/>
        </p:spPr>
        <p:txBody>
          <a:bodyPr wrap="square">
            <a:spAutoFit/>
          </a:bodyPr>
          <a:lstStyle/>
          <a:p>
            <a:pPr algn="l">
              <a:buNone/>
            </a:pPr>
            <a:r>
              <a:rPr lang="ru-RU" sz="1600" b="1" i="0">
                <a:solidFill>
                  <a:srgbClr val="303141"/>
                </a:solidFill>
                <a:effectLst/>
                <a:latin typeface="Udemy Sans"/>
              </a:rPr>
              <a:t>Неявные требования</a:t>
            </a:r>
            <a:endParaRPr lang="ru-RU" sz="1600" b="0" i="0">
              <a:solidFill>
                <a:srgbClr val="303141"/>
              </a:solidFill>
              <a:effectLst/>
              <a:latin typeface="Udemy Sans"/>
            </a:endParaRPr>
          </a:p>
          <a:p>
            <a:pPr algn="l">
              <a:buNone/>
            </a:pPr>
            <a:endParaRPr lang="ru-RU" sz="1600" b="0" i="0">
              <a:solidFill>
                <a:srgbClr val="303141"/>
              </a:solidFill>
              <a:effectLst/>
              <a:latin typeface="Udemy Sans"/>
            </a:endParaRPr>
          </a:p>
          <a:p>
            <a:pPr algn="l"/>
            <a:r>
              <a:rPr lang="ru-RU" sz="1600" b="0" i="0">
                <a:solidFill>
                  <a:srgbClr val="303141"/>
                </a:solidFill>
                <a:effectLst/>
                <a:latin typeface="Udemy Sans"/>
              </a:rPr>
              <a:t>Не всегда требования будут описаны на проекте в виде спецификации или пользовательской истории. В таком случае необходимо изучать неявные требования из других источников:</a:t>
            </a:r>
            <a:endParaRPr lang="az-Latn-AZ" sz="1600" b="0" i="0">
              <a:solidFill>
                <a:srgbClr val="303141"/>
              </a:solidFill>
              <a:effectLst/>
              <a:latin typeface="Udemy Sans"/>
            </a:endParaRPr>
          </a:p>
          <a:p>
            <a:pPr algn="l"/>
            <a:endParaRPr lang="az-Latn-AZ" sz="1600">
              <a:solidFill>
                <a:srgbClr val="303141"/>
              </a:solidFill>
              <a:latin typeface="Udemy Sans"/>
            </a:endParaRPr>
          </a:p>
          <a:p>
            <a:pPr indent="233363" algn="l">
              <a:buFont typeface="+mj-lt"/>
              <a:buAutoNum type="arabicPeriod"/>
            </a:pPr>
            <a:r>
              <a:rPr lang="ru-RU" sz="1600" b="0" i="0">
                <a:solidFill>
                  <a:srgbClr val="303141"/>
                </a:solidFill>
                <a:effectLst/>
                <a:latin typeface="Udemy Sans"/>
              </a:rPr>
              <a:t>Законы, регламенты, инструкции</a:t>
            </a:r>
          </a:p>
          <a:p>
            <a:pPr indent="233363" algn="l">
              <a:buFont typeface="+mj-lt"/>
              <a:buAutoNum type="arabicPeriod"/>
            </a:pPr>
            <a:r>
              <a:rPr lang="ru-RU" sz="1600" b="0" i="0">
                <a:solidFill>
                  <a:srgbClr val="303141"/>
                </a:solidFill>
                <a:effectLst/>
                <a:latin typeface="Udemy Sans"/>
              </a:rPr>
              <a:t>Список задач, существующие тесты и баг-репорты</a:t>
            </a:r>
          </a:p>
          <a:p>
            <a:pPr indent="233363" algn="l">
              <a:buFont typeface="+mj-lt"/>
              <a:buAutoNum type="arabicPeriod"/>
            </a:pPr>
            <a:r>
              <a:rPr lang="ru-RU" sz="1600" b="0" i="0">
                <a:solidFill>
                  <a:srgbClr val="303141"/>
                </a:solidFill>
                <a:effectLst/>
                <a:latin typeface="Udemy Sans"/>
              </a:rPr>
              <a:t>Руководство пользователя</a:t>
            </a:r>
          </a:p>
          <a:p>
            <a:pPr indent="233363" algn="l">
              <a:buFont typeface="+mj-lt"/>
              <a:buAutoNum type="arabicPeriod"/>
            </a:pPr>
            <a:r>
              <a:rPr lang="ru-RU" sz="1600" b="0" i="0">
                <a:solidFill>
                  <a:srgbClr val="303141"/>
                </a:solidFill>
                <a:effectLst/>
                <a:latin typeface="Udemy Sans"/>
              </a:rPr>
              <a:t>Реклама продукта</a:t>
            </a:r>
          </a:p>
          <a:p>
            <a:pPr indent="233363" algn="l">
              <a:buFont typeface="+mj-lt"/>
              <a:buAutoNum type="arabicPeriod"/>
            </a:pPr>
            <a:r>
              <a:rPr lang="ru-RU" sz="1600" b="0" i="0">
                <a:solidFill>
                  <a:srgbClr val="303141"/>
                </a:solidFill>
                <a:effectLst/>
                <a:latin typeface="Udemy Sans"/>
              </a:rPr>
              <a:t>Интервью с командой и заказчиками</a:t>
            </a:r>
          </a:p>
          <a:p>
            <a:pPr indent="233363" algn="l">
              <a:buFont typeface="+mj-lt"/>
              <a:buAutoNum type="arabicPeriod"/>
            </a:pPr>
            <a:r>
              <a:rPr lang="ru-RU" sz="1600" b="0" i="0">
                <a:solidFill>
                  <a:srgbClr val="303141"/>
                </a:solidFill>
                <a:effectLst/>
                <a:latin typeface="Udemy Sans"/>
              </a:rPr>
              <a:t>Чаты и email-переписка</a:t>
            </a:r>
          </a:p>
          <a:p>
            <a:pPr indent="233363" algn="l">
              <a:buFont typeface="+mj-lt"/>
              <a:buAutoNum type="arabicPeriod"/>
            </a:pPr>
            <a:r>
              <a:rPr lang="ru-RU" sz="1600" b="0" i="0">
                <a:solidFill>
                  <a:srgbClr val="303141"/>
                </a:solidFill>
                <a:effectLst/>
                <a:latin typeface="Udemy Sans"/>
              </a:rPr>
              <a:t>Прототип, дизайн-макет</a:t>
            </a:r>
          </a:p>
          <a:p>
            <a:pPr indent="233363" algn="l">
              <a:buFont typeface="+mj-lt"/>
              <a:buAutoNum type="arabicPeriod"/>
            </a:pPr>
            <a:r>
              <a:rPr lang="ru-RU" sz="1600" b="0" i="0">
                <a:solidFill>
                  <a:srgbClr val="303141"/>
                </a:solidFill>
                <a:effectLst/>
                <a:latin typeface="Udemy Sans"/>
              </a:rPr>
              <a:t>Конкурентный анализ, личный опыт</a:t>
            </a:r>
          </a:p>
          <a:p>
            <a:pPr algn="l"/>
            <a:endParaRPr lang="az-Latn-AZ" sz="1600" b="0" i="0">
              <a:solidFill>
                <a:srgbClr val="303141"/>
              </a:solidFill>
              <a:effectLst/>
              <a:latin typeface="Udemy Sans"/>
            </a:endParaRPr>
          </a:p>
          <a:p>
            <a:pPr algn="l"/>
            <a:endParaRPr lang="az-Latn-AZ" sz="1600" b="0" i="0">
              <a:solidFill>
                <a:srgbClr val="303141"/>
              </a:solidFill>
              <a:effectLst/>
              <a:latin typeface="Udemy Sans"/>
            </a:endParaRPr>
          </a:p>
          <a:p>
            <a:pPr algn="l"/>
            <a:endParaRPr lang="az-Latn-AZ" sz="1600">
              <a:solidFill>
                <a:srgbClr val="303141"/>
              </a:solidFill>
              <a:latin typeface="Udemy Sans"/>
            </a:endParaRPr>
          </a:p>
          <a:p>
            <a:pPr algn="l"/>
            <a:r>
              <a:rPr lang="ru-RU" sz="1600" b="1" i="0">
                <a:solidFill>
                  <a:srgbClr val="303141"/>
                </a:solidFill>
                <a:effectLst/>
                <a:latin typeface="Udemy Sans"/>
              </a:rPr>
              <a:t>Свойства качественных требований</a:t>
            </a:r>
            <a:endParaRPr lang="az-Latn-AZ" sz="1600" b="1" i="0">
              <a:solidFill>
                <a:srgbClr val="303141"/>
              </a:solidFill>
              <a:effectLst/>
              <a:latin typeface="Udemy Sans"/>
            </a:endParaRPr>
          </a:p>
          <a:p>
            <a:pPr algn="l"/>
            <a:endParaRPr lang="az-Latn-AZ" sz="1600" b="1">
              <a:solidFill>
                <a:srgbClr val="303141"/>
              </a:solidFill>
              <a:latin typeface="Udemy Sans"/>
            </a:endParaRPr>
          </a:p>
          <a:p>
            <a:pPr algn="l"/>
            <a:r>
              <a:rPr lang="ru-RU" sz="1600" b="1" i="0">
                <a:solidFill>
                  <a:srgbClr val="303141"/>
                </a:solidFill>
                <a:effectLst/>
                <a:latin typeface="Udemy Sans"/>
              </a:rPr>
              <a:t>Завершенность (</a:t>
            </a:r>
            <a:r>
              <a:rPr lang="en-US" sz="1600" b="1" i="0">
                <a:solidFill>
                  <a:srgbClr val="303141"/>
                </a:solidFill>
                <a:effectLst/>
                <a:latin typeface="Udemy Sans"/>
              </a:rPr>
              <a:t>completeness)</a:t>
            </a:r>
            <a:endParaRPr lang="az-Latn-AZ" sz="1600" b="1" i="0">
              <a:solidFill>
                <a:srgbClr val="303141"/>
              </a:solidFill>
              <a:effectLst/>
              <a:latin typeface="Udemy Sans"/>
            </a:endParaRPr>
          </a:p>
          <a:p>
            <a:pPr algn="l"/>
            <a:r>
              <a:rPr lang="ru-RU" sz="1600" b="0" i="0">
                <a:solidFill>
                  <a:srgbClr val="303141"/>
                </a:solidFill>
                <a:effectLst/>
                <a:latin typeface="Udemy Sans"/>
              </a:rPr>
              <a:t>Требование является полным и законченным с точки зрения представления в нём всей необходимой информации, ничто не пропущено по соображениям «это и так всем понятно».</a:t>
            </a:r>
            <a:endParaRPr lang="az-Latn-AZ" sz="1600" b="1">
              <a:solidFill>
                <a:srgbClr val="303141"/>
              </a:solidFill>
              <a:latin typeface="Udemy Sans"/>
            </a:endParaRPr>
          </a:p>
          <a:p>
            <a:pPr algn="l"/>
            <a:endParaRPr lang="az-Latn-AZ" sz="1600" b="1" i="0">
              <a:solidFill>
                <a:srgbClr val="303141"/>
              </a:solidFill>
              <a:effectLst/>
              <a:latin typeface="Udemy Sans"/>
            </a:endParaRPr>
          </a:p>
          <a:p>
            <a:pPr algn="l">
              <a:buNone/>
            </a:pPr>
            <a:r>
              <a:rPr lang="ru-RU" sz="1600" b="1" i="1">
                <a:solidFill>
                  <a:srgbClr val="303141"/>
                </a:solidFill>
                <a:effectLst/>
                <a:highlight>
                  <a:srgbClr val="FFFF00"/>
                </a:highlight>
                <a:latin typeface="Udemy Sans"/>
              </a:rPr>
              <a:t>Примеры</a:t>
            </a:r>
            <a:r>
              <a:rPr lang="ru-RU" sz="1600" b="0" i="1">
                <a:solidFill>
                  <a:srgbClr val="303141"/>
                </a:solidFill>
                <a:effectLst/>
                <a:latin typeface="Udemy Sans"/>
              </a:rPr>
              <a:t>:</a:t>
            </a:r>
            <a:endParaRPr lang="ru-RU" sz="1600" b="0" i="0">
              <a:solidFill>
                <a:srgbClr val="303141"/>
              </a:solidFill>
              <a:effectLst/>
              <a:latin typeface="Udemy Sans"/>
            </a:endParaRPr>
          </a:p>
          <a:p>
            <a:pPr algn="l">
              <a:buFont typeface="+mj-lt"/>
              <a:buAutoNum type="arabicPeriod"/>
            </a:pPr>
            <a:r>
              <a:rPr lang="ru-RU" sz="1600" b="0" i="0">
                <a:solidFill>
                  <a:srgbClr val="303141"/>
                </a:solidFill>
                <a:effectLst/>
                <a:latin typeface="Udemy Sans"/>
              </a:rPr>
              <a:t>Пароли должны храниться в зашифрованном виде</a:t>
            </a:r>
          </a:p>
          <a:p>
            <a:pPr algn="l">
              <a:buFont typeface="+mj-lt"/>
              <a:buAutoNum type="arabicPeriod"/>
            </a:pPr>
            <a:r>
              <a:rPr lang="ru-RU" sz="1600" b="0" i="0">
                <a:solidFill>
                  <a:srgbClr val="303141"/>
                </a:solidFill>
                <a:effectLst/>
                <a:latin typeface="Udemy Sans"/>
              </a:rPr>
              <a:t>Экспорт осуществляется в форматы PDF, PNG и т.д.</a:t>
            </a:r>
          </a:p>
          <a:p>
            <a:pPr algn="l">
              <a:buFont typeface="+mj-lt"/>
              <a:buAutoNum type="arabicPeriod"/>
            </a:pPr>
            <a:r>
              <a:rPr lang="ru-RU" sz="1600" b="0" i="0">
                <a:solidFill>
                  <a:srgbClr val="303141"/>
                </a:solidFill>
                <a:effectLst/>
                <a:latin typeface="Udemy Sans"/>
              </a:rPr>
              <a:t>Приведённые ссылки неоднозначны</a:t>
            </a:r>
          </a:p>
        </p:txBody>
      </p:sp>
    </p:spTree>
    <p:extLst>
      <p:ext uri="{BB962C8B-B14F-4D97-AF65-F5344CB8AC3E}">
        <p14:creationId xmlns:p14="http://schemas.microsoft.com/office/powerpoint/2010/main" val="305912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3C7E8-DAFA-2A4E-2D26-220D88D8D7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4004DB1-330C-04A1-AE74-248B1C80CDD2}"/>
              </a:ext>
            </a:extLst>
          </p:cNvPr>
          <p:cNvSpPr txBox="1"/>
          <p:nvPr/>
        </p:nvSpPr>
        <p:spPr>
          <a:xfrm>
            <a:off x="107004" y="158874"/>
            <a:ext cx="11984477" cy="5509200"/>
          </a:xfrm>
          <a:prstGeom prst="rect">
            <a:avLst/>
          </a:prstGeom>
          <a:noFill/>
        </p:spPr>
        <p:txBody>
          <a:bodyPr wrap="square">
            <a:spAutoFit/>
          </a:bodyPr>
          <a:lstStyle/>
          <a:p>
            <a:pPr algn="l">
              <a:buNone/>
            </a:pPr>
            <a:r>
              <a:rPr lang="ru-RU" sz="1600" b="1" i="0">
                <a:solidFill>
                  <a:srgbClr val="303141"/>
                </a:solidFill>
                <a:effectLst/>
                <a:latin typeface="Udemy Sans"/>
              </a:rPr>
              <a:t>Атомарность, единичность (atomicity)</a:t>
            </a:r>
            <a:endParaRPr lang="ru-RU" sz="1600" b="0" i="0">
              <a:solidFill>
                <a:srgbClr val="303141"/>
              </a:solidFill>
              <a:effectLst/>
              <a:latin typeface="Udemy Sans"/>
            </a:endParaRPr>
          </a:p>
          <a:p>
            <a:pPr algn="l"/>
            <a:r>
              <a:rPr lang="ru-RU" sz="1600" b="0" i="0">
                <a:solidFill>
                  <a:srgbClr val="303141"/>
                </a:solidFill>
                <a:effectLst/>
                <a:latin typeface="Udemy Sans"/>
              </a:rPr>
              <a:t>Требование является атомарным, если его нельзя разбить на отдельные требования без потери завершённости и оно описывает одну и только одну ситуацию.</a:t>
            </a:r>
            <a:endParaRPr lang="az-Latn-AZ" sz="1600" b="0" i="0">
              <a:solidFill>
                <a:srgbClr val="303141"/>
              </a:solidFill>
              <a:effectLst/>
              <a:latin typeface="Udemy Sans"/>
            </a:endParaRPr>
          </a:p>
          <a:p>
            <a:pPr algn="l"/>
            <a:endParaRPr lang="az-Latn-AZ" sz="1600">
              <a:solidFill>
                <a:srgbClr val="303141"/>
              </a:solidFill>
              <a:latin typeface="Udemy Sans"/>
            </a:endParaRPr>
          </a:p>
          <a:p>
            <a:pPr algn="l">
              <a:buNone/>
            </a:pPr>
            <a:r>
              <a:rPr lang="ru-RU" sz="1600" b="1" i="1">
                <a:solidFill>
                  <a:srgbClr val="303141"/>
                </a:solidFill>
                <a:effectLst/>
                <a:highlight>
                  <a:srgbClr val="FFFF00"/>
                </a:highlight>
                <a:latin typeface="Udemy Sans"/>
              </a:rPr>
              <a:t>Примеры</a:t>
            </a:r>
            <a:r>
              <a:rPr lang="ru-RU" sz="1600" b="0" i="1">
                <a:solidFill>
                  <a:srgbClr val="303141"/>
                </a:solidFill>
                <a:effectLst/>
                <a:latin typeface="Udemy Sans"/>
              </a:rPr>
              <a:t>:</a:t>
            </a:r>
            <a:endParaRPr lang="ru-RU" sz="1600" b="0" i="0">
              <a:solidFill>
                <a:srgbClr val="303141"/>
              </a:solidFill>
              <a:effectLst/>
              <a:latin typeface="Udemy Sans"/>
            </a:endParaRPr>
          </a:p>
          <a:p>
            <a:pPr indent="233363" algn="l">
              <a:buFont typeface="+mj-lt"/>
              <a:buAutoNum type="arabicPeriod"/>
            </a:pPr>
            <a:r>
              <a:rPr lang="ru-RU" sz="1600" b="0" i="0">
                <a:solidFill>
                  <a:srgbClr val="303141"/>
                </a:solidFill>
                <a:effectLst/>
                <a:latin typeface="Udemy Sans"/>
              </a:rPr>
              <a:t>Кнопка “Restart” не должна отображаться при остановленном сервисе, окно “Log” должно вмещать не менее 20-ти записей о последних действиях пользователя</a:t>
            </a:r>
          </a:p>
          <a:p>
            <a:pPr indent="233363" algn="l">
              <a:buFont typeface="+mj-lt"/>
              <a:buAutoNum type="arabicPeriod"/>
            </a:pPr>
            <a:r>
              <a:rPr lang="ru-RU" sz="1600" b="0" i="0">
                <a:solidFill>
                  <a:srgbClr val="303141"/>
                </a:solidFill>
                <a:effectLst/>
                <a:latin typeface="Udemy Sans"/>
              </a:rPr>
              <a:t>Если пользователь подтверждает заказ и редактирует заказ или откладывает заказ, должен выдаваться запрос на оплату</a:t>
            </a:r>
          </a:p>
          <a:p>
            <a:pPr indent="233363" algn="l">
              <a:buFont typeface="+mj-lt"/>
              <a:buAutoNum type="arabicPeriod"/>
            </a:pPr>
            <a:r>
              <a:rPr lang="ru-RU" sz="1600" b="0" i="0">
                <a:solidFill>
                  <a:srgbClr val="303141"/>
                </a:solidFill>
                <a:effectLst/>
                <a:latin typeface="Udemy Sans"/>
              </a:rPr>
              <a:t>Когда пользователь входит в систему, ему должно отображаться приветствие; когда пользователь вошёл в систему, должно отображаться имя пользователя; когда пользователь выходит из системы, должно отображаться прощание</a:t>
            </a:r>
            <a:endParaRPr lang="az-Latn-AZ" sz="1600" b="0" i="0">
              <a:solidFill>
                <a:srgbClr val="303141"/>
              </a:solidFill>
              <a:effectLst/>
              <a:latin typeface="Udemy Sans"/>
            </a:endParaRPr>
          </a:p>
          <a:p>
            <a:pPr algn="l">
              <a:buFont typeface="+mj-lt"/>
              <a:buAutoNum type="arabicPeriod"/>
            </a:pPr>
            <a:endParaRPr lang="az-Latn-AZ" sz="1600">
              <a:solidFill>
                <a:srgbClr val="303141"/>
              </a:solidFill>
              <a:latin typeface="Udemy Sans"/>
            </a:endParaRPr>
          </a:p>
          <a:p>
            <a:pPr algn="l">
              <a:buFont typeface="+mj-lt"/>
              <a:buAutoNum type="arabicPeriod"/>
            </a:pPr>
            <a:endParaRPr lang="az-Latn-AZ" sz="1600" b="0" i="0">
              <a:solidFill>
                <a:srgbClr val="303141"/>
              </a:solidFill>
              <a:effectLst/>
              <a:latin typeface="Udemy Sans"/>
            </a:endParaRPr>
          </a:p>
          <a:p>
            <a:pPr algn="l">
              <a:buNone/>
            </a:pPr>
            <a:r>
              <a:rPr lang="ru-RU" sz="1600" b="1" i="0">
                <a:solidFill>
                  <a:srgbClr val="303141"/>
                </a:solidFill>
                <a:effectLst/>
                <a:latin typeface="Udemy Sans"/>
              </a:rPr>
              <a:t>Непротиворечивость, последовательность (consistency)</a:t>
            </a:r>
            <a:endParaRPr lang="ru-RU" sz="1600" b="0" i="0">
              <a:solidFill>
                <a:srgbClr val="303141"/>
              </a:solidFill>
              <a:effectLst/>
              <a:latin typeface="Udemy Sans"/>
            </a:endParaRPr>
          </a:p>
          <a:p>
            <a:pPr algn="l">
              <a:buNone/>
            </a:pPr>
            <a:r>
              <a:rPr lang="ru-RU" sz="1600" b="0" i="0">
                <a:solidFill>
                  <a:srgbClr val="303141"/>
                </a:solidFill>
                <a:effectLst/>
                <a:latin typeface="Udemy Sans"/>
              </a:rPr>
              <a:t>Требование не должно содержать внутренних противоречий и противоречий другим требованиям и документам.</a:t>
            </a:r>
            <a:endParaRPr lang="az-Latn-AZ" sz="1600" b="0" i="0">
              <a:solidFill>
                <a:srgbClr val="303141"/>
              </a:solidFill>
              <a:effectLst/>
              <a:latin typeface="Udemy Sans"/>
            </a:endParaRPr>
          </a:p>
          <a:p>
            <a:pPr algn="l">
              <a:buNone/>
            </a:pPr>
            <a:endParaRPr lang="ru-RU" sz="1600" b="0" i="0">
              <a:solidFill>
                <a:srgbClr val="303141"/>
              </a:solidFill>
              <a:effectLst/>
              <a:latin typeface="Udemy Sans"/>
            </a:endParaRPr>
          </a:p>
          <a:p>
            <a:pPr algn="l"/>
            <a:r>
              <a:rPr lang="ru-RU" sz="1600" b="1" i="1">
                <a:solidFill>
                  <a:srgbClr val="303141"/>
                </a:solidFill>
                <a:effectLst/>
                <a:highlight>
                  <a:srgbClr val="FFFF00"/>
                </a:highlight>
                <a:latin typeface="Udemy Sans"/>
              </a:rPr>
              <a:t>Примеры</a:t>
            </a:r>
            <a:r>
              <a:rPr lang="ru-RU" sz="1600" b="0" i="1">
                <a:solidFill>
                  <a:srgbClr val="303141"/>
                </a:solidFill>
                <a:effectLst/>
                <a:latin typeface="Udemy Sans"/>
              </a:rPr>
              <a:t>:</a:t>
            </a:r>
            <a:endParaRPr lang="ru-RU" sz="1600" b="0" i="0">
              <a:solidFill>
                <a:srgbClr val="303141"/>
              </a:solidFill>
              <a:effectLst/>
              <a:latin typeface="Udemy Sans"/>
            </a:endParaRPr>
          </a:p>
          <a:p>
            <a:pPr indent="233363" algn="l">
              <a:buFont typeface="+mj-lt"/>
              <a:buAutoNum type="arabicPeriod"/>
            </a:pPr>
            <a:r>
              <a:rPr lang="ru-RU" sz="1600" b="0" i="0">
                <a:solidFill>
                  <a:srgbClr val="303141"/>
                </a:solidFill>
                <a:effectLst/>
                <a:latin typeface="Udemy Sans"/>
              </a:rPr>
              <a:t>После успешного входа в систему пользователя, не имеющего права входить в систему...</a:t>
            </a:r>
          </a:p>
          <a:p>
            <a:pPr indent="233363" algn="l">
              <a:buFont typeface="+mj-lt"/>
              <a:buAutoNum type="arabicPeriod"/>
            </a:pPr>
            <a:r>
              <a:rPr lang="ru-RU" sz="1600" b="0" i="0">
                <a:solidFill>
                  <a:srgbClr val="303141"/>
                </a:solidFill>
                <a:effectLst/>
                <a:latin typeface="Udemy Sans"/>
              </a:rPr>
              <a:t>“712.a Кнопка “Close” всегда должна быть красной” и “36452.x Кнопка “Close” всегда должна быть синей” - противоречия в разных требованиях</a:t>
            </a:r>
          </a:p>
          <a:p>
            <a:pPr indent="233363" algn="l">
              <a:buFont typeface="+mj-lt"/>
              <a:buAutoNum type="arabicPeriod"/>
            </a:pPr>
            <a:r>
              <a:rPr lang="ru-RU" sz="1600" b="0" i="0">
                <a:solidFill>
                  <a:srgbClr val="303141"/>
                </a:solidFill>
                <a:effectLst/>
                <a:latin typeface="Udemy Sans"/>
              </a:rPr>
              <a:t>“В случае, если разрешение окна составляет менее 800x600…” — разрешение есть у экрана, у окна есть размер</a:t>
            </a:r>
          </a:p>
          <a:p>
            <a:pPr algn="l">
              <a:buFont typeface="+mj-lt"/>
              <a:buAutoNum type="arabicPeriod"/>
            </a:pPr>
            <a:endParaRPr lang="ru-RU" sz="1600" b="0" i="0">
              <a:solidFill>
                <a:srgbClr val="303141"/>
              </a:solidFill>
              <a:effectLst/>
              <a:latin typeface="Udemy Sans"/>
            </a:endParaRPr>
          </a:p>
          <a:p>
            <a:pPr algn="l"/>
            <a:endParaRPr lang="ru-RU" sz="1600" b="0" i="0">
              <a:solidFill>
                <a:srgbClr val="303141"/>
              </a:solidFill>
              <a:effectLst/>
              <a:latin typeface="Udemy Sans"/>
            </a:endParaRPr>
          </a:p>
        </p:txBody>
      </p:sp>
    </p:spTree>
    <p:extLst>
      <p:ext uri="{BB962C8B-B14F-4D97-AF65-F5344CB8AC3E}">
        <p14:creationId xmlns:p14="http://schemas.microsoft.com/office/powerpoint/2010/main" val="288616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B3912-B49F-5029-FA95-3F8B493078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9A7022B-BFE4-48EC-0372-58D770938EDF}"/>
              </a:ext>
            </a:extLst>
          </p:cNvPr>
          <p:cNvSpPr txBox="1"/>
          <p:nvPr/>
        </p:nvSpPr>
        <p:spPr>
          <a:xfrm>
            <a:off x="107004" y="158874"/>
            <a:ext cx="11984477" cy="6209649"/>
          </a:xfrm>
          <a:prstGeom prst="rect">
            <a:avLst/>
          </a:prstGeom>
          <a:noFill/>
        </p:spPr>
        <p:txBody>
          <a:bodyPr wrap="square">
            <a:spAutoFit/>
          </a:bodyPr>
          <a:lstStyle/>
          <a:p>
            <a:pPr algn="l"/>
            <a:r>
              <a:rPr lang="ru-RU" sz="1600" b="1" i="0">
                <a:solidFill>
                  <a:srgbClr val="303141"/>
                </a:solidFill>
                <a:effectLst/>
                <a:latin typeface="Udemy Sans"/>
              </a:rPr>
              <a:t>Недвусмысленность (</a:t>
            </a:r>
            <a:r>
              <a:rPr lang="en-US" sz="1600" b="1" i="0">
                <a:solidFill>
                  <a:srgbClr val="303141"/>
                </a:solidFill>
                <a:effectLst/>
                <a:latin typeface="Udemy Sans"/>
              </a:rPr>
              <a:t>unambiguousness, clearness)</a:t>
            </a:r>
            <a:endParaRPr lang="az-Latn-AZ" sz="1600" b="1" i="0">
              <a:solidFill>
                <a:srgbClr val="303141"/>
              </a:solidFill>
              <a:effectLst/>
              <a:latin typeface="Udemy Sans"/>
            </a:endParaRPr>
          </a:p>
          <a:p>
            <a:pPr algn="l"/>
            <a:r>
              <a:rPr lang="ru-RU" sz="1600" b="0" i="0">
                <a:solidFill>
                  <a:srgbClr val="303141"/>
                </a:solidFill>
                <a:effectLst/>
                <a:latin typeface="Udemy Sans"/>
              </a:rPr>
              <a:t>Требование должно быть описано без использования жаргона, неочевидных аббревиатур и расплывчатых формулировок, должно допускать только однозначное объективное понимание и быть атомарным в плане невозможности различной трактовки сочетания отдельных фраз.</a:t>
            </a:r>
            <a:endParaRPr lang="az-Latn-AZ" sz="1600" b="1">
              <a:solidFill>
                <a:srgbClr val="303141"/>
              </a:solidFill>
              <a:latin typeface="Udemy Sans"/>
            </a:endParaRPr>
          </a:p>
          <a:p>
            <a:pPr algn="l">
              <a:lnSpc>
                <a:spcPct val="150000"/>
              </a:lnSpc>
            </a:pPr>
            <a:endParaRPr lang="az-Latn-AZ" sz="1600" b="1" i="0">
              <a:solidFill>
                <a:srgbClr val="303141"/>
              </a:solidFill>
              <a:effectLst/>
              <a:latin typeface="Udemy Sans"/>
            </a:endParaRPr>
          </a:p>
          <a:p>
            <a:pPr algn="l">
              <a:buNone/>
            </a:pPr>
            <a:r>
              <a:rPr lang="ru-RU" sz="1600" b="1" i="1">
                <a:solidFill>
                  <a:srgbClr val="303141"/>
                </a:solidFill>
                <a:effectLst/>
                <a:highlight>
                  <a:srgbClr val="FFFF00"/>
                </a:highlight>
                <a:latin typeface="Udemy Sans"/>
              </a:rPr>
              <a:t>Примеры</a:t>
            </a:r>
            <a:r>
              <a:rPr lang="ru-RU" sz="1600" b="0" i="1">
                <a:solidFill>
                  <a:srgbClr val="303141"/>
                </a:solidFill>
                <a:effectLst/>
                <a:latin typeface="Udemy Sans"/>
              </a:rPr>
              <a:t>:</a:t>
            </a:r>
            <a:endParaRPr lang="ru-RU" sz="1600" b="0" i="0">
              <a:solidFill>
                <a:srgbClr val="303141"/>
              </a:solidFill>
              <a:effectLst/>
              <a:latin typeface="Udemy Sans"/>
            </a:endParaRPr>
          </a:p>
          <a:p>
            <a:pPr indent="233363" algn="l">
              <a:buFont typeface="+mj-lt"/>
              <a:buAutoNum type="arabicPeriod"/>
            </a:pPr>
            <a:r>
              <a:rPr lang="ru-RU" sz="1600" b="0" i="0">
                <a:solidFill>
                  <a:srgbClr val="303141"/>
                </a:solidFill>
                <a:effectLst/>
                <a:latin typeface="Udemy Sans"/>
              </a:rPr>
              <a:t>«Доступ к ФС осуществляется посредством системы прозрачного шифрования» и «ФС предоставляет возможность фиксировать сообщения в их текущем состоянии с хранением истории всех изменений» - что такое ФС?</a:t>
            </a:r>
          </a:p>
          <a:p>
            <a:pPr indent="233363" algn="l">
              <a:buFont typeface="+mj-lt"/>
              <a:buAutoNum type="arabicPeriod"/>
            </a:pPr>
            <a:r>
              <a:rPr lang="ru-RU" sz="1600" b="0" i="0">
                <a:solidFill>
                  <a:srgbClr val="303141"/>
                </a:solidFill>
                <a:effectLst/>
                <a:latin typeface="Udemy Sans"/>
              </a:rPr>
              <a:t>«Система конвертирует входной файл из формата PDF в выходной файл формата PNG» - некоторые вещи опущены, так как автор считает их очевидными</a:t>
            </a:r>
          </a:p>
          <a:p>
            <a:pPr algn="l">
              <a:lnSpc>
                <a:spcPct val="150000"/>
              </a:lnSpc>
            </a:pPr>
            <a:endParaRPr lang="az-Latn-AZ" sz="1600" b="0" i="0">
              <a:solidFill>
                <a:srgbClr val="303141"/>
              </a:solidFill>
              <a:effectLst/>
              <a:latin typeface="Udemy Sans"/>
            </a:endParaRPr>
          </a:p>
          <a:p>
            <a:pPr algn="l">
              <a:lnSpc>
                <a:spcPct val="150000"/>
              </a:lnSpc>
            </a:pPr>
            <a:endParaRPr lang="az-Latn-AZ" sz="1600">
              <a:solidFill>
                <a:srgbClr val="303141"/>
              </a:solidFill>
              <a:latin typeface="Udemy Sans"/>
            </a:endParaRPr>
          </a:p>
          <a:p>
            <a:pPr algn="l">
              <a:buNone/>
            </a:pPr>
            <a:r>
              <a:rPr lang="ru-RU" sz="1600" b="1" i="0">
                <a:solidFill>
                  <a:srgbClr val="303141"/>
                </a:solidFill>
                <a:effectLst/>
                <a:latin typeface="Udemy Sans"/>
              </a:rPr>
              <a:t>Выполнимость (feasibility)</a:t>
            </a:r>
            <a:endParaRPr lang="ru-RU" sz="1600" b="0" i="0">
              <a:solidFill>
                <a:srgbClr val="303141"/>
              </a:solidFill>
              <a:effectLst/>
              <a:latin typeface="Udemy Sans"/>
            </a:endParaRPr>
          </a:p>
          <a:p>
            <a:pPr algn="l"/>
            <a:r>
              <a:rPr lang="ru-RU" sz="1600" b="0" i="0">
                <a:solidFill>
                  <a:srgbClr val="303141"/>
                </a:solidFill>
                <a:effectLst/>
                <a:latin typeface="Udemy Sans"/>
              </a:rPr>
              <a:t>Требование должно быть технологически выполнимым и реализуемым в рамках бюджета и сроков разработки проекта.</a:t>
            </a:r>
          </a:p>
          <a:p>
            <a:pPr algn="l">
              <a:buNone/>
            </a:pPr>
            <a:endParaRPr lang="az-Latn-AZ" sz="1600" b="0" i="1">
              <a:solidFill>
                <a:srgbClr val="303141"/>
              </a:solidFill>
              <a:effectLst/>
              <a:latin typeface="Udemy Sans"/>
            </a:endParaRPr>
          </a:p>
          <a:p>
            <a:pPr algn="l">
              <a:buNone/>
            </a:pPr>
            <a:r>
              <a:rPr lang="ru-RU" sz="1600" b="1" i="1">
                <a:solidFill>
                  <a:srgbClr val="303141"/>
                </a:solidFill>
                <a:effectLst/>
                <a:highlight>
                  <a:srgbClr val="FFFF00"/>
                </a:highlight>
                <a:latin typeface="Udemy Sans"/>
              </a:rPr>
              <a:t>Примеры</a:t>
            </a:r>
            <a:r>
              <a:rPr lang="ru-RU" sz="1600" b="0" i="1">
                <a:solidFill>
                  <a:srgbClr val="303141"/>
                </a:solidFill>
                <a:effectLst/>
                <a:latin typeface="Udemy Sans"/>
              </a:rPr>
              <a:t>:</a:t>
            </a:r>
            <a:endParaRPr lang="ru-RU" sz="1600" b="0" i="0">
              <a:solidFill>
                <a:srgbClr val="303141"/>
              </a:solidFill>
              <a:effectLst/>
              <a:latin typeface="Udemy Sans"/>
            </a:endParaRPr>
          </a:p>
          <a:p>
            <a:pPr indent="282575" algn="l">
              <a:buFont typeface="+mj-lt"/>
              <a:buAutoNum type="arabicPeriod"/>
            </a:pPr>
            <a:r>
              <a:rPr lang="ru-RU" sz="1600" b="0" i="0">
                <a:solidFill>
                  <a:srgbClr val="303141"/>
                </a:solidFill>
                <a:effectLst/>
                <a:latin typeface="Udemy Sans"/>
              </a:rPr>
              <a:t>Анализ договоров должен выполняться с применением искусственного интеллекта, который будет выносить однозначное корректное заключение о степени выгоды от заключения договора - технически невыполнимо на данный момент</a:t>
            </a:r>
          </a:p>
          <a:p>
            <a:pPr indent="282575" algn="l">
              <a:buFont typeface="+mj-lt"/>
              <a:buAutoNum type="arabicPeriod"/>
            </a:pPr>
            <a:r>
              <a:rPr lang="ru-RU" sz="1600" b="0" i="0">
                <a:solidFill>
                  <a:srgbClr val="303141"/>
                </a:solidFill>
                <a:effectLst/>
                <a:latin typeface="Udemy Sans"/>
              </a:rPr>
              <a:t>Система поиска должна заранее предусматривать все возможные варианты поисковых запросов и кэшировать их результаты - нельзя реализовать</a:t>
            </a:r>
          </a:p>
          <a:p>
            <a:pPr indent="282575" algn="l">
              <a:buFont typeface="+mj-lt"/>
              <a:buAutoNum type="arabicPeriod"/>
            </a:pPr>
            <a:r>
              <a:rPr lang="ru-RU" sz="1600" b="0" i="0">
                <a:solidFill>
                  <a:srgbClr val="303141"/>
                </a:solidFill>
                <a:effectLst/>
                <a:latin typeface="Udemy Sans"/>
              </a:rPr>
              <a:t>«озолочение» (gold plating) — требования, которые крайне долго и/или дорого реализуются и при этом практически бесполезны для конечных пользователей</a:t>
            </a:r>
          </a:p>
          <a:p>
            <a:pPr algn="l">
              <a:lnSpc>
                <a:spcPct val="150000"/>
              </a:lnSpc>
            </a:pPr>
            <a:endParaRPr lang="ru-RU" sz="1600" b="0" i="0">
              <a:solidFill>
                <a:srgbClr val="303141"/>
              </a:solidFill>
              <a:effectLst/>
              <a:latin typeface="Udemy Sans"/>
            </a:endParaRPr>
          </a:p>
        </p:txBody>
      </p:sp>
    </p:spTree>
    <p:extLst>
      <p:ext uri="{BB962C8B-B14F-4D97-AF65-F5344CB8AC3E}">
        <p14:creationId xmlns:p14="http://schemas.microsoft.com/office/powerpoint/2010/main" val="18382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37AE2-81AB-5CB6-681C-FBB67986B3F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CA3E828-23C2-710E-A3AD-522E5E59C94A}"/>
              </a:ext>
            </a:extLst>
          </p:cNvPr>
          <p:cNvSpPr txBox="1"/>
          <p:nvPr/>
        </p:nvSpPr>
        <p:spPr>
          <a:xfrm>
            <a:off x="107004" y="158874"/>
            <a:ext cx="11984477" cy="6247864"/>
          </a:xfrm>
          <a:prstGeom prst="rect">
            <a:avLst/>
          </a:prstGeom>
          <a:noFill/>
        </p:spPr>
        <p:txBody>
          <a:bodyPr wrap="square">
            <a:spAutoFit/>
          </a:bodyPr>
          <a:lstStyle/>
          <a:p>
            <a:pPr algn="l"/>
            <a:r>
              <a:rPr lang="ru-RU" sz="1600" b="1" i="0">
                <a:solidFill>
                  <a:srgbClr val="303141"/>
                </a:solidFill>
                <a:effectLst/>
                <a:latin typeface="Udemy Sans"/>
              </a:rPr>
              <a:t>Обязательность, нужность (obligatoriness) и актуальность (up-to-date).</a:t>
            </a:r>
            <a:endParaRPr lang="az-Latn-AZ" sz="1600" b="1" i="0">
              <a:solidFill>
                <a:srgbClr val="303141"/>
              </a:solidFill>
              <a:effectLst/>
              <a:latin typeface="Udemy Sans"/>
            </a:endParaRPr>
          </a:p>
          <a:p>
            <a:pPr algn="l"/>
            <a:r>
              <a:rPr lang="ru-RU" sz="1600" b="0" i="0">
                <a:solidFill>
                  <a:srgbClr val="303141"/>
                </a:solidFill>
                <a:effectLst/>
                <a:latin typeface="Udemy Sans"/>
              </a:rPr>
              <a:t>Если требование необязательное, оно должно быть просто исключено из набора требований. Если требование нужное, но «не очень важное», для указания этого факта используется указание приоритета. Также исключены (или переработаны) должны быть неактуальные требования</a:t>
            </a:r>
            <a:endParaRPr lang="az-Latn-AZ" sz="1600" b="1">
              <a:solidFill>
                <a:srgbClr val="303141"/>
              </a:solidFill>
              <a:latin typeface="Udemy Sans"/>
            </a:endParaRPr>
          </a:p>
          <a:p>
            <a:pPr algn="l"/>
            <a:endParaRPr lang="az-Latn-AZ" sz="1600" b="1" i="0">
              <a:solidFill>
                <a:srgbClr val="303141"/>
              </a:solidFill>
              <a:effectLst/>
              <a:latin typeface="Udemy Sans"/>
            </a:endParaRPr>
          </a:p>
          <a:p>
            <a:pPr algn="l"/>
            <a:endParaRPr lang="az-Latn-AZ" sz="1600" b="1">
              <a:solidFill>
                <a:srgbClr val="303141"/>
              </a:solidFill>
              <a:latin typeface="Udemy Sans"/>
            </a:endParaRPr>
          </a:p>
          <a:p>
            <a:pPr algn="l">
              <a:buNone/>
            </a:pPr>
            <a:r>
              <a:rPr lang="ru-RU" sz="1600" b="1" i="1">
                <a:solidFill>
                  <a:srgbClr val="303141"/>
                </a:solidFill>
                <a:effectLst/>
                <a:highlight>
                  <a:srgbClr val="FFFF00"/>
                </a:highlight>
                <a:latin typeface="Udemy Sans"/>
              </a:rPr>
              <a:t>Примеры</a:t>
            </a:r>
            <a:r>
              <a:rPr lang="ru-RU" sz="1600" b="0" i="1">
                <a:solidFill>
                  <a:srgbClr val="303141"/>
                </a:solidFill>
                <a:effectLst/>
                <a:latin typeface="Udemy Sans"/>
              </a:rPr>
              <a:t>:</a:t>
            </a:r>
            <a:endParaRPr lang="ru-RU" sz="1600" b="0" i="0">
              <a:solidFill>
                <a:srgbClr val="303141"/>
              </a:solidFill>
              <a:effectLst/>
              <a:latin typeface="Udemy Sans"/>
            </a:endParaRPr>
          </a:p>
          <a:p>
            <a:pPr indent="174625" algn="l">
              <a:buFont typeface="+mj-lt"/>
              <a:buAutoNum type="arabicPeriod"/>
            </a:pPr>
            <a:r>
              <a:rPr lang="ru-RU" sz="1600" b="0" i="0">
                <a:solidFill>
                  <a:srgbClr val="303141"/>
                </a:solidFill>
                <a:effectLst/>
                <a:latin typeface="Udemy Sans"/>
              </a:rPr>
              <a:t>Требование было добавлено «на всякий случай», хотя реальной потребности в нём не было и нет.</a:t>
            </a:r>
          </a:p>
          <a:p>
            <a:pPr indent="174625" algn="l">
              <a:buFont typeface="+mj-lt"/>
              <a:buAutoNum type="arabicPeriod"/>
            </a:pPr>
            <a:r>
              <a:rPr lang="ru-RU" sz="1600" b="0" i="0">
                <a:solidFill>
                  <a:srgbClr val="303141"/>
                </a:solidFill>
                <a:effectLst/>
                <a:latin typeface="Udemy Sans"/>
              </a:rPr>
              <a:t>Требованию выставлены неверные значения приоритета по критериям важности и/или срочности.</a:t>
            </a:r>
          </a:p>
          <a:p>
            <a:pPr indent="174625" algn="l">
              <a:buFont typeface="+mj-lt"/>
              <a:buAutoNum type="arabicPeriod"/>
            </a:pPr>
            <a:r>
              <a:rPr lang="ru-RU" sz="1600" b="0" i="0">
                <a:solidFill>
                  <a:srgbClr val="303141"/>
                </a:solidFill>
                <a:effectLst/>
                <a:latin typeface="Udemy Sans"/>
              </a:rPr>
              <a:t>Требование устарело, но не было переработано или удалено.</a:t>
            </a:r>
          </a:p>
          <a:p>
            <a:pPr algn="l"/>
            <a:endParaRPr lang="az-Latn-AZ" sz="1600" b="1" i="0">
              <a:solidFill>
                <a:srgbClr val="303141"/>
              </a:solidFill>
              <a:effectLst/>
              <a:latin typeface="Udemy Sans"/>
            </a:endParaRPr>
          </a:p>
          <a:p>
            <a:pPr algn="l"/>
            <a:endParaRPr lang="az-Latn-AZ" sz="1600" b="0" i="0">
              <a:solidFill>
                <a:srgbClr val="303141"/>
              </a:solidFill>
              <a:effectLst/>
              <a:latin typeface="Udemy Sans"/>
            </a:endParaRPr>
          </a:p>
          <a:p>
            <a:pPr algn="l"/>
            <a:endParaRPr lang="az-Latn-AZ" sz="1600">
              <a:solidFill>
                <a:srgbClr val="303141"/>
              </a:solidFill>
              <a:latin typeface="Udemy Sans"/>
            </a:endParaRPr>
          </a:p>
          <a:p>
            <a:pPr algn="l"/>
            <a:endParaRPr lang="az-Latn-AZ" sz="1600">
              <a:solidFill>
                <a:srgbClr val="303141"/>
              </a:solidFill>
              <a:latin typeface="Udemy Sans"/>
            </a:endParaRPr>
          </a:p>
          <a:p>
            <a:pPr algn="l"/>
            <a:endParaRPr lang="az-Latn-AZ" sz="1600">
              <a:solidFill>
                <a:srgbClr val="303141"/>
              </a:solidFill>
              <a:latin typeface="Udemy Sans"/>
            </a:endParaRPr>
          </a:p>
          <a:p>
            <a:pPr algn="l">
              <a:buNone/>
            </a:pPr>
            <a:r>
              <a:rPr lang="ru-RU" sz="1600" b="1" i="0">
                <a:solidFill>
                  <a:srgbClr val="303141"/>
                </a:solidFill>
                <a:effectLst/>
                <a:latin typeface="Udemy Sans"/>
              </a:rPr>
              <a:t>Прослеживаемость (traceability)</a:t>
            </a:r>
            <a:endParaRPr lang="ru-RU" sz="1600" b="0" i="0">
              <a:solidFill>
                <a:srgbClr val="303141"/>
              </a:solidFill>
              <a:effectLst/>
              <a:latin typeface="Udemy Sans"/>
            </a:endParaRPr>
          </a:p>
          <a:p>
            <a:pPr algn="l"/>
            <a:r>
              <a:rPr lang="ru-RU" sz="1600" b="0" i="0">
                <a:solidFill>
                  <a:srgbClr val="303141"/>
                </a:solidFill>
                <a:effectLst/>
                <a:latin typeface="Udemy Sans"/>
              </a:rPr>
              <a:t>Вертикальная позволяет соотносить между собой требования на различных уровнях требований, горизонтальная позволяет соотносить требование с тест-планом, тест-кейсами, архитектурными решениями и т.д.</a:t>
            </a:r>
          </a:p>
          <a:p>
            <a:pPr algn="l"/>
            <a:endParaRPr lang="az-Latn-AZ" sz="1600" b="0" i="0">
              <a:solidFill>
                <a:srgbClr val="303141"/>
              </a:solidFill>
              <a:effectLst/>
              <a:latin typeface="Udemy Sans"/>
            </a:endParaRPr>
          </a:p>
          <a:p>
            <a:pPr algn="l"/>
            <a:endParaRPr lang="az-Latn-AZ" sz="1600">
              <a:solidFill>
                <a:srgbClr val="303141"/>
              </a:solidFill>
              <a:latin typeface="Udemy Sans"/>
            </a:endParaRPr>
          </a:p>
          <a:p>
            <a:pPr algn="l">
              <a:buNone/>
            </a:pPr>
            <a:r>
              <a:rPr lang="ru-RU" sz="1600" b="1" i="1">
                <a:solidFill>
                  <a:srgbClr val="303141"/>
                </a:solidFill>
                <a:effectLst/>
                <a:highlight>
                  <a:srgbClr val="FFFF00"/>
                </a:highlight>
                <a:latin typeface="Udemy Sans"/>
              </a:rPr>
              <a:t>Примеры</a:t>
            </a:r>
            <a:r>
              <a:rPr lang="ru-RU" sz="1600" b="0" i="1">
                <a:solidFill>
                  <a:srgbClr val="303141"/>
                </a:solidFill>
                <a:effectLst/>
                <a:latin typeface="Udemy Sans"/>
              </a:rPr>
              <a:t>:</a:t>
            </a:r>
            <a:endParaRPr lang="ru-RU" sz="1600" b="0" i="0">
              <a:solidFill>
                <a:srgbClr val="303141"/>
              </a:solidFill>
              <a:effectLst/>
              <a:latin typeface="Udemy Sans"/>
            </a:endParaRPr>
          </a:p>
          <a:p>
            <a:pPr algn="l">
              <a:buFont typeface="+mj-lt"/>
              <a:buAutoNum type="arabicPeriod"/>
            </a:pPr>
            <a:r>
              <a:rPr lang="ru-RU" sz="1600" b="0" i="0">
                <a:solidFill>
                  <a:srgbClr val="303141"/>
                </a:solidFill>
                <a:effectLst/>
                <a:latin typeface="Udemy Sans"/>
              </a:rPr>
              <a:t>Требования не пронумерованы, не структурированы, не имеют оглавления, не имеют работающих перекрёстных ссылок.</a:t>
            </a:r>
          </a:p>
          <a:p>
            <a:pPr algn="l">
              <a:buFont typeface="+mj-lt"/>
              <a:buAutoNum type="arabicPeriod"/>
            </a:pPr>
            <a:r>
              <a:rPr lang="ru-RU" sz="1600" b="0" i="0">
                <a:solidFill>
                  <a:srgbClr val="303141"/>
                </a:solidFill>
                <a:effectLst/>
                <a:latin typeface="Udemy Sans"/>
              </a:rPr>
              <a:t>При разработке требований не были использованы инструменты и техники управления требованиями.</a:t>
            </a:r>
          </a:p>
          <a:p>
            <a:pPr algn="l">
              <a:buFont typeface="+mj-lt"/>
              <a:buAutoNum type="arabicPeriod"/>
            </a:pPr>
            <a:r>
              <a:rPr lang="ru-RU" sz="1600" b="0" i="0">
                <a:solidFill>
                  <a:srgbClr val="303141"/>
                </a:solidFill>
                <a:effectLst/>
                <a:latin typeface="Udemy Sans"/>
              </a:rPr>
              <a:t>Набор требований неполный, носит обрывочный характер с явными «пробелами».</a:t>
            </a:r>
          </a:p>
          <a:p>
            <a:pPr algn="l"/>
            <a:endParaRPr lang="ru-RU" sz="1600" b="0" i="0">
              <a:solidFill>
                <a:srgbClr val="303141"/>
              </a:solidFill>
              <a:effectLst/>
              <a:latin typeface="Udemy Sans"/>
            </a:endParaRPr>
          </a:p>
        </p:txBody>
      </p:sp>
    </p:spTree>
    <p:extLst>
      <p:ext uri="{BB962C8B-B14F-4D97-AF65-F5344CB8AC3E}">
        <p14:creationId xmlns:p14="http://schemas.microsoft.com/office/powerpoint/2010/main" val="376927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34141-6236-55A6-8060-5F23FD4910B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8D4B15-BDDA-F31C-6521-642EB5BD820C}"/>
              </a:ext>
            </a:extLst>
          </p:cNvPr>
          <p:cNvSpPr txBox="1"/>
          <p:nvPr/>
        </p:nvSpPr>
        <p:spPr>
          <a:xfrm>
            <a:off x="107004" y="158874"/>
            <a:ext cx="11984477" cy="6247864"/>
          </a:xfrm>
          <a:prstGeom prst="rect">
            <a:avLst/>
          </a:prstGeom>
          <a:noFill/>
        </p:spPr>
        <p:txBody>
          <a:bodyPr wrap="square">
            <a:spAutoFit/>
          </a:bodyPr>
          <a:lstStyle/>
          <a:p>
            <a:pPr algn="l">
              <a:buNone/>
            </a:pPr>
            <a:r>
              <a:rPr lang="ru-RU" sz="1600" b="1" i="0">
                <a:solidFill>
                  <a:srgbClr val="303141"/>
                </a:solidFill>
                <a:effectLst/>
                <a:latin typeface="Udemy Sans"/>
              </a:rPr>
              <a:t>Модифицируемость (modifiability)</a:t>
            </a:r>
            <a:endParaRPr lang="ru-RU" sz="1600" b="0" i="0">
              <a:solidFill>
                <a:srgbClr val="303141"/>
              </a:solidFill>
              <a:effectLst/>
              <a:latin typeface="Udemy Sans"/>
            </a:endParaRPr>
          </a:p>
          <a:p>
            <a:pPr algn="l"/>
            <a:r>
              <a:rPr lang="ru-RU" sz="1600" b="0" i="0">
                <a:solidFill>
                  <a:srgbClr val="303141"/>
                </a:solidFill>
                <a:effectLst/>
                <a:latin typeface="Udemy Sans"/>
              </a:rPr>
              <a:t>Это свойство характеризует простоту внесения изменений в отдельные требования и в набор требований.</a:t>
            </a:r>
            <a:endParaRPr lang="az-Latn-AZ" sz="1600" b="0" i="0">
              <a:solidFill>
                <a:srgbClr val="303141"/>
              </a:solidFill>
              <a:effectLst/>
              <a:latin typeface="Udemy Sans"/>
            </a:endParaRPr>
          </a:p>
          <a:p>
            <a:pPr algn="l"/>
            <a:endParaRPr lang="az-Latn-AZ" sz="1600">
              <a:solidFill>
                <a:srgbClr val="303141"/>
              </a:solidFill>
              <a:latin typeface="Udemy Sans"/>
            </a:endParaRPr>
          </a:p>
          <a:p>
            <a:pPr algn="l"/>
            <a:endParaRPr lang="az-Latn-AZ" sz="1600" b="0" i="0">
              <a:solidFill>
                <a:srgbClr val="303141"/>
              </a:solidFill>
              <a:effectLst/>
              <a:latin typeface="Udemy Sans"/>
            </a:endParaRPr>
          </a:p>
          <a:p>
            <a:pPr algn="l">
              <a:buNone/>
            </a:pPr>
            <a:r>
              <a:rPr lang="ru-RU" sz="1600" b="1" i="1">
                <a:solidFill>
                  <a:srgbClr val="303141"/>
                </a:solidFill>
                <a:effectLst/>
                <a:highlight>
                  <a:srgbClr val="FFFF00"/>
                </a:highlight>
                <a:latin typeface="Udemy Sans"/>
              </a:rPr>
              <a:t>Примеры</a:t>
            </a:r>
            <a:r>
              <a:rPr lang="ru-RU" sz="1600" b="0" i="1">
                <a:solidFill>
                  <a:srgbClr val="303141"/>
                </a:solidFill>
                <a:effectLst/>
                <a:latin typeface="Udemy Sans"/>
              </a:rPr>
              <a:t>:</a:t>
            </a:r>
            <a:endParaRPr lang="ru-RU" sz="1600" b="0" i="0">
              <a:solidFill>
                <a:srgbClr val="303141"/>
              </a:solidFill>
              <a:effectLst/>
              <a:latin typeface="Udemy Sans"/>
            </a:endParaRPr>
          </a:p>
          <a:p>
            <a:pPr indent="233363" algn="l">
              <a:buFont typeface="+mj-lt"/>
              <a:buAutoNum type="arabicPeriod"/>
            </a:pPr>
            <a:r>
              <a:rPr lang="ru-RU" sz="1600" b="0" i="0">
                <a:solidFill>
                  <a:srgbClr val="303141"/>
                </a:solidFill>
                <a:effectLst/>
                <a:latin typeface="Udemy Sans"/>
              </a:rPr>
              <a:t>Требования неатомарны и непрослеживаемы, а потому их изменение с высокой вероятностью порождает противоречивость.</a:t>
            </a:r>
          </a:p>
          <a:p>
            <a:pPr indent="233363" algn="l">
              <a:buFont typeface="+mj-lt"/>
              <a:buAutoNum type="arabicPeriod"/>
            </a:pPr>
            <a:r>
              <a:rPr lang="ru-RU" sz="1600" b="0" i="0">
                <a:solidFill>
                  <a:srgbClr val="303141"/>
                </a:solidFill>
                <a:effectLst/>
                <a:latin typeface="Udemy Sans"/>
              </a:rPr>
              <a:t>Требования изначально противоречивы. В такой ситуации внесение изменений (не связанных с устранением противоречивости) только усугубляет ситуацию, увеличивая противоречивость и снижая прослеживаемость.</a:t>
            </a:r>
          </a:p>
          <a:p>
            <a:pPr indent="233363" algn="l">
              <a:buFont typeface="+mj-lt"/>
              <a:buAutoNum type="arabicPeriod"/>
            </a:pPr>
            <a:r>
              <a:rPr lang="ru-RU" sz="1600" b="0" i="0">
                <a:solidFill>
                  <a:srgbClr val="303141"/>
                </a:solidFill>
                <a:effectLst/>
                <a:latin typeface="Udemy Sans"/>
              </a:rPr>
              <a:t>Требования представлены в неудобной для обработки форме (например, не использованы инструменты управления требованиями, и в итоге команде приходится работать с десятками огромных текстовых документов).</a:t>
            </a:r>
          </a:p>
          <a:p>
            <a:pPr algn="l"/>
            <a:endParaRPr lang="az-Latn-AZ" sz="1600" b="0" i="0">
              <a:solidFill>
                <a:srgbClr val="303141"/>
              </a:solidFill>
              <a:effectLst/>
              <a:latin typeface="Udemy Sans"/>
            </a:endParaRPr>
          </a:p>
          <a:p>
            <a:pPr algn="l"/>
            <a:endParaRPr lang="az-Latn-AZ" sz="1600" b="0" i="0">
              <a:solidFill>
                <a:srgbClr val="303141"/>
              </a:solidFill>
              <a:effectLst/>
              <a:latin typeface="Udemy Sans"/>
            </a:endParaRPr>
          </a:p>
          <a:p>
            <a:pPr algn="l"/>
            <a:endParaRPr lang="az-Latn-AZ" sz="1600">
              <a:solidFill>
                <a:srgbClr val="303141"/>
              </a:solidFill>
              <a:latin typeface="Udemy Sans"/>
            </a:endParaRPr>
          </a:p>
          <a:p>
            <a:pPr algn="l">
              <a:buNone/>
            </a:pPr>
            <a:r>
              <a:rPr lang="ru-RU" sz="1600" b="1" i="0">
                <a:solidFill>
                  <a:srgbClr val="303141"/>
                </a:solidFill>
                <a:effectLst/>
                <a:latin typeface="Udemy Sans"/>
              </a:rPr>
              <a:t>Проранжированность по важности, стабильности, срочности (ranked for importance, stability, priority)</a:t>
            </a:r>
            <a:endParaRPr lang="ru-RU" sz="1600" b="0" i="0">
              <a:solidFill>
                <a:srgbClr val="303141"/>
              </a:solidFill>
              <a:effectLst/>
              <a:latin typeface="Udemy Sans"/>
            </a:endParaRPr>
          </a:p>
          <a:p>
            <a:pPr algn="l"/>
            <a:r>
              <a:rPr lang="ru-RU" sz="1600" b="0" i="0">
                <a:solidFill>
                  <a:srgbClr val="303141"/>
                </a:solidFill>
                <a:effectLst/>
                <a:latin typeface="Udemy Sans"/>
              </a:rPr>
              <a:t>Важность характеризует зависимость успеха проекта от успеха реализации требования. Стабильность характеризует вероятность того, что в обозримом будущем в требование не будет внесено никаких изменений.</a:t>
            </a:r>
            <a:endParaRPr lang="az-Latn-AZ" sz="1600" b="0" i="0">
              <a:solidFill>
                <a:srgbClr val="303141"/>
              </a:solidFill>
              <a:effectLst/>
              <a:latin typeface="Udemy Sans"/>
            </a:endParaRPr>
          </a:p>
          <a:p>
            <a:pPr algn="l"/>
            <a:br>
              <a:rPr lang="ru-RU" sz="1600" b="0" i="0">
                <a:solidFill>
                  <a:srgbClr val="303141"/>
                </a:solidFill>
                <a:effectLst/>
                <a:latin typeface="Udemy Sans"/>
              </a:rPr>
            </a:br>
            <a:r>
              <a:rPr lang="ru-RU" sz="1600" b="0" i="0">
                <a:solidFill>
                  <a:srgbClr val="303141"/>
                </a:solidFill>
                <a:effectLst/>
                <a:latin typeface="Udemy Sans"/>
              </a:rPr>
              <a:t>Срочность определяет распределение во времени усилий проектной команды по реализации того или иного требования.</a:t>
            </a:r>
          </a:p>
          <a:p>
            <a:pPr algn="l"/>
            <a:endParaRPr lang="az-Latn-AZ" sz="1600" b="0" i="0">
              <a:solidFill>
                <a:srgbClr val="303141"/>
              </a:solidFill>
              <a:effectLst/>
              <a:latin typeface="Udemy Sans"/>
            </a:endParaRPr>
          </a:p>
          <a:p>
            <a:pPr algn="l"/>
            <a:endParaRPr lang="az-Latn-AZ" sz="1600">
              <a:solidFill>
                <a:srgbClr val="303141"/>
              </a:solidFill>
              <a:latin typeface="Udemy Sans"/>
            </a:endParaRPr>
          </a:p>
          <a:p>
            <a:pPr algn="l"/>
            <a:endParaRPr lang="az-Latn-AZ" sz="1600" b="0" i="0">
              <a:solidFill>
                <a:srgbClr val="303141"/>
              </a:solidFill>
              <a:effectLst/>
              <a:latin typeface="Udemy Sans"/>
            </a:endParaRPr>
          </a:p>
          <a:p>
            <a:pPr algn="l">
              <a:buNone/>
            </a:pPr>
            <a:r>
              <a:rPr lang="ru-RU" sz="1600" b="1" i="0">
                <a:solidFill>
                  <a:srgbClr val="303141"/>
                </a:solidFill>
                <a:effectLst/>
                <a:latin typeface="Udemy Sans"/>
              </a:rPr>
              <a:t>Корректность (correctness) и проверяемость (verifiability)</a:t>
            </a:r>
            <a:endParaRPr lang="ru-RU" sz="1600" b="0" i="0">
              <a:solidFill>
                <a:srgbClr val="303141"/>
              </a:solidFill>
              <a:effectLst/>
              <a:latin typeface="Udemy Sans"/>
            </a:endParaRPr>
          </a:p>
          <a:p>
            <a:pPr algn="l"/>
            <a:r>
              <a:rPr lang="ru-RU" sz="1600" b="0" i="0">
                <a:solidFill>
                  <a:srgbClr val="303141"/>
                </a:solidFill>
                <a:effectLst/>
                <a:latin typeface="Udemy Sans"/>
              </a:rPr>
              <a:t>Эти свойства вытекают из соблюдения всех вышеперечисленных. В дополнение можно отметить, что проверяемость подразумевает возможность создания объективного тест-кейса (тест-кейсов), однозначно показывающего, что требование реализовано верно и поведение приложения в точности соответствует требованию.</a:t>
            </a:r>
          </a:p>
        </p:txBody>
      </p:sp>
    </p:spTree>
    <p:extLst>
      <p:ext uri="{BB962C8B-B14F-4D97-AF65-F5344CB8AC3E}">
        <p14:creationId xmlns:p14="http://schemas.microsoft.com/office/powerpoint/2010/main" val="554224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11973</TotalTime>
  <Words>1866</Words>
  <Application>Microsoft Office PowerPoint</Application>
  <PresentationFormat>Widescreen</PresentationFormat>
  <Paragraphs>222</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Udemy Sans</vt:lpstr>
      <vt:lpstr>var(--font-stack-heading)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48</cp:revision>
  <dcterms:created xsi:type="dcterms:W3CDTF">2025-02-24T08:05:52Z</dcterms:created>
  <dcterms:modified xsi:type="dcterms:W3CDTF">2025-03-09T04:39:50Z</dcterms:modified>
</cp:coreProperties>
</file>