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35" r:id="rId2"/>
    <p:sldId id="544" r:id="rId3"/>
    <p:sldId id="545" r:id="rId4"/>
    <p:sldId id="548" r:id="rId5"/>
    <p:sldId id="549" r:id="rId6"/>
    <p:sldId id="550" r:id="rId7"/>
    <p:sldId id="546" r:id="rId8"/>
    <p:sldId id="551" r:id="rId9"/>
    <p:sldId id="552" r:id="rId10"/>
    <p:sldId id="553" r:id="rId11"/>
    <p:sldId id="554" r:id="rId12"/>
    <p:sldId id="555" r:id="rId13"/>
    <p:sldId id="5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4C283-618F-FCB7-C8C4-CACA655E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E334D-2EAF-B6B6-9B10-AC0D8D3EA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A90AC-B4FD-9A72-B3EF-D16C5D956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F79C7-44AD-DEB0-3AE3-CCF5B557E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11740-EF28-C903-96E0-A76CA9837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10A37-808E-828F-B714-0953797AA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77342-ED33-8267-2EC4-9571BA871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9E127-3F21-0804-93E1-465824664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C0B42-6661-67E2-6BB7-317EDE8E1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944795-0846-0700-CBA0-FDE64C540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904E50-0DA9-8A6A-FFA4-F53A3A4EA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48875-D29C-C374-4EE9-D83B77A33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66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27EDF-3FF2-6886-7D5E-09D1AA54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3E5869-D2F8-4484-3834-ADC1728A2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78C16-45CA-0E38-BC41-217144D0F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3F30A-5ABB-A2E7-5101-86E0491BF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98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1A238-C788-1DB1-9A6F-E54655FE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E0536D-3AC9-9F62-86FD-475A248D2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4E584-0544-68BD-1937-2D3ACAE44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CCAD0-ABDF-C125-1772-48358726F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A4B5-B4B6-4DD1-FB36-C1D29E7E7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D60D46-D929-54D1-33ED-8D00F644F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18E32-CEE3-75EF-1456-64F236D3F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9668-0EA9-FA4B-5D0C-15F5B789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0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10AC3-B780-78A7-7657-4E6A4E088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B39015-64CA-A730-990D-F93DAA1B9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318F5-1441-564B-C206-B0706AA34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3202-E31F-7B01-2FDE-F632471BE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2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C7360-F73E-B0CF-D9AC-427864D95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38F47-DC37-2BAA-6BB6-AB390D308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3F23AC-24E4-5505-8F07-87F4D43A5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6E440-5F37-93E7-F30B-1C6A13C7B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E0747-6D59-A02A-0CC9-8384E262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60564D-18DE-3619-AA1C-F44F0C242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1E07F-8235-1642-1212-7407DF915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EA27A-D7F6-6124-EB90-61EE98BBA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3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28F66-7E38-AD15-AF96-EE44E1648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19CAA-2F9B-1C9C-5DFE-97C5DC561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AF6DF-FC9F-C4F5-030F-DB1B0AA9F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8867E-E131-5C32-E421-03214645D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1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DF6A2-16A0-9D39-46D4-82A97A9DE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EE9C13-59B7-03A3-8C83-B069C9ABA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062C9-9C04-EE23-7133-81F94FFF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6FC03-D040-035A-F2FA-40E02AF56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4EECD-7D60-0668-3BA0-7DD184787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A7FC2E-D21E-0CEC-B6E9-894079D1C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87AF8F-4A50-03CE-0D5B-D29256E1A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315EC-7191-1449-8874-EEDD07E57A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3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C013F-A96D-1492-4DA9-C6D072C24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59B14-F9F3-95C3-E187-ED0DC4C71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3A174-C7EA-238F-6EC8-2996A5D35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71329-361B-D0D7-EBDA-787645100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0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93B3-2E10-001E-F2EA-BFE38D50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F85C2B-154C-73B4-4073-4961FCD122DD}"/>
              </a:ext>
            </a:extLst>
          </p:cNvPr>
          <p:cNvSpPr txBox="1"/>
          <p:nvPr/>
        </p:nvSpPr>
        <p:spPr>
          <a:xfrm>
            <a:off x="107004" y="158874"/>
            <a:ext cx="119844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var(--font-stack-heading)"/>
              </a:rPr>
              <a:t>HTTP-протокол. Конспект</a:t>
            </a:r>
            <a:endParaRPr lang="en-US" sz="1600" b="1" i="0">
              <a:solidFill>
                <a:srgbClr val="303141"/>
              </a:solidFill>
              <a:effectLst/>
              <a:latin typeface="var(--font-stack-heading)"/>
            </a:endParaRPr>
          </a:p>
          <a:p>
            <a:pPr algn="l">
              <a:buNone/>
            </a:pPr>
            <a:endParaRPr lang="ru-RU" sz="1600" b="1" i="0">
              <a:solidFill>
                <a:srgbClr val="303141"/>
              </a:solidFill>
              <a:effectLst/>
              <a:latin typeface="var(--font-stack-heading)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HTTP (HyperText Transfer Protocol)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Когда клиент хочет взаимодействовать с сервером, являющимся конечным сервером или промежуточным прокси, он выполняет следующие шаги: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Открытие TCP-соединения: служит для отправки запросов и получения ответов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Отправка HTTP-сообщения (запроса и ответа)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Чтение ответа с сервера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Закрытие TCP-соединения или отправка следующих запросов в нем же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Это так называемый 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HTTP-поток.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94750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C955-1363-73FF-3CA4-CEB90808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52604-0790-B656-293E-E2AF6FCB7FC9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Коды ответа (response status codes)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Код ответа (состояния)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показывает, был ли успешно выполнен определённый запрос. Коды группируются в отдельные классы: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Наиболее важные коды ответа для тестировщика: ошибки клиента и сервера. Всегда анализируйте ответы на наличие этих кодов.</a:t>
            </a: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Рекомендую разобраться в разнице таких методов, как 401 и 403, 502 и 504.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Знать все коды не надо (их очень много!), но добавленные в таблицу рекомендую запомнить и разобраться в том, что они обозначают. 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E05DE-2DC6-16D4-ECEC-EDECDF6EB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847" y="1577953"/>
            <a:ext cx="640169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8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621EC-3AD7-1813-44A9-EA3A1084C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9FC087-E374-894D-1049-1F235B7BBA4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Версии </a:t>
            </a: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HTTP-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протокола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8C2A2-E204-94AF-5E13-E5B69D32E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618" y="957240"/>
            <a:ext cx="6392167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1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EF09F-BFE3-6D26-17BD-B7D5E6C51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7E28F-C5C4-9D36-D7B4-91767EB6CDF8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HTTP и HTTPs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HTTPs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— это расширение для протокола HTTP, которое делает его безопасным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HTTPs = HTTP + TLS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(криптографический протокол)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SSL-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сертификат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- цифровое удостоверения сайта</a:t>
            </a: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Как и для протокола 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HTTP 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у 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HTTPs 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есть свои версии: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HTTPS 1.1 = HTTP + TLS + TCP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HTTPS 2   =  HTTP + TLS + TCP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HTTPS 3   =  HTTP + (TLS + QUIC)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50838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FD1B6-4A24-11AE-DFD7-44F3DBFFB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2DFBE9-B9B2-91AD-103D-813ECC522326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az-Latn-AZ" sz="1600"/>
              <a:t>https://howhttps.works/ru</a:t>
            </a:r>
          </a:p>
          <a:p>
            <a:pPr marL="342900" indent="-342900">
              <a:buAutoNum type="arabicPeriod"/>
            </a:pPr>
            <a:endParaRPr lang="az-Latn-AZ" sz="1600"/>
          </a:p>
          <a:p>
            <a:pPr marL="342900" indent="-342900">
              <a:buFont typeface="+mj-lt"/>
              <a:buAutoNum type="arabicPeriod"/>
            </a:pPr>
            <a:endParaRPr lang="az-Latn-AZ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https://developer.mozilla.org/ru/docs/Web/HTTP/Guides/Overview</a:t>
            </a:r>
            <a:endParaRPr lang="az-Latn-AZ" sz="1600"/>
          </a:p>
          <a:p>
            <a:pPr marL="342900" indent="-342900">
              <a:buAutoNum type="arabicPeriod"/>
            </a:pPr>
            <a:endParaRPr lang="az-Latn-AZ" sz="1600"/>
          </a:p>
          <a:p>
            <a:pPr marL="342900" indent="-342900">
              <a:buFont typeface="+mj-lt"/>
              <a:buAutoNum type="arabicPeriod"/>
            </a:pPr>
            <a:endParaRPr lang="az-Latn-AZ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https://vladislaveremeev.gitbook.io/qa_bible/seti-i-okolo-nikh/http</a:t>
            </a:r>
            <a:endParaRPr lang="az-Latn-AZ" sz="1600"/>
          </a:p>
          <a:p>
            <a:pPr marL="342900" indent="-342900">
              <a:buAutoNum type="arabicPeriod"/>
            </a:pPr>
            <a:endParaRPr lang="az-Latn-AZ" sz="1600"/>
          </a:p>
          <a:p>
            <a:pPr marL="342900" indent="-342900">
              <a:buFont typeface="+mj-lt"/>
              <a:buAutoNum type="arabicPeriod"/>
            </a:pPr>
            <a:endParaRPr lang="az-Latn-AZ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https://vladislaveremeev.gitbook.io/qa_bible/seti-i-okolo-nikh/etalonnye-modeli-osi-i-tcp-ip</a:t>
            </a:r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https://ru.wikipedia.org/wiki/HTTP</a:t>
            </a:r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https://developer.mozilla.org/ru/docs/Web/HTTP/Reference/Methods</a:t>
            </a:r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https://guruweba.com/html/metody-get-i-post-ispolzovanie-i-otlichiya/#google_vignette</a:t>
            </a:r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https://developer.mozilla.org/ru/docs/Web/HTTP/Reference/Status</a:t>
            </a:r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AutoNum type="arabicPeriod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5988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5095E-057C-D9FC-32D8-EAC1CDFC9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23F0DD-1B9B-3799-84E1-902C5708BE77}"/>
              </a:ext>
            </a:extLst>
          </p:cNvPr>
          <p:cNvSpPr txBox="1"/>
          <p:nvPr/>
        </p:nvSpPr>
        <p:spPr>
          <a:xfrm>
            <a:off x="107004" y="158874"/>
            <a:ext cx="1198447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Для общения клиента и сервера в сети используются 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HTTP-сообщения: запросы ответы.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Давайте рассмотрим их структуру.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endParaRPr lang="az-Latn-AZ" sz="1600">
              <a:solidFill>
                <a:srgbClr val="303141"/>
              </a:solidFill>
              <a:latin typeface="Udemy Sans"/>
            </a:endParaRP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Анализировать запросы и ответы можно через специальные инструменты разработчика в браузере, которые вы можете вызвать, нажав клавишу </a:t>
            </a:r>
            <a:r>
              <a:rPr lang="ru-RU" sz="1600" b="1" i="0">
                <a:solidFill>
                  <a:srgbClr val="FF0000"/>
                </a:solidFill>
                <a:effectLst/>
                <a:latin typeface="Udemy Sans"/>
              </a:rPr>
              <a:t>F12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 в браузере и перейдя во вкладку </a:t>
            </a:r>
            <a:r>
              <a:rPr lang="ru-RU" sz="1600" b="1" i="0">
                <a:solidFill>
                  <a:srgbClr val="FF0000"/>
                </a:solidFill>
                <a:effectLst/>
                <a:latin typeface="Udemy Sans"/>
              </a:rPr>
              <a:t>Network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  <a:endParaRPr lang="en-US" sz="1600"/>
          </a:p>
          <a:p>
            <a:endParaRPr lang="en-US" sz="1600"/>
          </a:p>
          <a:p>
            <a:endParaRPr lang="en-US" sz="1600"/>
          </a:p>
          <a:p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Вне зависимости от того, ввели ли вы сами необходимую информацию в адресную строку или запустили внутренний процесс на самой странице (например, применили фильтр) отправляется запрос к серверу, который выглядит так.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6C607-3F88-CC59-4481-04C4CF288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98" y="844228"/>
            <a:ext cx="933580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19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E8C35-5390-7A30-7246-039B1ED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90FD5-AC38-CE21-2799-E582A799EF8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7110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E88CB-567D-A7F2-8A5E-0172D3908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554A0B-35B2-75DC-CE80-4CED3A3A3D7C}"/>
              </a:ext>
            </a:extLst>
          </p:cNvPr>
          <p:cNvSpPr txBox="1"/>
          <p:nvPr/>
        </p:nvSpPr>
        <p:spPr>
          <a:xfrm>
            <a:off x="107004" y="158874"/>
            <a:ext cx="119844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Request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Стартовая строка (start line)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содержит информацию о методе, которое говорит нам о совершаемом действии. Например, GET - получение информации от сервера, POST - загрузка информации на сервер.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Цель запроса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, чаще всего это URL.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Версия HTTP-протокола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Headers (заголовки запроса),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которые несут в себе служебную информацию. Например, информация о языке страницы, кодировке, браузере.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Пустая строка (empty line)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Тело запроса (body)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, в которых содержится полезная нагрузка для отправки на сервер. В методе GET тело игнорируется.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250404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1D692-18C9-5BDA-FCA2-76147E458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4E4216-332D-E930-9812-D41BD632616A}"/>
              </a:ext>
            </a:extLst>
          </p:cNvPr>
          <p:cNvSpPr txBox="1"/>
          <p:nvPr/>
        </p:nvSpPr>
        <p:spPr>
          <a:xfrm>
            <a:off x="107004" y="158874"/>
            <a:ext cx="119844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Response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Стартовая строка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содержит: версию протокола, статус-код об успешности запроса, пояснение для кода. Если все прошло хорошо и запрос обработан, вы увидите код 200. О других группах мы поговорим в следующих шагах.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Headers (заголовки ответа),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которые несут в себе служебную информацию. Например, дополнительную информацию о сервере и ответе.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Тело ответа (body)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, в которых содержится результат отправки полезной нагрузки на сервер.</a:t>
            </a:r>
          </a:p>
        </p:txBody>
      </p:sp>
    </p:spTree>
    <p:extLst>
      <p:ext uri="{BB962C8B-B14F-4D97-AF65-F5344CB8AC3E}">
        <p14:creationId xmlns:p14="http://schemas.microsoft.com/office/powerpoint/2010/main" val="4039492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FA2F8-9521-605A-A618-61B61F54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E2FD5-A4C0-AD8A-5594-0B2E02D99F18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HTTP-методы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HTTP-метод -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глагол или существительное, описывающее требуемое действие.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Примеры методов, которые применяются: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GET - поиск данных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POST - загрузка данных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PUT - полное обновление данных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PATCH - частичное обновление данных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DELETE - удаление данных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OPTIONS - описание параметров соединения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838720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C2640-3E3C-62BB-4BE5-3FEE49011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E41E8-55F7-0E74-F724-CF04BE7CEBF5}"/>
              </a:ext>
            </a:extLst>
          </p:cNvPr>
          <p:cNvSpPr txBox="1"/>
          <p:nvPr/>
        </p:nvSpPr>
        <p:spPr>
          <a:xfrm>
            <a:off x="107004" y="158874"/>
            <a:ext cx="1198447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CRUD</a:t>
            </a:r>
            <a:r>
              <a:rPr lang="ru-RU" sz="1600" b="1" i="1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0" i="1">
                <a:solidFill>
                  <a:srgbClr val="303141"/>
                </a:solidFill>
                <a:effectLst/>
                <a:latin typeface="Udemy Sans"/>
              </a:rPr>
              <a:t>—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акроним, обозначающий четыре базовые функции, используемые при работе с базами данных: создание, чтение, модификация, удаление [Википедия]. Все методы можно разделить отдельные группы: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C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- POST, PUT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R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- GET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U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- PUT, PATCH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D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- DELETE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Также данные операции можно переложить на права пользователя (permission model).</a:t>
            </a:r>
          </a:p>
        </p:txBody>
      </p:sp>
    </p:spTree>
    <p:extLst>
      <p:ext uri="{BB962C8B-B14F-4D97-AF65-F5344CB8AC3E}">
        <p14:creationId xmlns:p14="http://schemas.microsoft.com/office/powerpoint/2010/main" val="193399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1651-8928-2B3A-EB4A-E9F04171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26B24-921F-2093-DFDE-25A18894557E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GET и POST являются самыми популярными методами, поэтому стоит разобраться в их отличиях.</a:t>
            </a:r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17D31-0FC3-2A52-F59B-A3AD63FEB8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35" y="1137918"/>
            <a:ext cx="898332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3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D9793-5275-B18E-F8C7-E5AAA4B73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523498-4F8E-B5B2-56F0-D9247F1F7740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Также следует различать PUT и PATCH.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/>
              <a:t>Работа различных методов на примере </a:t>
            </a:r>
            <a:r>
              <a:rPr lang="ru-RU" sz="1600" b="1">
                <a:effectLst/>
              </a:rPr>
              <a:t>создания карточки товара в магазине: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Если отправить 5 одинаковых запросов POST, то создается 5 товаров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Если отправить 5 одинаковых запросов PUT, то создается только 1 товар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Если я захочу изменить конкретное название товара, то отправляется PATCH с запросом на изменение именного этого параметра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Чтобы найти товар, нужно использовать GET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Чтобы удалить товар, нужно использовать DELETE</a:t>
            </a:r>
          </a:p>
          <a:p>
            <a:endParaRPr 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1A382-9885-D937-E6DE-4610CA01C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71" y="786156"/>
            <a:ext cx="7592485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25680</TotalTime>
  <Words>831</Words>
  <Application>Microsoft Office PowerPoint</Application>
  <PresentationFormat>Widescreen</PresentationFormat>
  <Paragraphs>214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323</cp:revision>
  <dcterms:created xsi:type="dcterms:W3CDTF">2025-02-24T08:05:52Z</dcterms:created>
  <dcterms:modified xsi:type="dcterms:W3CDTF">2025-04-04T11:15:03Z</dcterms:modified>
</cp:coreProperties>
</file>