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527" r:id="rId2"/>
    <p:sldId id="530" r:id="rId3"/>
    <p:sldId id="531" r:id="rId4"/>
    <p:sldId id="532" r:id="rId5"/>
    <p:sldId id="533" r:id="rId6"/>
    <p:sldId id="528" r:id="rId7"/>
    <p:sldId id="529" r:id="rId8"/>
    <p:sldId id="53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0C1821-16E0-B8B1-CA0D-67F3BD5B4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B445F7-1BF0-5208-0D6A-EDB7BF17A8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569ED7-1EC6-53F5-CB47-A0CFAF079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D6AA1-9AC3-5EF5-A50A-26231BC21E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61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12323A-70B0-F6CA-95B1-F8CF02F58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747B34-F762-07C1-4B29-99B342DA4F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5CA012-AD0E-7FB6-216A-882619EE8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41E826-E486-45A4-9E40-78FED92C6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29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F9F0C-A1B3-FB33-EDE6-25D0271AA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2F983-3096-8800-726C-7FC839513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08579E-CB63-05A6-12A3-536933BF3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5F868-D78F-6DE7-DC82-0753D689D7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577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7AC4D5-4614-0E64-849C-F0A17B4ED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5ECB09-83C2-FF26-E9D6-0BC738BE78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EF8A8B-6367-3FCB-6FB1-B8CFA3D4BD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E55C78-B7C3-5F88-ED4F-C2CE4C45F3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6883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9FF81-C89C-5160-D813-E6227AE76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39C19F-AE07-7B16-C49B-D1F837F66C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B875B-D5F6-118C-4C41-79BB5E481B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16469-E6BF-5638-D209-E12A1C13C6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60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0C44E-E291-0961-8382-888997D61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44C92A-C0DD-6440-1E3E-9F2B318D92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718E4-42C2-2685-E881-796B38C61A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4C937-FFE2-65F2-FB38-45C767FCE3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44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5E674-D543-2F98-FA0F-41FA86058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4BBCB2-4765-AE5F-2EC8-EB30F6AE69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3B3B17-C668-9A8E-8662-C4BC9F842C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06A23-5427-F33F-A218-3B4B2BF51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869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0EE81-7FE2-7661-4D3B-8EE04F9E4C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3D692E-91B3-1505-09D2-1B2FC122FD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4AA447-DDD7-725B-C010-1182449B7F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2B00A4-B8FA-CB97-2435-3D4EA6A00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83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9716D-0A8E-E184-FBAF-5107086E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4A707A1-D89C-A3BC-F65F-8AF274E027A0}"/>
              </a:ext>
            </a:extLst>
          </p:cNvPr>
          <p:cNvSpPr txBox="1"/>
          <p:nvPr/>
        </p:nvSpPr>
        <p:spPr>
          <a:xfrm>
            <a:off x="107004" y="158874"/>
            <a:ext cx="1198447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🌐 </a:t>
            </a:r>
            <a:r>
              <a:rPr lang="en-US" sz="1600" b="1">
                <a:solidFill>
                  <a:srgbClr val="FF0000"/>
                </a:solidFill>
              </a:rPr>
              <a:t>İnternet nədir və necə işləyir?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İnternet – dünyanın hər yerində milyonlarla kompüteri bir-birinə bağlayan böyük bir şəbəkədir. O, sənin telefonunla, kompüterinlə və hətta televizorunla belə işləyir. İnternet olmasaydı, sosial şəbəkələrə daxil ola bilməzdik, oyun oynaya bilməzdik və ya onlayn dərslərə qoşula bilməzdik.</a:t>
            </a:r>
          </a:p>
          <a:p>
            <a:pPr>
              <a:buNone/>
            </a:pPr>
            <a:endParaRPr lang="en-US" sz="1600"/>
          </a:p>
          <a:p>
            <a:r>
              <a:rPr lang="en-US" sz="1600"/>
              <a:t>İndi isə internetin necə qurulduğunu addım-addım başa düşək!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pPr>
              <a:buNone/>
            </a:pPr>
            <a:r>
              <a:rPr lang="en-US" sz="1600" b="1"/>
              <a:t>🔗 1. Sadə şəbəkə – iki kompüterin bir-birinə qoşulması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Təsəvvür et ki, iki kompüteri bir-birinə bağlamaq istəyirsən. Bunun üçün:</a:t>
            </a:r>
            <a:br>
              <a:rPr lang="en-US" sz="1600"/>
            </a:br>
            <a:r>
              <a:rPr lang="en-US" sz="1600"/>
              <a:t>📌 </a:t>
            </a:r>
            <a:r>
              <a:rPr lang="en-US" sz="1600" b="1"/>
              <a:t>Ethernet kabeli</a:t>
            </a:r>
            <a:r>
              <a:rPr lang="en-US" sz="1600"/>
              <a:t> (tel vasitəsilə) və ya</a:t>
            </a:r>
            <a:br>
              <a:rPr lang="en-US" sz="1600"/>
            </a:br>
            <a:r>
              <a:rPr lang="en-US" sz="1600"/>
              <a:t>📌 </a:t>
            </a:r>
            <a:r>
              <a:rPr lang="en-US" sz="1600" b="1"/>
              <a:t>Wi-Fi, Bluetooth</a:t>
            </a:r>
            <a:r>
              <a:rPr lang="en-US" sz="1600"/>
              <a:t> (simsiz əlaqə) istifadə edə bilərsən.</a:t>
            </a:r>
          </a:p>
          <a:p>
            <a:pPr>
              <a:buNone/>
            </a:pPr>
            <a:endParaRPr lang="en-US" sz="1600"/>
          </a:p>
          <a:p>
            <a:r>
              <a:rPr lang="en-US" sz="1600"/>
              <a:t>Bu yolla iki kompüter bir-biri ilə informasiya paylaşa bilər. Amma əgər 10 kompüteri qoşmaq istəsən, hər biri üçün ayrıca kabel lazım olacaq və bu, çox mürəkkəb olacaq.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491841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0795E-6D41-3B16-85E8-69B0E4A9A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197030-ED14-53B9-85A1-FDD7C92D3BC7}"/>
              </a:ext>
            </a:extLst>
          </p:cNvPr>
          <p:cNvSpPr txBox="1"/>
          <p:nvPr/>
        </p:nvSpPr>
        <p:spPr>
          <a:xfrm>
            <a:off x="107004" y="158874"/>
            <a:ext cx="11984477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📡 2. Router (marşrutlayıcı) – internetin ürəyi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Bu problemi həll etmək üçün xüsusi bir cihazdan istifadə edirik – </a:t>
            </a:r>
            <a:r>
              <a:rPr lang="en-US" sz="1600" b="1"/>
              <a:t>marşrutlayıcı (router)</a:t>
            </a:r>
            <a:r>
              <a:rPr lang="en-US" sz="1600"/>
              <a:t>.</a:t>
            </a:r>
            <a:br>
              <a:rPr lang="en-US" sz="1600"/>
            </a:br>
            <a:r>
              <a:rPr lang="en-US" sz="1600"/>
              <a:t>📌 Router – bir növ </a:t>
            </a:r>
            <a:r>
              <a:rPr lang="en-US" sz="1600" b="1"/>
              <a:t>internet trafikinin idarəedicisidir</a:t>
            </a:r>
            <a:r>
              <a:rPr lang="en-US" sz="1600"/>
              <a:t>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Necə işləyir?</a:t>
            </a:r>
            <a:br>
              <a:rPr lang="en-US" sz="1600"/>
            </a:br>
            <a:r>
              <a:rPr lang="en-US" sz="1600"/>
              <a:t>🔹 Router hər bir kompüterə qoşulur və onlar arasında məlumat ötürülməsini təşkil edir.</a:t>
            </a:r>
            <a:br>
              <a:rPr lang="en-US" sz="1600"/>
            </a:br>
            <a:r>
              <a:rPr lang="en-US" sz="1600"/>
              <a:t>🔹 Sən internetə daxil olmaq istəyəndə, məlumat əvvəlcə routerə göndərilir, sonra isə lazım olan ünvana (sayta) ötürülür.</a:t>
            </a:r>
          </a:p>
          <a:p>
            <a:pPr>
              <a:buNone/>
            </a:pPr>
            <a:endParaRPr lang="en-US" sz="1600"/>
          </a:p>
          <a:p>
            <a:r>
              <a:rPr lang="en-US" sz="1600"/>
              <a:t>Bu o deməkdir ki, </a:t>
            </a:r>
            <a:r>
              <a:rPr lang="en-US" sz="1600" b="1"/>
              <a:t>router olmadan internetə çıxış mümkün deyil</a:t>
            </a:r>
            <a:r>
              <a:rPr lang="en-US" sz="1600"/>
              <a:t>!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pPr>
              <a:buNone/>
            </a:pPr>
            <a:r>
              <a:rPr lang="en-US" sz="1600" b="1"/>
              <a:t>🌍 3. Böyük şəbəkə – minlərlə kompüteri birləşdirmək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Daha böyük bir şəbəkə yaratmaq üçün </a:t>
            </a:r>
            <a:r>
              <a:rPr lang="en-US" sz="1600" b="1"/>
              <a:t>routerləri bir-birinə qoşmaq</a:t>
            </a:r>
            <a:r>
              <a:rPr lang="en-US" sz="1600"/>
              <a:t> olar.</a:t>
            </a:r>
            <a:br>
              <a:rPr lang="en-US" sz="1600"/>
            </a:br>
            <a:r>
              <a:rPr lang="en-US" sz="1600"/>
              <a:t>🔹 Yəni, bir məktəbdə, ofisdə və ya şəhərdə olan kompüterlər bir neçə router vasitəsilə əlaqələndirilə bilər.</a:t>
            </a:r>
            <a:br>
              <a:rPr lang="en-US" sz="1600"/>
            </a:br>
            <a:r>
              <a:rPr lang="en-US" sz="1600"/>
              <a:t>🔹 Bu cür qoşulmaların sayı artdıqca, </a:t>
            </a:r>
            <a:r>
              <a:rPr lang="en-US" sz="1600" b="1"/>
              <a:t>internetin özünü yaradırıq!</a:t>
            </a:r>
          </a:p>
          <a:p>
            <a:pPr>
              <a:buNone/>
            </a:pPr>
            <a:endParaRPr lang="en-US" sz="1600"/>
          </a:p>
          <a:p>
            <a:r>
              <a:rPr lang="en-US" sz="1600"/>
              <a:t>İnternet əslində </a:t>
            </a:r>
            <a:r>
              <a:rPr lang="en-US" sz="1600" b="1"/>
              <a:t>bir-birinə bağlı çoxlu kiçik şəbəkələrdən ibarətdir</a:t>
            </a:r>
            <a:r>
              <a:rPr lang="en-US" sz="1600"/>
              <a:t>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47494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93E4D-8093-B1F7-53A0-B034A667B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119E000-16A2-33CF-ED5D-5ABA63A53B1E}"/>
              </a:ext>
            </a:extLst>
          </p:cNvPr>
          <p:cNvSpPr txBox="1"/>
          <p:nvPr/>
        </p:nvSpPr>
        <p:spPr>
          <a:xfrm>
            <a:off x="107004" y="158874"/>
            <a:ext cx="1198447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/>
              <a:t>📞 4. Modem – evimizi internetə bağlayan cihaz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İndi düşünək: </a:t>
            </a:r>
            <a:r>
              <a:rPr lang="en-US" sz="1600" b="1"/>
              <a:t>Bizim evimizdə internet necə işləyir?</a:t>
            </a:r>
            <a:br>
              <a:rPr lang="en-US" sz="1600"/>
            </a:br>
            <a:r>
              <a:rPr lang="en-US" sz="1600"/>
              <a:t>🔹 Evimizdəki şəbəkəni </a:t>
            </a:r>
            <a:r>
              <a:rPr lang="en-US" sz="1600" b="1"/>
              <a:t>böyük qlobal şəbəkəyə qoşmaq</a:t>
            </a:r>
            <a:r>
              <a:rPr lang="en-US" sz="1600"/>
              <a:t> lazımdır.</a:t>
            </a:r>
            <a:br>
              <a:rPr lang="en-US" sz="1600"/>
            </a:br>
            <a:r>
              <a:rPr lang="en-US" sz="1600"/>
              <a:t>🔹 Bunun üçün </a:t>
            </a:r>
            <a:r>
              <a:rPr lang="en-US" sz="1600" b="1"/>
              <a:t>modem</a:t>
            </a:r>
            <a:r>
              <a:rPr lang="en-US" sz="1600"/>
              <a:t> adlı xüsusi cihaz var.</a:t>
            </a:r>
          </a:p>
          <a:p>
            <a:pPr>
              <a:buNone/>
            </a:pPr>
            <a:endParaRPr lang="en-US" sz="1600"/>
          </a:p>
          <a:p>
            <a:r>
              <a:rPr lang="en-US" sz="1600"/>
              <a:t>📌 </a:t>
            </a:r>
            <a:r>
              <a:rPr lang="en-US" sz="1600" b="1"/>
              <a:t>Modem nə edir?</a:t>
            </a:r>
            <a:br>
              <a:rPr lang="en-US" sz="1600"/>
            </a:br>
            <a:r>
              <a:rPr lang="en-US" sz="1600"/>
              <a:t>✅ Kompüterlərdən gələn məlumatları xüsusi formata çevirir və telefon, optik və ya elektrik xətləri ilə ötürür.</a:t>
            </a:r>
            <a:br>
              <a:rPr lang="en-US" sz="1600"/>
            </a:br>
            <a:r>
              <a:rPr lang="en-US" sz="1600"/>
              <a:t>✅ Telefon xətləri artıq şəhərlər və ölkələr arasında əlaqəni təmin etdiyindən, modem bu mövcud infrastrukturu istifadə edərək bizi internetə bağlayır.</a:t>
            </a:r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endParaRPr lang="en-US" sz="1600"/>
          </a:p>
          <a:p>
            <a:pPr>
              <a:buNone/>
            </a:pPr>
            <a:r>
              <a:rPr lang="en-US" sz="1600" b="1"/>
              <a:t>🏢 5. Provayder – interneti bizə verən şirkətlər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/>
              <a:t>🔹 </a:t>
            </a:r>
            <a:r>
              <a:rPr lang="en-US" sz="1600" b="1"/>
              <a:t>İnternet provayderi (ISP - Internet Service Provider)</a:t>
            </a:r>
            <a:r>
              <a:rPr lang="en-US" sz="1600"/>
              <a:t> – bizi internetə qoşan şirkətdir.</a:t>
            </a:r>
            <a:br>
              <a:rPr lang="en-US" sz="1600"/>
            </a:br>
            <a:r>
              <a:rPr lang="en-US" sz="1600"/>
              <a:t>🔹 Məsələn, Azərbaycanda </a:t>
            </a:r>
            <a:r>
              <a:rPr lang="en-US" sz="1600" b="1"/>
              <a:t>Baktelecom, Nar, Azercell, AiləNet, Aztelekom</a:t>
            </a:r>
            <a:r>
              <a:rPr lang="en-US" sz="1600"/>
              <a:t> kimi şirkətlər internet xidmətləri göstərir.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/>
              <a:t>İnternetin işləmə prinsipi belədir:</a:t>
            </a:r>
            <a:br>
              <a:rPr lang="en-US" sz="1600"/>
            </a:br>
            <a:r>
              <a:rPr lang="en-US" sz="1600"/>
              <a:t>✅ </a:t>
            </a:r>
            <a:r>
              <a:rPr lang="en-US" sz="1600" b="1"/>
              <a:t>Bizim modem</a:t>
            </a:r>
            <a:r>
              <a:rPr lang="en-US" sz="1600"/>
              <a:t> → ✅ </a:t>
            </a:r>
            <a:r>
              <a:rPr lang="en-US" sz="1600" b="1"/>
              <a:t>Provayderin şəbəkəsi</a:t>
            </a:r>
            <a:r>
              <a:rPr lang="en-US" sz="1600"/>
              <a:t> → ✅ </a:t>
            </a:r>
            <a:r>
              <a:rPr lang="en-US" sz="1600" b="1"/>
              <a:t>Başqa şəbəkələr</a:t>
            </a:r>
            <a:r>
              <a:rPr lang="en-US" sz="1600"/>
              <a:t> → ✅ </a:t>
            </a:r>
            <a:r>
              <a:rPr lang="en-US" sz="1600" b="1"/>
              <a:t>Sayt və ya serverlər</a:t>
            </a:r>
            <a:endParaRPr lang="en-US" sz="1600"/>
          </a:p>
          <a:p>
            <a:r>
              <a:rPr lang="en-US" sz="1600"/>
              <a:t>Yəni, biz bir sayta daxil olmaq istəyəndə, bu sorğu əvvəlcə </a:t>
            </a:r>
            <a:r>
              <a:rPr lang="en-US" sz="1600" b="1"/>
              <a:t>provayderin şəbəkəsinə</a:t>
            </a:r>
            <a:r>
              <a:rPr lang="en-US" sz="1600"/>
              <a:t>, sonra isə </a:t>
            </a:r>
            <a:r>
              <a:rPr lang="en-US" sz="1600" b="1"/>
              <a:t>bütün internet şəbəkəsi vasitəsilə lazımi serverə</a:t>
            </a:r>
            <a:r>
              <a:rPr lang="en-US" sz="1600"/>
              <a:t> göndərilir.</a:t>
            </a:r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16946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53DD7-0FAF-C8FE-9C96-05EC05E66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7DEFDC-8230-02B1-03C7-C9B0827F50A5}"/>
              </a:ext>
            </a:extLst>
          </p:cNvPr>
          <p:cNvSpPr txBox="1"/>
          <p:nvPr/>
        </p:nvSpPr>
        <p:spPr>
          <a:xfrm>
            <a:off x="107004" y="158874"/>
            <a:ext cx="11984477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/>
              <a:t>🎯 Nəticə: İnternet – böyük şəbəkələr şəbəkəsidir!</a:t>
            </a:r>
          </a:p>
          <a:p>
            <a:pPr>
              <a:buNone/>
            </a:pPr>
            <a:endParaRPr lang="en-US" sz="1400" b="1"/>
          </a:p>
          <a:p>
            <a:r>
              <a:rPr lang="en-US" sz="1400"/>
              <a:t>İnternet milyonlarla kiçik və böyük şəbəkələrin birləşməsindən ibarətdir. Onun əsas işləmə prinsipi budur:</a:t>
            </a:r>
            <a:br>
              <a:rPr lang="en-US" sz="1400"/>
            </a:br>
            <a:r>
              <a:rPr lang="en-US" sz="1400"/>
              <a:t>1️⃣ Kompüterlər bir-birinə </a:t>
            </a:r>
            <a:r>
              <a:rPr lang="en-US" sz="1400" b="1"/>
              <a:t>lokal şəbəkədə (Wi-Fi, Ethernet)</a:t>
            </a:r>
            <a:r>
              <a:rPr lang="en-US" sz="1400"/>
              <a:t> qoşulur.</a:t>
            </a:r>
            <a:br>
              <a:rPr lang="en-US" sz="1400"/>
            </a:br>
            <a:r>
              <a:rPr lang="en-US" sz="1400"/>
              <a:t>2️⃣ Router bu qoşulmaları idarə edir.</a:t>
            </a:r>
            <a:br>
              <a:rPr lang="en-US" sz="1400"/>
            </a:br>
            <a:r>
              <a:rPr lang="en-US" sz="1400"/>
              <a:t>3️⃣ Modem internet provayderinə qoşularaq bizi </a:t>
            </a:r>
            <a:r>
              <a:rPr lang="en-US" sz="1400" b="1"/>
              <a:t>beynəlxalq internet şəbəkəsinə</a:t>
            </a:r>
            <a:r>
              <a:rPr lang="en-US" sz="1400"/>
              <a:t> bağlayır.</a:t>
            </a:r>
            <a:br>
              <a:rPr lang="en-US" sz="1400"/>
            </a:br>
            <a:r>
              <a:rPr lang="en-US" sz="1400"/>
              <a:t>4️⃣ Provayderlər isə dünyada interneti təmin edən əsas mərkəzi şəbəkələrə qoşulurlar.</a:t>
            </a:r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pPr>
              <a:buNone/>
            </a:pPr>
            <a:r>
              <a:rPr lang="en-US" sz="1400" b="1"/>
              <a:t>Komputeri Necə Tapmaq Olar? (IP və Domen Adları)</a:t>
            </a:r>
          </a:p>
          <a:p>
            <a:pPr>
              <a:buNone/>
            </a:pPr>
            <a:endParaRPr lang="en-US" sz="1400" b="1"/>
          </a:p>
          <a:p>
            <a:pPr>
              <a:buNone/>
            </a:pPr>
            <a:r>
              <a:rPr lang="en-US" sz="1400"/>
              <a:t>İnternetdə hər bir kompüterin unikal ünvanı var, buna </a:t>
            </a:r>
            <a:r>
              <a:rPr lang="en-US" sz="1400" b="1"/>
              <a:t>IP-adres</a:t>
            </a:r>
            <a:r>
              <a:rPr lang="en-US" sz="1400"/>
              <a:t> deyilir. IP-adreslər rəqəmlərlə ifadə olunur, məsələn: </a:t>
            </a:r>
            <a:r>
              <a:rPr lang="en-US" sz="1400" b="1"/>
              <a:t>192.0.2.172</a:t>
            </a:r>
            <a:r>
              <a:rPr lang="en-US" sz="1400"/>
              <a:t>.</a:t>
            </a:r>
          </a:p>
          <a:p>
            <a:pPr>
              <a:buNone/>
            </a:pPr>
            <a:r>
              <a:rPr lang="en-US" sz="1400"/>
              <a:t>Lakin, insanlar üçün belə rəqəmləri yadda saxlamaq çətindir. Buna görə də, biz </a:t>
            </a:r>
            <a:r>
              <a:rPr lang="en-US" sz="1400" b="1"/>
              <a:t>domen adları</a:t>
            </a:r>
            <a:r>
              <a:rPr lang="en-US" sz="1400"/>
              <a:t> istifadə edirik. Məsələn, </a:t>
            </a:r>
            <a:r>
              <a:rPr lang="en-US" sz="1400" b="1"/>
              <a:t>google.com</a:t>
            </a:r>
            <a:r>
              <a:rPr lang="en-US" sz="1400"/>
              <a:t> domen adı əslində bir IP-adresin ləqəbidir (məsələn, 142.250.190.78). Yəni, brauzerdə </a:t>
            </a:r>
            <a:r>
              <a:rPr lang="en-US" sz="1400" b="1"/>
              <a:t>google.com</a:t>
            </a:r>
            <a:r>
              <a:rPr lang="en-US" sz="1400"/>
              <a:t> yazanda, sistem avtomatik olaraq bu adı IP-adresə çevirir və sizi lazımi serverə yönləndirir.</a:t>
            </a:r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 b="1"/>
              <a:t>İnternet və Veb – Fərq Nədir?</a:t>
            </a:r>
          </a:p>
          <a:p>
            <a:pPr>
              <a:buNone/>
            </a:pPr>
            <a:r>
              <a:rPr lang="en-US" sz="1400"/>
              <a:t>İnternet – </a:t>
            </a:r>
            <a:r>
              <a:rPr lang="en-US" sz="1400" b="1"/>
              <a:t>bütün dünyada kompüterlərin bir-biri ilə əlaqə qurmasına imkan verən texniki infrastrukturdur</a:t>
            </a:r>
            <a:r>
              <a:rPr lang="en-US" sz="1400"/>
              <a:t>. Veb isə internet üzərində qurulmuş bir xidmətdir.</a:t>
            </a:r>
          </a:p>
          <a:p>
            <a:pPr>
              <a:buNone/>
            </a:pPr>
            <a:endParaRPr lang="en-US" sz="1400"/>
          </a:p>
          <a:p>
            <a:pPr>
              <a:buNone/>
            </a:pPr>
            <a:r>
              <a:rPr lang="en-US" sz="1400"/>
              <a:t>Bunu belə təsəvvür edin: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İnternet – böyük bir yol şəbəkəsidir</a:t>
            </a:r>
            <a:r>
              <a:rPr lang="en-US" sz="140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Veb – bu yol şəbəkəsində hərəkət edən maşınlardır</a:t>
            </a:r>
            <a:r>
              <a:rPr lang="en-US" sz="140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/>
          </a:p>
          <a:p>
            <a:pPr>
              <a:buNone/>
            </a:pPr>
            <a:r>
              <a:rPr lang="en-US" sz="1400"/>
              <a:t>Vebdən başqa, internet üzərində çalışan başqa xidmətlər də var. Məsələn: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E-poçt (Gmail, Yahoo Mail və s.)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Mesajlaşma sistemləri (WhatsApp, Telegram və s.)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429277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E5DCF-196E-617F-FB6D-B5515DC33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450315-43C6-3805-B8DD-4A0791AF1A23}"/>
              </a:ext>
            </a:extLst>
          </p:cNvPr>
          <p:cNvSpPr txBox="1"/>
          <p:nvPr/>
        </p:nvSpPr>
        <p:spPr>
          <a:xfrm>
            <a:off x="107004" y="158874"/>
            <a:ext cx="1198447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>
                <a:solidFill>
                  <a:srgbClr val="FF0000"/>
                </a:solidFill>
              </a:rPr>
              <a:t>İntranet</a:t>
            </a:r>
            <a:r>
              <a:rPr lang="en-US" sz="1600" b="1"/>
              <a:t> və </a:t>
            </a:r>
            <a:r>
              <a:rPr lang="en-US" sz="1600" b="1">
                <a:solidFill>
                  <a:srgbClr val="FF0000"/>
                </a:solidFill>
              </a:rPr>
              <a:t>Ekstranet</a:t>
            </a:r>
            <a:r>
              <a:rPr lang="en-US" sz="1600" b="1"/>
              <a:t> Nədir? 	(INT</a:t>
            </a:r>
            <a:r>
              <a:rPr lang="en-US" sz="1600" b="1">
                <a:solidFill>
                  <a:srgbClr val="FF0000"/>
                </a:solidFill>
              </a:rPr>
              <a:t>E</a:t>
            </a:r>
            <a:r>
              <a:rPr lang="en-US" sz="1600" b="1"/>
              <a:t>RNET yox haaaa INTR</a:t>
            </a:r>
            <a:r>
              <a:rPr lang="en-US" sz="1600" b="1">
                <a:solidFill>
                  <a:srgbClr val="FF0000"/>
                </a:solidFill>
              </a:rPr>
              <a:t>A</a:t>
            </a:r>
            <a:r>
              <a:rPr lang="en-US" sz="1600" b="1"/>
              <a:t>NET)</a:t>
            </a:r>
          </a:p>
          <a:p>
            <a:pPr>
              <a:buNone/>
            </a:pPr>
            <a:endParaRPr lang="en-US" sz="1600" b="1"/>
          </a:p>
          <a:p>
            <a:pPr>
              <a:buNone/>
            </a:pPr>
            <a:r>
              <a:rPr lang="en-US" sz="1600" b="1"/>
              <a:t>İntranet</a:t>
            </a:r>
            <a:r>
              <a:rPr lang="en-US" sz="1600"/>
              <a:t> – sadəcə bir şirkətin və ya təşkilatın işçilərinə açıq olan </a:t>
            </a:r>
            <a:r>
              <a:rPr lang="en-US" sz="1600" b="1"/>
              <a:t>daxili internetdir</a:t>
            </a:r>
            <a:r>
              <a:rPr lang="en-US" sz="1600"/>
              <a:t>. Məsələn, bir şirkətin işçiləri üçün xüsusi sayt və ya sənəd paylaşma platforması ola bilər ki, bunu ancaq onlar görə bilər.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Ekstranet</a:t>
            </a:r>
            <a:r>
              <a:rPr lang="en-US" sz="1600"/>
              <a:t> isə </a:t>
            </a:r>
            <a:r>
              <a:rPr lang="en-US" sz="1600" b="1"/>
              <a:t>İntranetə bənzəyir, lakin müəyyən xarici insanlara və ya şirkətlərə də açıq ola bilər</a:t>
            </a:r>
            <a:r>
              <a:rPr lang="en-US" sz="1600"/>
              <a:t>. Məsələn, bir şirkət müştəriləri üçün xüsusi bir platforma yaradırsa, bu ekstranet sayılır.</a:t>
            </a:r>
          </a:p>
          <a:p>
            <a:pPr>
              <a:buNone/>
            </a:pPr>
            <a:endParaRPr lang="en-US" sz="1600"/>
          </a:p>
          <a:p>
            <a:pPr>
              <a:buNone/>
            </a:pPr>
            <a:r>
              <a:rPr lang="en-US" sz="1600" b="1"/>
              <a:t>Sadə dillə izah etsək:</a:t>
            </a:r>
            <a:endParaRPr lang="en-US" sz="16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İntranet</a:t>
            </a:r>
            <a:r>
              <a:rPr lang="en-US" sz="1600"/>
              <a:t> – sadəcə təşkilatın öz içində istifadə edilən internetdir.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/>
              <a:t>Ekstranet</a:t>
            </a:r>
            <a:r>
              <a:rPr lang="en-US" sz="1600"/>
              <a:t> – təşkilatın internetinə bəzi xarici tərəflərin də giriş imkanı verilir.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/>
          </a:p>
          <a:p>
            <a:r>
              <a:rPr lang="en-US" sz="1600"/>
              <a:t>Hər ikisi internet texnologiyalarından istifadə edir, amma adi internetdən fərqləri </a:t>
            </a:r>
            <a:r>
              <a:rPr lang="en-US" sz="1600" b="1"/>
              <a:t>məhdud giriş hüquqları olmasıdır</a:t>
            </a:r>
            <a:r>
              <a:rPr lang="en-US" sz="16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47193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1E803-72DB-AD92-217F-C648DE7C9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3366C-CBA7-0256-7978-924471501180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648223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84A61-8BC7-8299-8077-53797F11B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380CEC-4A0A-213C-E112-1532D9EEF2FD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5443763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F4632-6AEE-46E3-CFC5-EEF73588A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AC9832-9098-82C3-4673-BF7AF237F721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0189303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24816</TotalTime>
  <Words>839</Words>
  <Application>Microsoft Office PowerPoint</Application>
  <PresentationFormat>Widescreen</PresentationFormat>
  <Paragraphs>92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285</cp:revision>
  <dcterms:created xsi:type="dcterms:W3CDTF">2025-02-24T08:05:52Z</dcterms:created>
  <dcterms:modified xsi:type="dcterms:W3CDTF">2025-04-02T10:07:17Z</dcterms:modified>
</cp:coreProperties>
</file>