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35" r:id="rId2"/>
    <p:sldId id="536" r:id="rId3"/>
    <p:sldId id="537" r:id="rId4"/>
    <p:sldId id="547" r:id="rId5"/>
    <p:sldId id="553" r:id="rId6"/>
    <p:sldId id="538" r:id="rId7"/>
    <p:sldId id="539" r:id="rId8"/>
    <p:sldId id="540" r:id="rId9"/>
    <p:sldId id="541" r:id="rId10"/>
    <p:sldId id="542" r:id="rId11"/>
    <p:sldId id="543" r:id="rId12"/>
    <p:sldId id="548" r:id="rId13"/>
    <p:sldId id="549" r:id="rId14"/>
    <p:sldId id="550" r:id="rId15"/>
    <p:sldId id="551" r:id="rId16"/>
    <p:sldId id="552" r:id="rId17"/>
    <p:sldId id="544" r:id="rId18"/>
    <p:sldId id="545" r:id="rId19"/>
    <p:sldId id="546" r:id="rId20"/>
    <p:sldId id="554" r:id="rId21"/>
    <p:sldId id="555" r:id="rId22"/>
    <p:sldId id="556" r:id="rId23"/>
    <p:sldId id="557" r:id="rId24"/>
    <p:sldId id="558" r:id="rId25"/>
    <p:sldId id="5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4C283-618F-FCB7-C8C4-CACA655E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E334D-2EAF-B6B6-9B10-AC0D8D3EA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DA90AC-B4FD-9A72-B3EF-D16C5D956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F79C7-44AD-DEB0-3AE3-CCF5B557E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8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1DC33-E650-53AB-9871-50A930A54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CBF455-D858-1456-C35B-3FBDA160D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B6FDF0-2D71-C87B-F6B3-0CA71A0FF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0EA1B-FD0E-A90D-8756-CFB2C697C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62F6A-993A-4856-2663-286AB7813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4D4DC-EA6E-405A-D6AD-60A6618CF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87AC9-8142-C07A-18EC-818AC6361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E1065-1E3C-54B9-5531-B7E667B2D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7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8362E-0653-E0EE-9911-14FDAF7F3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4ACD3-D1E2-FB3B-0E64-3CD8E2E65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36F7E-92FF-2C65-93AA-65ADDF253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7B85A-71E7-D851-36A4-4F15FD872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6D0E8-F3D9-2233-EAAB-D325170AD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64E2A6-0073-9CEA-0246-33F215DC6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2C04DA-19FE-81EC-F8F3-69E1142CE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DB78-7CC4-FDAD-5CC1-91F9B90E3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0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ED69A-CA22-9FE4-C5B4-2C8EF00C9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4BD76-E6F4-C508-2D0E-DFEB8A6425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92B8-578C-EBD9-B564-6AB1F460B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D3827-AAB1-0BB5-D917-0BE0270B7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4C9A1-9545-CD56-5108-774F14581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66712-8046-F0BE-961B-A28E0BC7D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D34EF-35F4-25A9-6B3F-09040BC3A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14E58-BC7C-4B96-521C-AFD91DB49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B436A-F012-4C0A-1B84-969A8BD8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B77EC9-C652-9855-DAA4-48311296D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A4F76-42D6-B5CD-3FE8-211963DC4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C1818-6C6E-3C21-F108-9B68E1224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7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A4B5-B4B6-4DD1-FB36-C1D29E7E7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D60D46-D929-54D1-33ED-8D00F644F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18E32-CEE3-75EF-1456-64F236D3F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9668-0EA9-FA4B-5D0C-15F5B789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09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10AC3-B780-78A7-7657-4E6A4E088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B39015-64CA-A730-990D-F93DAA1B9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1318F5-1441-564B-C206-B0706AA34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3202-E31F-7B01-2FDE-F632471BE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2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DF6A2-16A0-9D39-46D4-82A97A9DE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EE9C13-59B7-03A3-8C83-B069C9ABA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062C9-9C04-EE23-7133-81F94FFF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6FC03-D040-035A-F2FA-40E02AF56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60F44-57AE-B7DA-60B5-AADD2D5B6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9F0E91-1CFC-27F0-10B7-6E11202DF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161015-54A8-6D00-7F22-A9FDF6F42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FB2D4-FA92-B723-28AF-38B685D11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11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84B5-FE2B-C01A-B2C1-DD65FD59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3755B9-8A1D-11A8-447C-AEF00B17B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A02B0-54B9-2E7A-3254-41B573310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255FA-CB13-6C4B-D70A-B9379C301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2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46BA7-52AB-5CCA-9493-753CA7A0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C01AA-29DA-85F8-6415-AA5AF7C69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7742D-5437-CE95-F25E-F93BFF8C3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7FD8F-A465-06E8-CF00-78EE7DB5A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6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324C-96A0-6F1A-2D0A-3F4836BB8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433F3-83A0-3861-F7FC-EEE4FC140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FA29B-493E-746D-8EE0-D1CF78E4A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C135-7906-73AB-F2D1-766290E27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6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FBC6E-61A3-AE63-2D61-FAA9714B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B31956-6327-74A4-5DAE-632FA82A71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B7329-5D68-A3AF-0AB6-978FB38D6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533CB-5961-E60B-E0E4-B7E1CF6D7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3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0B038-0C8E-2C3B-948F-B68953876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66036B-9EED-2668-BB98-BEA0694DF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FDB29F-DB50-A9D5-F59F-C6B1004EF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DB0D6-BE8C-3F8A-EFED-1EF30B94E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8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9A8D5-8A71-F269-E1DE-A2985B232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45780-C0BA-6589-710E-2E6927D4B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244C3-BEC9-FEC0-4F8D-51826EEE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8701-941E-0A78-6080-0C2C975E9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025AF-CB07-44B2-8C79-71C511C8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CB2E7-F3B0-7073-BA45-33B89169F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66A9CB-D9E2-032A-4855-8E065E349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844D-4A9D-3B51-478F-C71DC0151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1A238-C788-1DB1-9A6F-E54655FE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E0536D-3AC9-9F62-86FD-475A248D2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4E584-0544-68BD-1937-2D3ACAE44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CCAD0-ABDF-C125-1772-48358726F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C0A2-7D47-4ECE-2991-41F1A53D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CBC39-6670-AB85-3707-341C7CFCD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AB673-C051-53F6-B9C7-76DB75AC6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A82C-5490-3406-432F-BD8A4F7C9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3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22ADD-5A34-C590-7881-7733B15E7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D760D-31EA-9BB3-0014-091987559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48A580-2531-43DB-71D7-7D525C79F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683E8-7F26-9A51-490F-F787564C7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5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4F4D7-106D-4383-DD01-3BB042846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2B04A-83EB-CACD-C5B5-B1CE63D0A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08697-8B5C-4B0C-1A0B-530CA375E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6199-7507-C443-EB98-4575DCDA6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EC4D8-F4AA-A16B-4D24-AC1883E9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96E2F-F4BD-A1BA-8E85-F0137FB52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DB923A-9544-9C7C-AF04-16781B10F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F0A33-046A-67B1-908F-15ACD1B81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7AB82-B324-4EB1-0F19-51AE81A34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E0AED-3E00-6535-FE76-4F1EA6B60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2E324A-016C-76F0-C635-05D74CFBA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FFFD5-0236-F4F4-B76F-548B07721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5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93B3-2E10-001E-F2EA-BFE38D50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F85C2B-154C-73B4-4073-4961FCD122DD}"/>
              </a:ext>
            </a:extLst>
          </p:cNvPr>
          <p:cNvSpPr txBox="1"/>
          <p:nvPr/>
        </p:nvSpPr>
        <p:spPr>
          <a:xfrm>
            <a:off x="107004" y="158874"/>
            <a:ext cx="119844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HTTP (HyperText Transfer Protocol) nədir və necə işləyir?</a:t>
            </a:r>
          </a:p>
          <a:p>
            <a:pPr>
              <a:buNone/>
            </a:pPr>
            <a:endParaRPr lang="en-US" sz="1400" b="1"/>
          </a:p>
          <a:p>
            <a:r>
              <a:rPr lang="en-US" sz="1400" b="1"/>
              <a:t>HTTP</a:t>
            </a:r>
            <a:r>
              <a:rPr lang="en-US" sz="1400"/>
              <a:t> – Veb səhifələrin və məlumatların internet üzərindən ötürülməsini təmin edən protokoldur. Əvvəlcə yalnız </a:t>
            </a:r>
            <a:r>
              <a:rPr lang="en-US" sz="1400" b="1"/>
              <a:t>HTML</a:t>
            </a:r>
            <a:r>
              <a:rPr lang="en-US" sz="1400"/>
              <a:t> sənədlərinin ötürülməsi üçün nəzərdə tutulsa da, bu gün </a:t>
            </a:r>
            <a:r>
              <a:rPr lang="en-US" sz="1400" b="1"/>
              <a:t>şəkillər</a:t>
            </a:r>
            <a:r>
              <a:rPr lang="en-US" sz="1400"/>
              <a:t>, </a:t>
            </a:r>
            <a:r>
              <a:rPr lang="en-US" sz="1400" b="1"/>
              <a:t>videolar</a:t>
            </a:r>
            <a:r>
              <a:rPr lang="en-US" sz="1400"/>
              <a:t>, </a:t>
            </a:r>
            <a:r>
              <a:rPr lang="en-US" sz="1400" b="1"/>
              <a:t>JSON</a:t>
            </a:r>
            <a:r>
              <a:rPr lang="en-US" sz="1400"/>
              <a:t> və </a:t>
            </a:r>
            <a:r>
              <a:rPr lang="en-US" sz="1400" b="1"/>
              <a:t>digər məlumatlar </a:t>
            </a:r>
            <a:r>
              <a:rPr lang="en-US" sz="1400"/>
              <a:t>da HTTP vasitəsilə göndərilir.</a:t>
            </a:r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>
                <a:solidFill>
                  <a:srgbClr val="00B050"/>
                </a:solidFill>
              </a:rPr>
              <a:t>Klinet və server arasında HTTP-nin işləmə qaydası</a:t>
            </a:r>
          </a:p>
          <a:p>
            <a:pPr>
              <a:buNone/>
            </a:pPr>
            <a:endParaRPr lang="en-US" sz="1400" b="1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/>
              <a:t>İstifadəçi brouzerdə (məsələn, Chrome, Firefox, Edge) veb sayta daxil olanda, həmin səhifənin məzmunu serverdən HTTP vasitəsilə alınır.</a:t>
            </a:r>
          </a:p>
          <a:p>
            <a:pPr>
              <a:buNone/>
            </a:pPr>
            <a:r>
              <a:rPr lang="en-US" sz="1400"/>
              <a:t>Məsələn, sən </a:t>
            </a:r>
            <a:r>
              <a:rPr lang="en-US" sz="1400">
                <a:hlinkClick r:id="rId3"/>
              </a:rPr>
              <a:t>www.example.com</a:t>
            </a:r>
            <a:r>
              <a:rPr lang="en-US" sz="1400"/>
              <a:t> saytına daxil olduqda:</a:t>
            </a:r>
          </a:p>
          <a:p>
            <a:pPr>
              <a:buNone/>
            </a:pPr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TCP bağlantısı açılır 				→ Brauzer və server arasında əlaqə yaradılır.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HTTP sorğusu (request) göndərilir 		→ Brauzer serverdən məlumat istəyir.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Server cavab (response) qaytarır 			→ Server səhifənin məzmununu qaytarır.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TCP bağlantısı bağlanır və ya yeni sorğu göndərilir   	→ Bağlantı saxlanıla da bilər (Keep-Alive).</a:t>
            </a:r>
          </a:p>
          <a:p>
            <a:pPr marL="342900" indent="-342900">
              <a:buFont typeface="+mj-lt"/>
              <a:buAutoNum type="arabicPeriod"/>
            </a:pPr>
            <a:endParaRPr lang="en-US" sz="1400"/>
          </a:p>
          <a:p>
            <a:r>
              <a:rPr lang="en-US" sz="1400"/>
              <a:t>Bu prosesə "HTTP axını (HTTP Flow)" deyilir.</a:t>
            </a:r>
          </a:p>
          <a:p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4352E-6F26-937F-15B0-DDF3ECFBF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1" y="3738211"/>
            <a:ext cx="5921829" cy="2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0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30C00-5B93-CAE4-AF71-2EF350FE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9E490-F950-2667-4A97-4AA9515ACF1F}"/>
              </a:ext>
            </a:extLst>
          </p:cNvPr>
          <p:cNvSpPr txBox="1"/>
          <p:nvPr/>
        </p:nvSpPr>
        <p:spPr>
          <a:xfrm>
            <a:off x="107004" y="158874"/>
            <a:ext cx="11984477" cy="322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🔹 Nəticə: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HTTP – server və müştəri arasında məlumat ötürmək üçün istifadə olunan əsas protokoldur.</a:t>
            </a: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HTTP sorğusu (request) – müştərinin serverdən məlumat istədiyi mesajdır.</a:t>
            </a: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HTTP cavabı (response) – serverin müştəriyə verdiyi cavabdır.</a:t>
            </a: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Başlıq (headers) – sorğular haqqında əlavə məlumat verir.</a:t>
            </a: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Status kodları – serverin sorğuya necə cavab verdiyini göstərir.</a:t>
            </a: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Brauzerin Developer Tools bölməsində HTTP sorğularını analiz edə bilərsən.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6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386BC-643F-5469-DFCB-FCB4B18F2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94DC14-C3F7-C3F9-D238-336B5CC05256}"/>
              </a:ext>
            </a:extLst>
          </p:cNvPr>
          <p:cNvSpPr txBox="1"/>
          <p:nvPr/>
        </p:nvSpPr>
        <p:spPr>
          <a:xfrm>
            <a:off x="107004" y="158874"/>
            <a:ext cx="11984477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HTTP metodları və onların izahı</a:t>
            </a:r>
            <a:endParaRPr lang="az-Latn-AZ" sz="1600" b="1">
              <a:solidFill>
                <a:srgbClr val="FF0000"/>
              </a:solidFill>
            </a:endParaRPr>
          </a:p>
          <a:p>
            <a:pPr>
              <a:buNone/>
            </a:pPr>
            <a:endParaRPr lang="en-US" sz="1600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/>
              <a:t>HTTP metodları — </a:t>
            </a:r>
            <a:r>
              <a:rPr lang="en-US" sz="1600" b="1"/>
              <a:t>müştərinin (</a:t>
            </a:r>
            <a:r>
              <a:rPr lang="en-US" sz="1600"/>
              <a:t>brauzer və ya proqramın</a:t>
            </a:r>
            <a:r>
              <a:rPr lang="en-US" sz="1600" b="1"/>
              <a:t>) serverə </a:t>
            </a:r>
            <a:r>
              <a:rPr lang="en-US" sz="1600"/>
              <a:t>hansı əməliyyatı etmək istədiyini bildirən komandalardır. Bu metodlar </a:t>
            </a:r>
            <a:r>
              <a:rPr lang="en-US" sz="1600" b="1"/>
              <a:t>sözlərdən</a:t>
            </a:r>
            <a:r>
              <a:rPr lang="en-US" sz="1600"/>
              <a:t> ibarətdir və hər biri müəyyən bir əməliyyatı ifadə edir.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Məsələn: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GET</a:t>
            </a:r>
            <a:r>
              <a:rPr lang="en-US" sz="1600"/>
              <a:t> – Məlumatı oxumaq (axtarmaq) üçün istifadə olunur.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POST</a:t>
            </a:r>
            <a:r>
              <a:rPr lang="en-US" sz="1600"/>
              <a:t> – Məlumatı serverə göndərmək (yeni məlumat əlavə etmək) üçün istifadə olunur.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PUT</a:t>
            </a:r>
            <a:r>
              <a:rPr lang="en-US" sz="1600"/>
              <a:t> – Məlumatı </a:t>
            </a:r>
            <a:r>
              <a:rPr lang="en-US" sz="1600" b="1"/>
              <a:t>tam yeniləmək</a:t>
            </a:r>
            <a:r>
              <a:rPr lang="en-US" sz="1600"/>
              <a:t> üçün istifadə olunur.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PATCH</a:t>
            </a:r>
            <a:r>
              <a:rPr lang="en-US" sz="1600"/>
              <a:t> – Məlumatı </a:t>
            </a:r>
            <a:r>
              <a:rPr lang="en-US" sz="1600" b="1"/>
              <a:t>qismən yeniləmək</a:t>
            </a:r>
            <a:r>
              <a:rPr lang="en-US" sz="1600"/>
              <a:t> üçün istifadə olunur.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DELETE</a:t>
            </a:r>
            <a:r>
              <a:rPr lang="en-US" sz="1600"/>
              <a:t> – Məlumatı </a:t>
            </a:r>
            <a:r>
              <a:rPr lang="en-US" sz="1600" b="1"/>
              <a:t>silmək</a:t>
            </a:r>
            <a:r>
              <a:rPr lang="en-US" sz="1600"/>
              <a:t> üçün istifadə olunur.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OPTIONS</a:t>
            </a:r>
            <a:r>
              <a:rPr lang="en-US" sz="1600"/>
              <a:t> – Server</a:t>
            </a:r>
            <a:r>
              <a:rPr lang="az-Latn-AZ" sz="1600"/>
              <a:t>d</a:t>
            </a:r>
            <a:r>
              <a:rPr lang="en-US" sz="1600"/>
              <a:t>ə</a:t>
            </a:r>
            <a:r>
              <a:rPr lang="az-Latn-AZ" sz="1600"/>
              <a:t>n</a:t>
            </a:r>
            <a:r>
              <a:rPr lang="en-US" sz="1600"/>
              <a:t> </a:t>
            </a:r>
            <a:r>
              <a:rPr lang="en-US" sz="1600" b="1"/>
              <a:t>mövcud metodlar haqqında məlumat almaq</a:t>
            </a:r>
            <a:r>
              <a:rPr lang="en-US" sz="1600"/>
              <a:t> üçün istifadə olunur.</a:t>
            </a:r>
          </a:p>
        </p:txBody>
      </p:sp>
    </p:spTree>
    <p:extLst>
      <p:ext uri="{BB962C8B-B14F-4D97-AF65-F5344CB8AC3E}">
        <p14:creationId xmlns:p14="http://schemas.microsoft.com/office/powerpoint/2010/main" val="344176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F8444-92EC-684D-1DCD-A5214B6C7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508BC6-4367-9599-5F15-A5AB181D7B1D}"/>
              </a:ext>
            </a:extLst>
          </p:cNvPr>
          <p:cNvSpPr txBox="1"/>
          <p:nvPr/>
        </p:nvSpPr>
        <p:spPr>
          <a:xfrm>
            <a:off x="107004" y="158874"/>
            <a:ext cx="11984477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>
                <a:solidFill>
                  <a:srgbClr val="FF0000"/>
                </a:solidFill>
              </a:rPr>
              <a:t>CRUD nədir?</a:t>
            </a:r>
            <a:endParaRPr lang="az-Latn-AZ" sz="1300" b="1">
              <a:solidFill>
                <a:srgbClr val="FF0000"/>
              </a:solidFill>
            </a:endParaRPr>
          </a:p>
          <a:p>
            <a:pPr>
              <a:buNone/>
            </a:pPr>
            <a:endParaRPr lang="en-US" sz="1300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300"/>
              <a:t>CRUD — </a:t>
            </a:r>
            <a:r>
              <a:rPr lang="en-US" sz="1300" b="1"/>
              <a:t>dörd </a:t>
            </a:r>
            <a:r>
              <a:rPr lang="en-US" sz="1300"/>
              <a:t>əsas əməliyyatın qısaltmasıdır və verilənlər bazası ilə işləyən sistemlərdə istifadə olunur:</a:t>
            </a:r>
            <a:endParaRPr lang="az-Latn-AZ" sz="1300"/>
          </a:p>
          <a:p>
            <a:pPr>
              <a:buNone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C</a:t>
            </a:r>
            <a:r>
              <a:rPr lang="en-US" sz="1300"/>
              <a:t> (Create - Yaratmaq) → </a:t>
            </a:r>
            <a:r>
              <a:rPr lang="en-US" sz="1300" b="1"/>
              <a:t>POST, PUT</a:t>
            </a: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R</a:t>
            </a:r>
            <a:r>
              <a:rPr lang="en-US" sz="1300"/>
              <a:t> (Read - Oxumaq) → </a:t>
            </a:r>
            <a:r>
              <a:rPr lang="en-US" sz="1300" b="1"/>
              <a:t>GET</a:t>
            </a: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U</a:t>
            </a:r>
            <a:r>
              <a:rPr lang="en-US" sz="1300"/>
              <a:t> (Update - Yeniləmək) → </a:t>
            </a:r>
            <a:r>
              <a:rPr lang="en-US" sz="1300" b="1"/>
              <a:t>PUT, PATCH</a:t>
            </a: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D</a:t>
            </a:r>
            <a:r>
              <a:rPr lang="en-US" sz="1300"/>
              <a:t> (Delete - Silmək) → </a:t>
            </a:r>
            <a:r>
              <a:rPr lang="en-US" sz="1300" b="1"/>
              <a:t>DELETE</a:t>
            </a:r>
            <a:endParaRPr lang="az-Latn-AZ" sz="13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3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300" b="1"/>
          </a:p>
          <a:p>
            <a:pPr>
              <a:buFont typeface="Arial" panose="020B0604020202020204" pitchFamily="34" charset="0"/>
              <a:buChar char="•"/>
            </a:pPr>
            <a:endParaRPr lang="az-Latn-AZ" sz="1300" b="1"/>
          </a:p>
          <a:p>
            <a:pPr>
              <a:buNone/>
            </a:pPr>
            <a:r>
              <a:rPr lang="en-US" sz="1300"/>
              <a:t>Bu əməliyyatlar </a:t>
            </a:r>
            <a:r>
              <a:rPr lang="en-US" sz="1300" b="1"/>
              <a:t>istifadəçi icazələrinə (permissions) də uyğunlaşdırıla bilər</a:t>
            </a:r>
            <a:r>
              <a:rPr lang="en-US" sz="1300"/>
              <a:t>. </a:t>
            </a:r>
            <a:endParaRPr lang="az-Latn-AZ" sz="1300"/>
          </a:p>
          <a:p>
            <a:pPr>
              <a:buNone/>
            </a:pPr>
            <a:endParaRPr lang="az-Latn-AZ" sz="1300"/>
          </a:p>
          <a:p>
            <a:pPr>
              <a:buNone/>
            </a:pPr>
            <a:r>
              <a:rPr lang="en-US" sz="1300"/>
              <a:t>Məsələn: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Adi istifadəçi </a:t>
            </a:r>
            <a:r>
              <a:rPr lang="en-US" sz="1300" b="1"/>
              <a:t>GET</a:t>
            </a:r>
            <a:r>
              <a:rPr lang="en-US" sz="1300"/>
              <a:t> ilə yalnız məlumatları oxuya bilər.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Admin isə </a:t>
            </a:r>
            <a:r>
              <a:rPr lang="en-US" sz="1300" b="1"/>
              <a:t>POST, PUT, DELETE</a:t>
            </a:r>
            <a:r>
              <a:rPr lang="en-US" sz="1300"/>
              <a:t> kimi metodlarla </a:t>
            </a:r>
            <a:r>
              <a:rPr lang="en-US" sz="1300" b="1"/>
              <a:t>məlumat əlavə edə, yeniləyə və silə bilər</a:t>
            </a:r>
            <a:r>
              <a:rPr lang="en-US" sz="1300"/>
              <a:t>.</a:t>
            </a:r>
          </a:p>
          <a:p>
            <a:endParaRPr lang="en-US" sz="13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C016E-E4E8-617E-F58D-506D4F9B7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88" y="2948521"/>
            <a:ext cx="5520612" cy="39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2F14F-1E28-DBE1-E57C-46CFCFF16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67554B-03E9-12BF-22DF-D3D1155FC9C5}"/>
              </a:ext>
            </a:extLst>
          </p:cNvPr>
          <p:cNvSpPr txBox="1"/>
          <p:nvPr/>
        </p:nvSpPr>
        <p:spPr>
          <a:xfrm>
            <a:off x="0" y="0"/>
            <a:ext cx="59922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/>
              <a:t>İdempotent nədir?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PUT idepotentdir</a:t>
            </a:r>
            <a:r>
              <a:rPr lang="en-US" sz="1200"/>
              <a:t>, yəni eyni sorğunu dəfələrlə göndərsəniz də nəticə dəyişməyəcək.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PATCH idepotent deyil</a:t>
            </a:r>
            <a:r>
              <a:rPr lang="en-US" sz="1200"/>
              <a:t>, çünki hər dəfə göndərdikdə fərqli dəyişikliklər ola bilər.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/>
          </a:p>
          <a:p>
            <a:pPr>
              <a:buFont typeface="Arial" panose="020B0604020202020204" pitchFamily="34" charset="0"/>
              <a:buChar char="•"/>
            </a:pPr>
            <a:endParaRPr lang="en-US" sz="1200"/>
          </a:p>
          <a:p>
            <a:pPr>
              <a:buNone/>
            </a:pPr>
            <a:r>
              <a:rPr lang="en-US" sz="1200" b="1"/>
              <a:t>Məsələn: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PUT</a:t>
            </a:r>
            <a:r>
              <a:rPr lang="en-US" sz="1200"/>
              <a:t>: "Ad" sahəsini dəyişdirmək istəyirsinizsə, bütün məlumatı yenidən göndərməlisiniz.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PATCH</a:t>
            </a:r>
            <a:r>
              <a:rPr lang="en-US" sz="1200"/>
              <a:t>: "Ad" sahəsini dəyişdirmək istəyirsinizsə, yalnız "Ad" sahəsini göndərirsiniz.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DBCCF-250B-8613-DDE3-263D43844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2832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59046-5405-D79E-CC3D-DD1B57FB97CE}"/>
              </a:ext>
            </a:extLst>
          </p:cNvPr>
          <p:cNvSpPr txBox="1"/>
          <p:nvPr/>
        </p:nvSpPr>
        <p:spPr>
          <a:xfrm>
            <a:off x="96416" y="3251396"/>
            <a:ext cx="119991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İdempotentlik o deməkdir ki, sən eyni </a:t>
            </a:r>
            <a:r>
              <a:rPr lang="en-US" b="1"/>
              <a:t>GET</a:t>
            </a:r>
            <a:r>
              <a:rPr lang="en-US"/>
              <a:t> </a:t>
            </a:r>
            <a:r>
              <a:rPr lang="az-Latn-AZ"/>
              <a:t>yaxud </a:t>
            </a:r>
            <a:r>
              <a:rPr lang="az-Latn-AZ" b="1"/>
              <a:t>PUT</a:t>
            </a:r>
            <a:r>
              <a:rPr lang="az-Latn-AZ"/>
              <a:t> </a:t>
            </a:r>
            <a:r>
              <a:rPr lang="en-US"/>
              <a:t>sorğusunu neçə dəfə göndərsən də nəticə dəyişməyəcək.</a:t>
            </a:r>
            <a:endParaRPr lang="az-Latn-AZ"/>
          </a:p>
          <a:p>
            <a:pPr>
              <a:buNone/>
            </a:pPr>
            <a:endParaRPr lang="en-US"/>
          </a:p>
          <a:p>
            <a:r>
              <a:rPr lang="en-US"/>
              <a:t>📌 </a:t>
            </a:r>
            <a:r>
              <a:rPr lang="en-US" b="1"/>
              <a:t>Məsələn</a:t>
            </a:r>
            <a:r>
              <a:rPr lang="en-US"/>
              <a:t>:</a:t>
            </a:r>
            <a:r>
              <a:rPr lang="az-Latn-AZ"/>
              <a:t> </a:t>
            </a:r>
            <a:r>
              <a:rPr lang="en-US"/>
              <a:t>GET /products?id=123 sorğusunu 1 dəfə, 5 dəfə və ya 100 dəfə göndərsən də nəticə eyni olacaq – məhsulun məlumatı gələcək, amma heç nə dəyişməyəcək.</a:t>
            </a:r>
          </a:p>
        </p:txBody>
      </p:sp>
    </p:spTree>
    <p:extLst>
      <p:ext uri="{BB962C8B-B14F-4D97-AF65-F5344CB8AC3E}">
        <p14:creationId xmlns:p14="http://schemas.microsoft.com/office/powerpoint/2010/main" val="25702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E918-7C79-6F79-A74F-CCD64A5B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524626-688F-74B4-AFC7-2474A3FBC767}"/>
              </a:ext>
            </a:extLst>
          </p:cNvPr>
          <p:cNvSpPr txBox="1"/>
          <p:nvPr/>
        </p:nvSpPr>
        <p:spPr>
          <a:xfrm>
            <a:off x="107004" y="158874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HTTP metodlarının mağaza məhsulları ilə izahı</a:t>
            </a:r>
          </a:p>
          <a:p>
            <a:pPr>
              <a:buNone/>
            </a:pPr>
            <a:r>
              <a:rPr lang="en-US" sz="1400"/>
              <a:t>Bir </a:t>
            </a:r>
            <a:r>
              <a:rPr lang="en-US" sz="1400" b="1"/>
              <a:t>onlayn mağazada məhsul kartlarının idarə olunmasını</a:t>
            </a:r>
            <a:r>
              <a:rPr lang="en-US" sz="1400"/>
              <a:t> misal kimi götürək. Müxtəlif HTTP metodları necə işləyir, buna baxaq:</a:t>
            </a:r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/>
              <a:t>✅ </a:t>
            </a:r>
            <a:r>
              <a:rPr lang="en-US" sz="1400" b="1"/>
              <a:t>POST</a:t>
            </a:r>
            <a:r>
              <a:rPr lang="en-US" sz="1400"/>
              <a:t> → Yeni məhsul yaratmaq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Əgər </a:t>
            </a:r>
            <a:r>
              <a:rPr lang="en-US" sz="1400" b="1"/>
              <a:t>5 dəfə eyni POST sorğusunu</a:t>
            </a:r>
            <a:r>
              <a:rPr lang="en-US" sz="1400"/>
              <a:t> göndərsək, </a:t>
            </a:r>
            <a:r>
              <a:rPr lang="en-US" sz="1400" b="1"/>
              <a:t>5 fərqli məhsul yaradılacaq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Yəni hər dəfə </a:t>
            </a:r>
            <a:r>
              <a:rPr lang="en-US" sz="1400" b="1"/>
              <a:t>yeni bir məhsul kartı əlavə olunur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Misal:</a:t>
            </a:r>
            <a:r>
              <a:rPr lang="en-US" sz="1400"/>
              <a:t> Yeni "Samsung Galaxy S24" məhsulu yaratmaq.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✅ </a:t>
            </a:r>
            <a:r>
              <a:rPr lang="en-US" sz="1400" b="1"/>
              <a:t>PUT</a:t>
            </a:r>
            <a:r>
              <a:rPr lang="en-US" sz="1400"/>
              <a:t> → Mövcud məhsulu tamamilə yeniləmək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Əgər </a:t>
            </a:r>
            <a:r>
              <a:rPr lang="en-US" sz="1400" b="1"/>
              <a:t>5 dəfə eyni PUT sorğusunu</a:t>
            </a:r>
            <a:r>
              <a:rPr lang="en-US" sz="1400"/>
              <a:t> göndərsək, </a:t>
            </a:r>
            <a:r>
              <a:rPr lang="en-US" sz="1400" b="1"/>
              <a:t>yalnız 1 məhsul olacaq, amma 5 dəfə eyni məlumatla yenilənəcək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PUT </a:t>
            </a:r>
            <a:r>
              <a:rPr lang="en-US" sz="1400" b="1"/>
              <a:t>əvvəlki məlumatı silir və yenisini yerləşdirir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Misal:</a:t>
            </a:r>
            <a:r>
              <a:rPr lang="en-US" sz="1400"/>
              <a:t> Məhsulun bütün məlumatlarını dəyişib tam yeni bir versiya yaratmaq.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✅ </a:t>
            </a:r>
            <a:r>
              <a:rPr lang="en-US" sz="1400" b="1"/>
              <a:t>PATCH</a:t>
            </a:r>
            <a:r>
              <a:rPr lang="en-US" sz="1400"/>
              <a:t> → Mövcud məhsulun bir hissəsini yeniləmək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Məhsulun adını dəyişmək istəyiriksə, PATCH sorğusu göndəririk.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 halda, </a:t>
            </a:r>
            <a:r>
              <a:rPr lang="en-US" sz="1400" b="1"/>
              <a:t>yalnız "Ad" sahəsi dəyişəcək, digər məlumatlar toxunulmaz qalacaq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Misal:</a:t>
            </a:r>
            <a:r>
              <a:rPr lang="en-US" sz="1400"/>
              <a:t> "Samsung Galaxy S24" adını </a:t>
            </a:r>
            <a:r>
              <a:rPr lang="en-US" sz="1400" b="1"/>
              <a:t>"Samsung Galaxy S24 Ultra"</a:t>
            </a:r>
            <a:r>
              <a:rPr lang="en-US" sz="1400"/>
              <a:t> ilə dəyişmək.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✅ </a:t>
            </a:r>
            <a:r>
              <a:rPr lang="en-US" sz="1400" b="1"/>
              <a:t>GET</a:t>
            </a:r>
            <a:r>
              <a:rPr lang="en-US" sz="1400"/>
              <a:t> → Məhsulu tapmaq və ya görmək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Məhsul haqqında məlumat əldə etmək üçün GET sorğusu göndəririk.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Məsələn, </a:t>
            </a:r>
            <a:r>
              <a:rPr lang="en-US" sz="1400" b="1"/>
              <a:t>bütün məhsulları və ya konkret məhsulun detalını görmək</a:t>
            </a:r>
            <a:r>
              <a:rPr lang="en-US" sz="1400"/>
              <a:t> üçün.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Misal:</a:t>
            </a:r>
            <a:r>
              <a:rPr lang="en-US" sz="1400"/>
              <a:t> "Samsung Galaxy S24" məhsulunun qiymətini və xüsusiyyətlərini görmək.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✅ </a:t>
            </a:r>
            <a:r>
              <a:rPr lang="en-US" sz="1400" b="1"/>
              <a:t>DELETE</a:t>
            </a:r>
            <a:r>
              <a:rPr lang="en-US" sz="1400"/>
              <a:t> → Məhsulu silmək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Məhsulu sistemdən tamamilə silmək üçün DELETE sorğusu göndərilir.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Misal:</a:t>
            </a:r>
            <a:r>
              <a:rPr lang="en-US" sz="1400"/>
              <a:t> "Samsung Galaxy S24" məhsulunu silmək.</a:t>
            </a:r>
          </a:p>
        </p:txBody>
      </p:sp>
    </p:spTree>
    <p:extLst>
      <p:ext uri="{BB962C8B-B14F-4D97-AF65-F5344CB8AC3E}">
        <p14:creationId xmlns:p14="http://schemas.microsoft.com/office/powerpoint/2010/main" val="42427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44EE5-1370-6E97-37ED-0E34D2D3E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B833E-AD1F-3E86-997F-B7BC0E2B59AE}"/>
              </a:ext>
            </a:extLst>
          </p:cNvPr>
          <p:cNvSpPr txBox="1"/>
          <p:nvPr/>
        </p:nvSpPr>
        <p:spPr>
          <a:xfrm>
            <a:off x="107004" y="158874"/>
            <a:ext cx="119844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>
                <a:solidFill>
                  <a:srgbClr val="FF0000"/>
                </a:solidFill>
              </a:rPr>
              <a:t>HTTP cavab kodları (response status codes)</a:t>
            </a:r>
          </a:p>
          <a:p>
            <a:pPr>
              <a:buNone/>
            </a:pPr>
            <a:endParaRPr lang="en-US" sz="1200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200"/>
              <a:t>HTTP sorğularına serverin </a:t>
            </a:r>
            <a:r>
              <a:rPr lang="en-US" sz="1200" b="1"/>
              <a:t>hansı cavabı qaytardığını</a:t>
            </a:r>
            <a:r>
              <a:rPr lang="en-US" sz="1200"/>
              <a:t> göstərən </a:t>
            </a:r>
            <a:r>
              <a:rPr lang="en-US" sz="1200" b="1"/>
              <a:t>cavab kodları</a:t>
            </a:r>
            <a:r>
              <a:rPr lang="en-US" sz="1200"/>
              <a:t> var. Bu kodlar </a:t>
            </a:r>
            <a:r>
              <a:rPr lang="en-US" sz="1200" b="1"/>
              <a:t>5 əsas kateqoriyaya bölünür</a:t>
            </a:r>
            <a:r>
              <a:rPr lang="en-US" sz="1200"/>
              <a:t>:</a:t>
            </a:r>
          </a:p>
          <a:p>
            <a:pPr>
              <a:buNone/>
            </a:pPr>
            <a:endParaRPr lang="en-US" sz="1200"/>
          </a:p>
          <a:p>
            <a:pPr>
              <a:buNone/>
            </a:pPr>
            <a:r>
              <a:rPr lang="en-US" sz="1200" b="1"/>
              <a:t>🟢 1xx - İnformasiya xarakterli kodlar (100-199)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Bunlar çox da önəmli deyil və artıq çox az istifadə olunur.</a:t>
            </a:r>
          </a:p>
          <a:p>
            <a:endParaRPr lang="en-US" sz="1200"/>
          </a:p>
          <a:p>
            <a:endParaRPr lang="en-US" sz="1200"/>
          </a:p>
          <a:p>
            <a:pPr>
              <a:buNone/>
            </a:pPr>
            <a:r>
              <a:rPr lang="en-US" sz="1200" b="1"/>
              <a:t>🟢 2xx - Uğurlu cavablar (Successful)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200 OK</a:t>
            </a:r>
            <a:r>
              <a:rPr lang="en-US" sz="1200"/>
              <a:t> → Sorğu uğurla yerinə yetirildi. (Məsələn, GET sorğusuna cavab olaraq məlumat qaytarıldı.)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201 Created</a:t>
            </a:r>
            <a:r>
              <a:rPr lang="en-US" sz="1200"/>
              <a:t> → Yeni bir obyekt uğurla yaradıldı. (Məsələn, POST sorğusu ilə yeni məhsul əlavə edildi.)</a:t>
            </a:r>
          </a:p>
          <a:p>
            <a:endParaRPr lang="en-US" sz="1200"/>
          </a:p>
          <a:p>
            <a:endParaRPr lang="en-US" sz="1200"/>
          </a:p>
          <a:p>
            <a:pPr>
              <a:buNone/>
            </a:pPr>
            <a:r>
              <a:rPr lang="en-US" sz="1200" b="1"/>
              <a:t>🟡 3xx - Yönləndirmələr (Redirection)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301 Moved Permanently</a:t>
            </a:r>
            <a:r>
              <a:rPr lang="en-US" sz="1200"/>
              <a:t> → Səhifənin yeni daimi ünvanı var. (Məsələn, köhnə sayt yeni ünvana köçürülüb.)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304 Not Modified</a:t>
            </a:r>
            <a:r>
              <a:rPr lang="en-US" sz="1200"/>
              <a:t> → Brauzer öncəki versiyanı saxlayır, yeni bir şey yükləməyə ehtiyac yoxdur.</a:t>
            </a:r>
          </a:p>
          <a:p>
            <a:endParaRPr lang="en-US" sz="1200"/>
          </a:p>
          <a:p>
            <a:endParaRPr lang="en-US" sz="1200"/>
          </a:p>
          <a:p>
            <a:pPr>
              <a:buNone/>
            </a:pPr>
            <a:r>
              <a:rPr lang="en-US" sz="1200" b="1"/>
              <a:t>🔴 4xx - Müştəri səhvləri (Client Errors)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400 Bad Request</a:t>
            </a:r>
            <a:r>
              <a:rPr lang="en-US" sz="1200"/>
              <a:t> → Sorğu düzgün deyil (Məsələn, səhv formatda JSON göndərilib).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401 Unauthorized</a:t>
            </a:r>
            <a:r>
              <a:rPr lang="en-US" sz="1200"/>
              <a:t> → İstifadəçi giriş etməyib və ya icazəsi yoxdur.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403 Forbidden</a:t>
            </a:r>
            <a:r>
              <a:rPr lang="en-US" sz="1200"/>
              <a:t> → Giriş qadağandır (Məsələn, adi istifadəçi admin səhifəsinə daxil olmağa çalışır).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404 Not Found</a:t>
            </a:r>
            <a:r>
              <a:rPr lang="en-US" sz="1200"/>
              <a:t> → Axtarılan səhifə və ya resurs tapılmadı.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418 I'm a teapot</a:t>
            </a:r>
            <a:r>
              <a:rPr lang="en-US" sz="1200"/>
              <a:t> → Zarafat məqsədilə yaradılmış status kodu, real istifadə edilmir. 😂</a:t>
            </a:r>
          </a:p>
          <a:p>
            <a:endParaRPr lang="en-US" sz="1200"/>
          </a:p>
          <a:p>
            <a:endParaRPr lang="en-US" sz="1200"/>
          </a:p>
          <a:p>
            <a:pPr>
              <a:buNone/>
            </a:pPr>
            <a:r>
              <a:rPr lang="en-US" sz="1200" b="1"/>
              <a:t>🔴 5xx - Server səhvləri (Server Errors)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500 Internal Server Error</a:t>
            </a:r>
            <a:r>
              <a:rPr lang="en-US" sz="1200"/>
              <a:t> → Server daxilində gözlənilməz xəta baş verdi.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501 Not Implemented</a:t>
            </a:r>
            <a:r>
              <a:rPr lang="en-US" sz="1200"/>
              <a:t> → Bu metod server tərəfindən dəstəklənmir.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502 Bad Gateway</a:t>
            </a:r>
            <a:r>
              <a:rPr lang="en-US" sz="1200"/>
              <a:t> → Server digər bir serverdən səhv cavab aldı.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503 Service Unavailable</a:t>
            </a:r>
            <a:r>
              <a:rPr lang="en-US" sz="1200"/>
              <a:t> → Server hazırda işləyə bilmir (məsələn, texniki xidmət gedir).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504 Gateway Timeout</a:t>
            </a:r>
            <a:r>
              <a:rPr lang="en-US" sz="1200"/>
              <a:t> → Serverin digər bir serverdən cavab alma vaxtı bitdi.</a:t>
            </a:r>
          </a:p>
          <a:p>
            <a:endParaRPr lang="en-US" sz="1200"/>
          </a:p>
          <a:p>
            <a:r>
              <a:rPr lang="en-US" sz="1200"/>
              <a:t>Əgər test edirsinizsə, </a:t>
            </a:r>
            <a:r>
              <a:rPr lang="en-US" sz="1200" b="1"/>
              <a:t>hər zaman 4xx və 5xx kodlarını analiz etmək vacibdir</a:t>
            </a:r>
            <a:r>
              <a:rPr lang="en-US" sz="1200"/>
              <a:t>, çünki bunlar </a:t>
            </a:r>
            <a:r>
              <a:rPr lang="en-US" sz="1200" b="1"/>
              <a:t>problemli yerləri</a:t>
            </a:r>
            <a:r>
              <a:rPr lang="en-US" sz="1200"/>
              <a:t> göstərir.</a:t>
            </a:r>
          </a:p>
        </p:txBody>
      </p:sp>
    </p:spTree>
    <p:extLst>
      <p:ext uri="{BB962C8B-B14F-4D97-AF65-F5344CB8AC3E}">
        <p14:creationId xmlns:p14="http://schemas.microsoft.com/office/powerpoint/2010/main" val="426928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C49C0-98BE-3826-FA70-25940195C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A7EDCC-B46F-203C-B746-72C3496FB4D2}"/>
              </a:ext>
            </a:extLst>
          </p:cNvPr>
          <p:cNvSpPr txBox="1"/>
          <p:nvPr/>
        </p:nvSpPr>
        <p:spPr>
          <a:xfrm>
            <a:off x="107004" y="158874"/>
            <a:ext cx="119844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HTTP protokollarının versiyaları</a:t>
            </a:r>
          </a:p>
          <a:p>
            <a:pPr>
              <a:buNone/>
            </a:pP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/>
              <a:t>HTTP (HyperText Transfer Protocol) – veb səhifələrin brauzer və server arasında ötürülməsini təmin edən əsas protokoldur. Onun </a:t>
            </a:r>
            <a:r>
              <a:rPr lang="en-US" sz="1600" b="1"/>
              <a:t>HTTP 1.1, HTTP 2.0 və HTTP 3.0</a:t>
            </a:r>
            <a:r>
              <a:rPr lang="en-US" sz="1600"/>
              <a:t> versiyaları mövcuddur. Hər versiyanın fərqli xüsusiyyətləri var.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10C2-8918-8B36-AE28-A911CC84B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" y="1523211"/>
            <a:ext cx="699232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6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5095E-057C-D9FC-32D8-EAC1CDFC9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23F0DD-1B9B-3799-84E1-902C5708BE77}"/>
              </a:ext>
            </a:extLst>
          </p:cNvPr>
          <p:cNvSpPr txBox="1"/>
          <p:nvPr/>
        </p:nvSpPr>
        <p:spPr>
          <a:xfrm>
            <a:off x="107004" y="158874"/>
            <a:ext cx="119844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/>
              <a:t>1️⃣ HTTP 1.1 (Köhnə standart)</a:t>
            </a:r>
          </a:p>
          <a:p>
            <a:pPr>
              <a:buNone/>
            </a:pPr>
            <a:endParaRPr lang="en-US" sz="1200" b="1"/>
          </a:p>
          <a:p>
            <a:pPr>
              <a:buNone/>
            </a:pPr>
            <a:r>
              <a:rPr lang="en-US" sz="1200"/>
              <a:t>🔹 </a:t>
            </a:r>
            <a:r>
              <a:rPr lang="en-US" sz="1200" b="1"/>
              <a:t>Bağlantı növü</a:t>
            </a:r>
            <a:r>
              <a:rPr lang="en-US" sz="1200"/>
              <a:t>: TCP (Transmission Control Protocol) – məlumatın etibarlı ötürülməsini təmin edir, amma yavaşdır.</a:t>
            </a:r>
            <a:br>
              <a:rPr lang="en-US" sz="1200"/>
            </a:br>
            <a:r>
              <a:rPr lang="en-US" sz="1200"/>
              <a:t>🔹 </a:t>
            </a:r>
            <a:r>
              <a:rPr lang="en-US" sz="1200" b="1"/>
              <a:t>Sorğuların göndərilməsi</a:t>
            </a:r>
            <a:r>
              <a:rPr lang="en-US" sz="1200"/>
              <a:t>: Sorğular </a:t>
            </a:r>
            <a:r>
              <a:rPr lang="en-US" sz="1200" b="1"/>
              <a:t>ardıcıl (serial) qaydada</a:t>
            </a:r>
            <a:r>
              <a:rPr lang="en-US" sz="1200"/>
              <a:t> göndərilir.</a:t>
            </a:r>
          </a:p>
          <a:p>
            <a:pPr>
              <a:buNone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Məsələn, bir veb səhifədə </a:t>
            </a:r>
            <a:r>
              <a:rPr lang="en-US" sz="1200" b="1"/>
              <a:t>CSS, JS və şəkillər</a:t>
            </a:r>
            <a:r>
              <a:rPr lang="en-US" sz="1200"/>
              <a:t> varsa, onlar </a:t>
            </a:r>
            <a:r>
              <a:rPr lang="en-US" sz="1200" b="1"/>
              <a:t>bir-birinin ardınca yüklənir</a:t>
            </a:r>
            <a:r>
              <a:rPr lang="en-US" sz="1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Yeni bir sorğu göndərmək üçün əvvəlki sorğunun bitməsini gözləmək lazımdır.</a:t>
            </a:r>
            <a:br>
              <a:rPr lang="en-US" sz="1200"/>
            </a:br>
            <a:r>
              <a:rPr lang="en-US" sz="1200"/>
              <a:t>🔹 </a:t>
            </a:r>
            <a:r>
              <a:rPr lang="en-US" sz="1200" b="1"/>
              <a:t>Başlıqların sıxılması yoxdur</a:t>
            </a:r>
            <a:r>
              <a:rPr lang="en-US" sz="1200"/>
              <a:t> – bu, daha çox trafik sərf edir.</a:t>
            </a:r>
            <a:br>
              <a:rPr lang="en-US" sz="1200"/>
            </a:br>
            <a:r>
              <a:rPr lang="en-US" sz="1200"/>
              <a:t>🔹 </a:t>
            </a:r>
            <a:r>
              <a:rPr lang="en-US" sz="1200" b="1"/>
              <a:t>Prioritet və server push dəstəyi yoxdur</a:t>
            </a:r>
            <a:r>
              <a:rPr lang="en-US" sz="1200"/>
              <a:t> – yəni server </a:t>
            </a:r>
            <a:r>
              <a:rPr lang="en-US" sz="1200" b="1"/>
              <a:t>lazım olan məlumatları öncədən göndərə bilmir</a:t>
            </a:r>
            <a:r>
              <a:rPr lang="en-US" sz="1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 b="1"/>
              <a:t>Nəticə:</a:t>
            </a:r>
            <a:r>
              <a:rPr lang="en-US" sz="1200"/>
              <a:t> HTTP 1.1 </a:t>
            </a:r>
            <a:r>
              <a:rPr lang="en-US" sz="1200" b="1"/>
              <a:t>yavaş və səmərəsizdir</a:t>
            </a:r>
            <a:r>
              <a:rPr lang="en-US" sz="1200"/>
              <a:t>, çünki hər yeni sorğu üçün </a:t>
            </a:r>
            <a:r>
              <a:rPr lang="en-US" sz="1200" b="1"/>
              <a:t>yeni TCP bağlantısı yaradılır və sorğular bir-bir göndərilir</a:t>
            </a:r>
            <a:r>
              <a:rPr lang="en-US" sz="1200"/>
              <a:t>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pPr>
              <a:buNone/>
            </a:pPr>
            <a:r>
              <a:rPr lang="en-US" sz="1200" b="1"/>
              <a:t>2️⃣ HTTP 2.0 (Daha sürətli və effektiv)</a:t>
            </a:r>
          </a:p>
          <a:p>
            <a:pPr>
              <a:buNone/>
            </a:pPr>
            <a:endParaRPr lang="en-US" sz="1200" b="1"/>
          </a:p>
          <a:p>
            <a:pPr>
              <a:buNone/>
            </a:pPr>
            <a:r>
              <a:rPr lang="en-US" sz="1200"/>
              <a:t>🔹 </a:t>
            </a:r>
            <a:r>
              <a:rPr lang="en-US" sz="1200" b="1"/>
              <a:t>Bağlantı növü</a:t>
            </a:r>
            <a:r>
              <a:rPr lang="en-US" sz="1200"/>
              <a:t>: TCP istifadə edir, amma daha optimallaşdırılmış şəkildə.</a:t>
            </a:r>
          </a:p>
          <a:p>
            <a:pPr>
              <a:buNone/>
            </a:pPr>
            <a:br>
              <a:rPr lang="en-US" sz="1200"/>
            </a:br>
            <a:r>
              <a:rPr lang="en-US" sz="1200"/>
              <a:t>🔹 </a:t>
            </a:r>
            <a:r>
              <a:rPr lang="en-US" sz="1200" b="1"/>
              <a:t>Multiplexing (Eyni anda çoxlu sorğu göndərmək)</a:t>
            </a:r>
            <a:r>
              <a:rPr lang="en-US" sz="12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Bütün CSS, JS və şəkillər eyni anda göndərilə bilər</a:t>
            </a:r>
            <a:r>
              <a:rPr lang="en-US" sz="1200"/>
              <a:t>, yəni </a:t>
            </a:r>
            <a:r>
              <a:rPr lang="en-US" sz="1200" b="1"/>
              <a:t>sayt daha sürətli yüklənir</a:t>
            </a:r>
            <a:r>
              <a:rPr lang="en-US" sz="1200"/>
              <a:t>.</a:t>
            </a:r>
            <a:br>
              <a:rPr lang="en-US" sz="1200"/>
            </a:br>
            <a:r>
              <a:rPr lang="en-US" sz="1200"/>
              <a:t>🔹 </a:t>
            </a:r>
            <a:r>
              <a:rPr lang="en-US" sz="1200" b="1"/>
              <a:t>Başlıqların sıxılması (Header Compression) var</a:t>
            </a:r>
            <a:r>
              <a:rPr lang="en-US" sz="1200"/>
              <a:t> – məlumat trafiki azalır, səhifələr daha sürətli açılır.</a:t>
            </a:r>
            <a:br>
              <a:rPr lang="en-US" sz="1200"/>
            </a:br>
            <a:r>
              <a:rPr lang="en-US" sz="1200"/>
              <a:t>🔹 </a:t>
            </a:r>
            <a:r>
              <a:rPr lang="en-US" sz="1200" b="1"/>
              <a:t>Prioritet sistemi var</a:t>
            </a:r>
            <a:r>
              <a:rPr lang="en-US" sz="1200"/>
              <a:t> – vacib məlumatlar əvvəl göndərilir, daha az vacib olanlar sonra.</a:t>
            </a:r>
            <a:br>
              <a:rPr lang="en-US" sz="1200"/>
            </a:br>
            <a:r>
              <a:rPr lang="en-US" sz="1200"/>
              <a:t>🔹 </a:t>
            </a:r>
            <a:r>
              <a:rPr lang="en-US" sz="1200" b="1"/>
              <a:t>Server Push dəstəyi var</a:t>
            </a:r>
            <a:r>
              <a:rPr lang="en-US" sz="1200"/>
              <a:t> – server </a:t>
            </a:r>
            <a:r>
              <a:rPr lang="en-US" sz="1200" b="1"/>
              <a:t>istifadəçinin sorğu göndərməsini gözləmədən</a:t>
            </a:r>
            <a:r>
              <a:rPr lang="en-US" sz="1200"/>
              <a:t> lazımi məlumatları ötürə 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 b="1"/>
              <a:t>Nəticə:</a:t>
            </a:r>
            <a:r>
              <a:rPr lang="en-US" sz="1200"/>
              <a:t> HTTP 2.0 </a:t>
            </a:r>
            <a:r>
              <a:rPr lang="en-US" sz="1200" b="1"/>
              <a:t>sürətlidir, çünki bir anda çoxlu məlumat göndərə bilir və sıxılmış başlıqlardan istifadə edir</a:t>
            </a:r>
            <a:r>
              <a:rPr lang="en-US" sz="1200"/>
              <a:t>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3951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E8C35-5390-7A30-7246-039B1ED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290FD5-AC38-CE21-2799-E582A799EF84}"/>
              </a:ext>
            </a:extLst>
          </p:cNvPr>
          <p:cNvSpPr txBox="1"/>
          <p:nvPr/>
        </p:nvSpPr>
        <p:spPr>
          <a:xfrm>
            <a:off x="107004" y="158874"/>
            <a:ext cx="119844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3️⃣ HTTP 3.0 (Ən yeni və ən sürətli)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Bağlantı növü</a:t>
            </a:r>
            <a:r>
              <a:rPr lang="en-US" sz="1600"/>
              <a:t>: TCP əvəzinə QUIC istifadə olunur.</a:t>
            </a:r>
          </a:p>
          <a:p>
            <a:pPr>
              <a:buNone/>
            </a:pPr>
            <a:endParaRPr lang="en-US" sz="1600"/>
          </a:p>
          <a:p>
            <a:r>
              <a:rPr lang="en-US" sz="1600"/>
              <a:t>QUIC – Google-un yaratdığı yeni bir protokoldur və </a:t>
            </a:r>
            <a:r>
              <a:rPr lang="en-US" sz="1600" b="1"/>
              <a:t>UDP əsasında işləyir</a:t>
            </a:r>
            <a:r>
              <a:rPr lang="en-US" sz="1600"/>
              <a:t>.</a:t>
            </a:r>
            <a:br>
              <a:rPr lang="en-US" sz="1600"/>
            </a:br>
            <a:r>
              <a:rPr lang="en-US" sz="1600"/>
              <a:t>🔹 </a:t>
            </a:r>
            <a:r>
              <a:rPr lang="en-US" sz="1600" b="1"/>
              <a:t>Multiplexing dəstəyi var</a:t>
            </a:r>
            <a:r>
              <a:rPr lang="en-US" sz="1600"/>
              <a:t> – HTTP 2.0-dakı kimi, amma daha sürətlidir.</a:t>
            </a:r>
            <a:br>
              <a:rPr lang="en-US" sz="1600"/>
            </a:br>
            <a:r>
              <a:rPr lang="en-US" sz="1600"/>
              <a:t>🔹 Başlıqlar sıxılır, prioritet sistemi və Server Push dəstəyi var.</a:t>
            </a:r>
            <a:br>
              <a:rPr lang="en-US" sz="1600"/>
            </a:br>
            <a:r>
              <a:rPr lang="en-US" sz="1600"/>
              <a:t>🔹 TCP yox, QUIC olduğu üçün sürətli və daha stabil bağlantı təmin edir.</a:t>
            </a:r>
          </a:p>
          <a:p>
            <a:endParaRPr lang="en-US" sz="1600"/>
          </a:p>
          <a:p>
            <a:r>
              <a:rPr lang="en-US" sz="1600" b="1"/>
              <a:t>Nəticə:</a:t>
            </a:r>
            <a:r>
              <a:rPr lang="en-US" sz="1600"/>
              <a:t> HTTP 3.0 ən sürətli versiyadır, çünki daha müasir </a:t>
            </a:r>
            <a:r>
              <a:rPr lang="en-US" sz="1600" b="1"/>
              <a:t>QUIC</a:t>
            </a:r>
            <a:r>
              <a:rPr lang="en-US" sz="1600"/>
              <a:t> protokolundan istifadə edir.</a:t>
            </a:r>
          </a:p>
        </p:txBody>
      </p:sp>
    </p:spTree>
    <p:extLst>
      <p:ext uri="{BB962C8B-B14F-4D97-AF65-F5344CB8AC3E}">
        <p14:creationId xmlns:p14="http://schemas.microsoft.com/office/powerpoint/2010/main" val="227110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C2640-3E3C-62BB-4BE5-3FEE49011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E41E8-55F7-0E74-F724-CF04BE7CEBF5}"/>
              </a:ext>
            </a:extLst>
          </p:cNvPr>
          <p:cNvSpPr txBox="1"/>
          <p:nvPr/>
        </p:nvSpPr>
        <p:spPr>
          <a:xfrm>
            <a:off x="107004" y="158874"/>
            <a:ext cx="1198447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HTTP və HTTPS arasındakı fərq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HTTPS</a:t>
            </a:r>
            <a:r>
              <a:rPr lang="en-US" sz="1600"/>
              <a:t> (HyperText Transfer Protocol Secure) – </a:t>
            </a:r>
            <a:r>
              <a:rPr lang="en-US" sz="1600" b="1"/>
              <a:t>HTTP</a:t>
            </a:r>
            <a:r>
              <a:rPr lang="en-US" sz="1600"/>
              <a:t>-nin təhlükəsiz versiyasıdır.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HTTPS = HTTP + TLS </a:t>
            </a:r>
            <a:r>
              <a:rPr lang="en-US" sz="1600"/>
              <a:t>(Transport Layer Security)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Saytlarda HTTPS varsa, məlumatlar şifrələnir və üçüncü şəxslər onu oxuya bilmir.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Bütün bank sistemləri, sosial şəbəkələr və ödəniş saytları HTTPS istifadə 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Brauzerlərdə kilid işarəsi 🔒 olan saytlar HTTPS istifadə 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00B050"/>
                </a:solidFill>
              </a:rPr>
              <a:t>SSL Sertifikatı nədir?</a:t>
            </a:r>
          </a:p>
          <a:p>
            <a:pPr>
              <a:buNone/>
            </a:pPr>
            <a:endParaRPr lang="en-US" sz="1600" b="1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600" b="1"/>
              <a:t>SSL sertifikatı</a:t>
            </a:r>
            <a:r>
              <a:rPr lang="en-US" sz="1600"/>
              <a:t> – bir veb saytın etibarlı olduğunu təsdiqləyən </a:t>
            </a:r>
            <a:r>
              <a:rPr lang="en-US" sz="1600" b="1"/>
              <a:t>rəqəmsal şəxsiyyətdir</a:t>
            </a:r>
            <a:r>
              <a:rPr lang="en-US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Məsələn, bank saytları və e-ticarət saytları mütləq SSL sertifikatına malik olmalıdır.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Əgər bir saytda SSL yoxdursa, brauzer "Not Secure" (Təhlükəsiz deyil) xəbərdarlığı göstərir.</a:t>
            </a:r>
          </a:p>
          <a:p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C95F4-F678-E593-2AEF-078FC2C78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88" y="4353996"/>
            <a:ext cx="5977812" cy="25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9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A4DA0-DF8C-0D49-6657-13A9AEC84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83ED74-B1CC-40B4-B744-911BDA7330AA}"/>
              </a:ext>
            </a:extLst>
          </p:cNvPr>
          <p:cNvSpPr txBox="1"/>
          <p:nvPr/>
        </p:nvSpPr>
        <p:spPr>
          <a:xfrm>
            <a:off x="107004" y="158874"/>
            <a:ext cx="11984477" cy="595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>
                <a:solidFill>
                  <a:srgbClr val="00B050"/>
                </a:solidFill>
              </a:rPr>
              <a:t>HTTP Sorğusunun (Request) Strukturu</a:t>
            </a:r>
          </a:p>
          <a:p>
            <a:pPr>
              <a:buNone/>
            </a:pPr>
            <a:endParaRPr lang="en-US" sz="130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300"/>
              <a:t>HTTP sorğusu serverə göndərilən mesajdır və aşağıdakı hissələrdən ibarətdir:</a:t>
            </a:r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/>
              <a:t>1️⃣ Başlıq sətri (Start Line) - Burada sorğunun metodu (method), URL və HTTP versiyası göstərilir.</a:t>
            </a:r>
          </a:p>
          <a:p>
            <a:r>
              <a:rPr lang="en-US" sz="1300"/>
              <a:t>✅ Misal: GET /index.html HTTP/1.1</a:t>
            </a:r>
          </a:p>
          <a:p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GET</a:t>
            </a:r>
            <a:r>
              <a:rPr lang="en-US" sz="1300"/>
              <a:t> 		→ Məlumatın serverdən alınmasını tələb 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/index.html 	</a:t>
            </a:r>
            <a:r>
              <a:rPr lang="en-US" sz="1300"/>
              <a:t>→ Hansı faylın tələb olunduğunu göstərir.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HTTP/1.1 	</a:t>
            </a:r>
            <a:r>
              <a:rPr lang="en-US" sz="1300"/>
              <a:t>→ HTTP protokolunun versiyasıdır.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buNone/>
            </a:pPr>
            <a:r>
              <a:rPr lang="en-US" sz="1300">
                <a:solidFill>
                  <a:srgbClr val="FF0000"/>
                </a:solidFill>
              </a:rPr>
              <a:t>Digər məşhur metodlar: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FF0000"/>
                </a:solidFill>
              </a:rPr>
              <a:t>GET</a:t>
            </a:r>
            <a:r>
              <a:rPr lang="en-US" sz="1300">
                <a:solidFill>
                  <a:srgbClr val="FF0000"/>
                </a:solidFill>
              </a:rPr>
              <a:t> → Serverdən məlumat alır.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FF0000"/>
                </a:solidFill>
              </a:rPr>
              <a:t>POST</a:t>
            </a:r>
            <a:r>
              <a:rPr lang="en-US" sz="1300">
                <a:solidFill>
                  <a:srgbClr val="FF0000"/>
                </a:solidFill>
              </a:rPr>
              <a:t> → Serverə yeni məlumat göndərir.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FF0000"/>
                </a:solidFill>
              </a:rPr>
              <a:t>PUT</a:t>
            </a:r>
            <a:r>
              <a:rPr lang="en-US" sz="1300">
                <a:solidFill>
                  <a:srgbClr val="FF0000"/>
                </a:solidFill>
              </a:rPr>
              <a:t> → Mövcud məlumatı yeniləyir.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FF0000"/>
                </a:solidFill>
              </a:rPr>
              <a:t>DELETE</a:t>
            </a:r>
            <a:r>
              <a:rPr lang="en-US" sz="1300">
                <a:solidFill>
                  <a:srgbClr val="FF0000"/>
                </a:solidFill>
              </a:rPr>
              <a:t> → Serverdəki məlumatı silir.</a:t>
            </a:r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r>
              <a:rPr lang="en-US" sz="1400"/>
              <a:t>2️⃣ Sorğunun məqsədi (URL və parametrlər)</a:t>
            </a:r>
          </a:p>
          <a:p>
            <a:r>
              <a:rPr lang="en-US" sz="1400"/>
              <a:t>Məsələn, sən axtarış edəndə URL-də məlumat göndərilir: </a:t>
            </a:r>
            <a:r>
              <a:rPr lang="en-US" sz="1400" b="1"/>
              <a:t>GET /search?q=kitablar HTTP/1.1</a:t>
            </a:r>
          </a:p>
          <a:p>
            <a:endParaRPr lang="en-US" sz="1400" b="1"/>
          </a:p>
          <a:p>
            <a:r>
              <a:rPr lang="en-US" sz="1400"/>
              <a:t>Burada </a:t>
            </a:r>
            <a:r>
              <a:rPr lang="en-US" sz="1400" b="1"/>
              <a:t>q=kitablar</a:t>
            </a:r>
            <a:r>
              <a:rPr lang="en-US" sz="1400"/>
              <a:t> parametri göstərir ki, istifadəçi "kitablar" sözünü axtarıb.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6203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1E9F1-11F4-6EE4-2FD7-22863FAFD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19497E-D5AD-00E7-C37B-C99A0B1A19AD}"/>
              </a:ext>
            </a:extLst>
          </p:cNvPr>
          <p:cNvSpPr txBox="1"/>
          <p:nvPr/>
        </p:nvSpPr>
        <p:spPr>
          <a:xfrm>
            <a:off x="107004" y="158874"/>
            <a:ext cx="1198447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🔹 HTTP, HTTPS, SSL və TLS nədir və onların fərqləri?</a:t>
            </a:r>
          </a:p>
          <a:p>
            <a:r>
              <a:rPr lang="en-US" sz="1600"/>
              <a:t>Bu terminlər internetdə </a:t>
            </a:r>
            <a:r>
              <a:rPr lang="en-US" sz="1600" b="1"/>
              <a:t>məlumatların ötürülmə qaydaları və təhlükəsizliyi</a:t>
            </a:r>
            <a:r>
              <a:rPr lang="en-US" sz="1600"/>
              <a:t> ilə bağlıdır.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📌 1. HTTP nədir?</a:t>
            </a:r>
          </a:p>
          <a:p>
            <a:pPr>
              <a:buNone/>
            </a:pPr>
            <a:r>
              <a:rPr lang="en-US" sz="1600"/>
              <a:t>🔹 HTTP (HyperText Transfer Protocol) – Veb-səhifələrin serverdən brauzerə ötürülməsini təmin edən protokoldur.</a:t>
            </a:r>
          </a:p>
          <a:p>
            <a:pPr>
              <a:buNone/>
            </a:pPr>
            <a:r>
              <a:rPr lang="en-US" sz="1600" b="1"/>
              <a:t>HTTP-nin əsas xüsusiyyətləri</a:t>
            </a:r>
          </a:p>
          <a:p>
            <a:pPr>
              <a:buNone/>
            </a:pPr>
            <a:r>
              <a:rPr lang="en-US" sz="1600"/>
              <a:t>✅ İnformasiyanı ötürmək üçün istifadə olunur.</a:t>
            </a:r>
            <a:br>
              <a:rPr lang="en-US" sz="1600"/>
            </a:br>
            <a:r>
              <a:rPr lang="en-US" sz="1600"/>
              <a:t>✅ Brauzerlə server arasında əlaqə yaradır.</a:t>
            </a:r>
            <a:br>
              <a:rPr lang="en-US" sz="1600"/>
            </a:br>
            <a:r>
              <a:rPr lang="en-US" sz="1600"/>
              <a:t>✅ Amma təhlükəsiz deyil – məlumatlar açıq mətn şəklində ötürülür, buna görə hücumçular bu məlumatları oxuya bilərlər.</a:t>
            </a:r>
          </a:p>
          <a:p>
            <a:r>
              <a:rPr lang="en-US" sz="1600"/>
              <a:t>Məsələn: Əgər bir saytda HTTP istifadə edilirsə və sən şifrəni daxil etsən, bu şifrə şifrələnmədən ötürülür və üçüncü şəxslər onu ələ keçirə bilər.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📌 2. HTTPS nədir?</a:t>
            </a:r>
          </a:p>
          <a:p>
            <a:pPr>
              <a:buNone/>
            </a:pPr>
            <a:r>
              <a:rPr lang="en-US" sz="1600"/>
              <a:t>🔹 HTTPS (HyperText Transfer Protocol Secure) – HTTP-nin təhlükəsiz versiyasıdır. Burada TLS və ya SSL şifrələmə texnologiyası istifadə olunur.</a:t>
            </a:r>
          </a:p>
          <a:p>
            <a:pPr>
              <a:buNone/>
            </a:pPr>
            <a:r>
              <a:rPr lang="en-US" sz="1600" b="1"/>
              <a:t>HTTPS-in üstünlükləri</a:t>
            </a:r>
          </a:p>
          <a:p>
            <a:pPr>
              <a:buNone/>
            </a:pPr>
            <a:r>
              <a:rPr lang="en-US" sz="1600"/>
              <a:t>✅ Təhlükəsizdir – məlumatlar şifrələnir.</a:t>
            </a:r>
            <a:br>
              <a:rPr lang="en-US" sz="1600"/>
            </a:br>
            <a:r>
              <a:rPr lang="en-US" sz="1600"/>
              <a:t>✅ Şəxsi məlumatların qorunmasını təmin edir (məsələn, şifrə, kart məlumatları).</a:t>
            </a:r>
            <a:br>
              <a:rPr lang="en-US" sz="1600"/>
            </a:br>
            <a:r>
              <a:rPr lang="en-US" sz="1600"/>
              <a:t>✅ Saytın etibarlı olduğunu göstərir (brauzer "🔒" işarəsi göstərir).</a:t>
            </a:r>
            <a:br>
              <a:rPr lang="en-US" sz="1600"/>
            </a:br>
            <a:r>
              <a:rPr lang="en-US" sz="1600"/>
              <a:t>✅ Google HTTPS-i SEO üçün vacib faktor kimi qəbul edir.</a:t>
            </a:r>
          </a:p>
          <a:p>
            <a:pPr>
              <a:buNone/>
            </a:pPr>
            <a:r>
              <a:rPr lang="en-US" sz="1600"/>
              <a:t>Məsələn: Bank saytlarında, e-ticarət səhifələrində HTTPS istifadə olunur ki, məlumatlar qorunsun.</a:t>
            </a:r>
          </a:p>
          <a:p>
            <a:pPr>
              <a:buNone/>
            </a:pPr>
            <a:r>
              <a:rPr lang="en-US" sz="1600" b="1"/>
              <a:t>Fərq</a:t>
            </a:r>
            <a:r>
              <a:rPr lang="en-US" sz="16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HTTP – Açıq mətn kimi ötürülür, məlumat oğurlana bilər.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HTTPS – Şifrələnmişdir, təhlükəsizdir.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2186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0E1C0-C3E5-D11A-F9C3-A93A0B466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15120F-DD2E-422F-DF12-A2D2BB88448D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/>
              <a:t>📌 3. SSL nədir?</a:t>
            </a:r>
          </a:p>
          <a:p>
            <a:pPr>
              <a:buNone/>
            </a:pPr>
            <a:r>
              <a:rPr lang="en-US" sz="1300"/>
              <a:t>🔹 SSL (Secure Sockets Layer) – İnternet üzərində məlumatları şifrələyən təhlükəsizlik protokoludur.</a:t>
            </a:r>
            <a:endParaRPr lang="az-Latn-AZ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 b="1"/>
              <a:t>SSL-in əsas xüsusiyyətləri</a:t>
            </a:r>
            <a:endParaRPr lang="en-US" sz="1300"/>
          </a:p>
          <a:p>
            <a:pPr>
              <a:buNone/>
            </a:pPr>
            <a:r>
              <a:rPr lang="en-US" sz="1300"/>
              <a:t>✅ İstifadəçinin məlumatlarını qoruyur – məsələn, kart məlumatları, şifrələr.</a:t>
            </a:r>
            <a:br>
              <a:rPr lang="en-US" sz="1300"/>
            </a:br>
            <a:r>
              <a:rPr lang="en-US" sz="1300"/>
              <a:t>✅ Brauzerlə server arasında təhlükəsiz əlaqə yaradır.</a:t>
            </a:r>
            <a:br>
              <a:rPr lang="en-US" sz="1300"/>
            </a:br>
            <a:r>
              <a:rPr lang="en-US" sz="1300"/>
              <a:t>✅ Saytın həqiqiliyini təsdiq edir (SSL sertifikatı ilə).</a:t>
            </a:r>
            <a:endParaRPr lang="az-Latn-AZ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/>
              <a:t>📌 </a:t>
            </a:r>
            <a:r>
              <a:rPr lang="en-US" sz="1300" b="1"/>
              <a:t>Məsələn</a:t>
            </a:r>
            <a:r>
              <a:rPr lang="en-US" sz="1300"/>
              <a:t>: Bir sayt SSL sertifikatı alırsa, brauzer həmin saytı etibarlı kimi tanıyır. Əgər SSL yoxdursa, "Not Secure" (Təhlükəsiz deyil) xəbərdarlığı çıxır.</a:t>
            </a:r>
            <a:endParaRPr lang="az-Latn-AZ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/>
              <a:t>🚀 </a:t>
            </a:r>
            <a:r>
              <a:rPr lang="en-US" sz="1300" b="1"/>
              <a:t>SSL ilə HTTPS-in fərqi</a:t>
            </a:r>
            <a:r>
              <a:rPr lang="en-US" sz="13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HTTPS – SSL və ya TLS protokolu ilə işləyən təhlükəsiz HTTP-dir.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SSL – HTTPS-i mümkün edən texnologiyadır.</a:t>
            </a:r>
            <a:endParaRPr lang="az-Latn-AZ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>
              <a:buNone/>
            </a:pPr>
            <a:r>
              <a:rPr lang="en-US" sz="1300" b="1"/>
              <a:t>📌 4. TLS nədir?</a:t>
            </a:r>
          </a:p>
          <a:p>
            <a:pPr>
              <a:buNone/>
            </a:pPr>
            <a:r>
              <a:rPr lang="en-US" sz="1300"/>
              <a:t>🔹 TLS (Transport Layer Security) – SSL-in daha müasir və daha təhlükəsiz versiyasıdır.</a:t>
            </a:r>
            <a:endParaRPr lang="az-Latn-AZ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 b="1"/>
              <a:t>TLS-in əsas xüsusiyyətləri</a:t>
            </a:r>
          </a:p>
          <a:p>
            <a:pPr>
              <a:buNone/>
            </a:pPr>
            <a:r>
              <a:rPr lang="en-US" sz="1300"/>
              <a:t>✅ SSL-in yerini almışdır, çünki daha təhlükəsizdir.</a:t>
            </a:r>
            <a:br>
              <a:rPr lang="en-US" sz="1300"/>
            </a:br>
            <a:r>
              <a:rPr lang="en-US" sz="1300"/>
              <a:t>✅ Məlumatların məxfiliyini və bütövlüyünü qoruyur.</a:t>
            </a:r>
            <a:br>
              <a:rPr lang="en-US" sz="1300"/>
            </a:br>
            <a:r>
              <a:rPr lang="en-US" sz="1300"/>
              <a:t>✅ Müasir HTTPS bağlantılarında əsasən TLS istifadə olunur, SSL isə artıq köhnəlib.</a:t>
            </a:r>
            <a:endParaRPr lang="az-Latn-AZ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/>
              <a:t>📌 </a:t>
            </a:r>
            <a:r>
              <a:rPr lang="en-US" sz="1300" b="1"/>
              <a:t>Məsələn</a:t>
            </a:r>
            <a:r>
              <a:rPr lang="en-US" sz="1300"/>
              <a:t>: Hazırda HTTPS bağlantıları əsasən TLS 1.2 və TLS 1.3 üzərindən qurulur. SSL artıq istifadə edilmir.</a:t>
            </a:r>
            <a:endParaRPr lang="az-Latn-AZ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/>
              <a:t>🚀 </a:t>
            </a:r>
            <a:r>
              <a:rPr lang="en-US" sz="1300" b="1"/>
              <a:t>SSL ilə TLS-in fərqi</a:t>
            </a:r>
            <a:r>
              <a:rPr lang="en-US" sz="13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SSL – Köhnə texnologiyadır, bəzi zəiflikləri var.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TLS – Daha müasir və təhlükəsizdir.</a:t>
            </a: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8163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81AD4-2176-D39E-0452-3D10F74AC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9D8ED9-BD90-3507-1C30-4813BA694405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D2290-B3E1-124C-5DB2-75962CC31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1547550"/>
            <a:ext cx="738290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82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52295-AD52-03CE-BB27-73F53CCB7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02B490-C97B-A512-468F-E2E26D1C45A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76789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AFA87-9A31-5F51-F66D-6B2CC5146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BFBE08-A58E-42E8-08F6-6E565AD51706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54209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CC0B6-3DFE-D283-E021-1321B2A5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B62CB1-3905-15CD-BB8B-B8F00D5508EF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92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D9DE7-CFDA-45E5-31AA-274C14351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CFF5D-E1BA-2B57-812D-F3F552DD4830}"/>
              </a:ext>
            </a:extLst>
          </p:cNvPr>
          <p:cNvSpPr txBox="1"/>
          <p:nvPr/>
        </p:nvSpPr>
        <p:spPr>
          <a:xfrm>
            <a:off x="107004" y="158874"/>
            <a:ext cx="11984477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/>
              <a:t>3️⃣ HTTP Başlıqları (Headers) - </a:t>
            </a:r>
            <a:r>
              <a:rPr lang="en-US" sz="1300"/>
              <a:t>Başlıqlar sorğunun əlavə məlumatlarını ehtiva edir.</a:t>
            </a:r>
          </a:p>
          <a:p>
            <a:pPr>
              <a:buNone/>
            </a:pPr>
            <a:endParaRPr lang="en-US" sz="1300"/>
          </a:p>
          <a:p>
            <a:r>
              <a:rPr lang="en-US" sz="1300"/>
              <a:t>Misal:</a:t>
            </a:r>
          </a:p>
          <a:p>
            <a:r>
              <a:rPr lang="en-US" sz="1300" b="1"/>
              <a:t>User-Agent: Mozilla/5.0</a:t>
            </a:r>
          </a:p>
          <a:p>
            <a:r>
              <a:rPr lang="en-US" sz="1300" b="1"/>
              <a:t>Accept-Language: az</a:t>
            </a:r>
          </a:p>
          <a:p>
            <a:endParaRPr lang="en-US" sz="130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User-Agent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→ İstifadəçinin brauzer məlumatlarını göstərir.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Accept-Language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→ İstifadəçinin dil seçimlərini bildirir.</a:t>
            </a:r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pPr>
              <a:buNone/>
            </a:pPr>
            <a:r>
              <a:rPr lang="en-US" sz="1400" b="1"/>
              <a:t>4️⃣ Boş sətir (Empty Line) - </a:t>
            </a:r>
            <a:r>
              <a:rPr lang="en-US" sz="1400"/>
              <a:t>HTTP başlıqları və sorğu gövdəsi arasında boş sətir olur.</a:t>
            </a:r>
          </a:p>
          <a:p>
            <a:endParaRPr lang="en-US" sz="130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DB23C7E-6AD3-3E29-D56F-ECA3D1F4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2800" y="3813051"/>
            <a:ext cx="7810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3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FD1B6-4A24-11AE-DFD7-44F3DBFFB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2DFBE9-B9B2-91AD-103D-813ECC522326}"/>
              </a:ext>
            </a:extLst>
          </p:cNvPr>
          <p:cNvSpPr txBox="1"/>
          <p:nvPr/>
        </p:nvSpPr>
        <p:spPr>
          <a:xfrm>
            <a:off x="107004" y="158874"/>
            <a:ext cx="119844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HTTP Headers (HTTP başlıqları)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Başlıqlar (headers) – serverə və brauzerə vacib məlumat </a:t>
            </a:r>
            <a:r>
              <a:rPr lang="az-Latn-AZ" sz="1600"/>
              <a:t>göndərən</a:t>
            </a:r>
            <a:r>
              <a:rPr lang="en-US" sz="1600"/>
              <a:t> hissədir. Başlıqlar həm sorğularda (</a:t>
            </a:r>
            <a:r>
              <a:rPr lang="en-US" sz="1600" b="1"/>
              <a:t>request</a:t>
            </a:r>
            <a:r>
              <a:rPr lang="en-US" sz="1600"/>
              <a:t>), həm də cavablarda (</a:t>
            </a:r>
            <a:r>
              <a:rPr lang="en-US" sz="1600" b="1"/>
              <a:t>response</a:t>
            </a:r>
            <a:r>
              <a:rPr lang="en-US" sz="1600"/>
              <a:t>) mövcuddur.</a:t>
            </a:r>
          </a:p>
          <a:p>
            <a:pPr>
              <a:buNone/>
            </a:pPr>
            <a:endParaRPr lang="en-US" sz="1600"/>
          </a:p>
          <a:p>
            <a:r>
              <a:rPr lang="en-US" sz="1600"/>
              <a:t>Başlıqlar əsasən serverə hansı məlumatları qəbul edə biləcəyimizi, hansı dili üstün tutduğumuzu və hansı şifrələmə növlərini dəstəklədiyimizi</a:t>
            </a:r>
            <a:r>
              <a:rPr lang="az-Latn-AZ" sz="1600"/>
              <a:t> və.s </a:t>
            </a:r>
            <a:r>
              <a:rPr lang="en-US" sz="1600"/>
              <a:t> bildirir.</a:t>
            </a:r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🔹 HTTP başlıqlarının əsas xüsusiyyətləri</a:t>
            </a:r>
          </a:p>
          <a:p>
            <a:r>
              <a:rPr lang="en-US" sz="1600"/>
              <a:t>✅ Server və brauzer üçün əlavə informasiya verir.</a:t>
            </a:r>
            <a:br>
              <a:rPr lang="en-US" sz="1600"/>
            </a:br>
            <a:r>
              <a:rPr lang="en-US" sz="1600"/>
              <a:t>✅ Hem sorğuda (request), həm də cavabda (response) ola bilər.</a:t>
            </a:r>
            <a:br>
              <a:rPr lang="en-US" sz="1600"/>
            </a:br>
            <a:r>
              <a:rPr lang="en-US" sz="1600"/>
              <a:t>✅ Fərqli məqsədlər üçün istifadə olunur (identifikasiya, kodlaşdırma, təhlükəsizlik və s.).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5988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4094B-46E1-66F1-284E-A01FD77B6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B352B3-8F08-D639-CCAA-D5AA5D781574}"/>
              </a:ext>
            </a:extLst>
          </p:cNvPr>
          <p:cNvSpPr txBox="1"/>
          <p:nvPr/>
        </p:nvSpPr>
        <p:spPr>
          <a:xfrm>
            <a:off x="107004" y="158874"/>
            <a:ext cx="11984477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📌 Başlıqlara nümunələr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1️⃣ :scheme: https –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Saytın protokolunu göstərir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(http / https)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https göstərilirsə, bu təhlükəsiz bağlantıdır.</a:t>
            </a: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accept-encoding: gzip, deflate, br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Məlumatın hansı formatlarda sıxıla biləcəyini göstərir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Gzip, Deflate, Brotli (br) – sıxılma üsullarıdır, məlumatları kiçik ölçüdə ötürmək üçün istifadə olunur.</a:t>
            </a: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accept-language: ru-BY,ru;q=0.9,en-BY;q=0.8,en;q=0.7,ru-RU;q=0.6,en-US;q=0.5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başlıq istifadəçinin üstünlük verdiyi dilləri göstərir.</a:t>
            </a:r>
            <a:r>
              <a:rPr kumimoji="0" lang="az-Latn-AZ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q=0.9, q=0.8 – dil üçün prioritetləri bildirir (ən yüksək q dəyəri daha üstün dil seçimidir).</a:t>
            </a:r>
            <a:r>
              <a:rPr kumimoji="0" lang="az-Latn-AZ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bir istifadəçi Rus və İngilis dillərini bilirsə, sayt bu informasiyaya əsasən hansı dildə məzmun göstərməli olduğunu müəyyən edə bilər.</a:t>
            </a: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content-type: text/plain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Məlumatın formatını bildirir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text/plain – Adi mətn.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application/json – JSON formatı.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application/xml – XML formatı.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multipart/form-data – Form məlumatları (məsələn, fayl yükləmə zamanı).</a:t>
            </a: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user-agent: Mozilla/5.0 (Macintosh; Intel Mac OS X 10_15_7) AppleWebKit/537.36 (KHTML, like Gecko) Chrome/110.0.0.0 Safari/537.36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İstifadəçinin brauzeri və əməliyyat sistemi haqqında məlumat verir.</a:t>
            </a:r>
            <a:r>
              <a:rPr kumimoji="0" lang="az-Latn-AZ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sayt müəyyən edirsə ki, istifadəçi mobil cihazdan daxil olub, ona uyğun dizayn göstərir.</a:t>
            </a: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authorization: token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İstifadəçinin girişini təsdiqləyən unikal kod (token)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Məsələn, sayta giriş etdikdə və ya API ilə işlədikdə token göndərilir</a:t>
            </a:r>
            <a:r>
              <a:rPr lang="az-Latn-AZ" altLang="en-US" sz="13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düzgün token yoxdursa, server 401 (Unauthorized) xətası qaytarır.</a:t>
            </a: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z-Latn-AZ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7️⃣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Set-Cookie, Cookie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Sessiya və ya istifadəçi məlumatlarını saxlayır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Set-Cookie – Server brauzerə cookie yaratmağı tapşırır.</a:t>
            </a:r>
            <a:r>
              <a:rPr kumimoji="0" lang="az-Latn-AZ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Cookie – Brauzerin saxladığı məlumat serverə geri göndərilir (məsələn, istifadəçi adı, dil seçimi).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7E2FD-E24D-7FF1-944D-574CE0D89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ABBCD5-8999-C6E6-E943-4DAD385E2EBF}"/>
              </a:ext>
            </a:extLst>
          </p:cNvPr>
          <p:cNvSpPr txBox="1"/>
          <p:nvPr/>
        </p:nvSpPr>
        <p:spPr>
          <a:xfrm>
            <a:off x="107004" y="158874"/>
            <a:ext cx="1198447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5️⃣ Sorğu gövdəsi (Body) - </a:t>
            </a:r>
            <a:r>
              <a:rPr lang="en-US" sz="1400"/>
              <a:t>Burada serverə göndərilən məlumatlar olur. </a:t>
            </a:r>
            <a:r>
              <a:rPr lang="en-US" sz="1400" b="1"/>
              <a:t>GET sorğularında body hissəsi olmur.</a:t>
            </a:r>
            <a:endParaRPr lang="en-US" sz="1400"/>
          </a:p>
          <a:p>
            <a:r>
              <a:rPr lang="en-US" sz="1400"/>
              <a:t>✅ </a:t>
            </a:r>
            <a:r>
              <a:rPr lang="en-US" sz="1400" b="1"/>
              <a:t>Misal:</a:t>
            </a:r>
            <a:r>
              <a:rPr lang="en-US" sz="1400"/>
              <a:t> (POST sorğusunda JSON məlumatı göndərilməsi)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		→ Yeni istifadəçi məlumatı göndərir.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Content-Type: application/json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→ Məlumat JSON formatındadır.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Body hissəsində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 	→ istifadəçinin adı və yaşı göstərilib.</a:t>
            </a: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 b="1"/>
              <a:t>📌 Body hansı formatlarda ola bilər?</a:t>
            </a:r>
          </a:p>
          <a:p>
            <a:r>
              <a:rPr lang="en-US" sz="1400"/>
              <a:t>✅ </a:t>
            </a:r>
            <a:r>
              <a:rPr lang="en-US" sz="1400" b="1"/>
              <a:t>JSON (JavaScript Object Notation)</a:t>
            </a:r>
            <a:r>
              <a:rPr lang="en-US" sz="1400"/>
              <a:t> – </a:t>
            </a:r>
            <a:r>
              <a:rPr lang="en-US" sz="1400" b="1"/>
              <a:t>Ən çox istifadə olunan formatdır</a:t>
            </a:r>
            <a:br>
              <a:rPr lang="en-US" sz="1400"/>
            </a:br>
            <a:r>
              <a:rPr lang="en-US" sz="1400"/>
              <a:t>✅ </a:t>
            </a:r>
            <a:r>
              <a:rPr lang="en-US" sz="1400" b="1"/>
              <a:t>XML (Extensible Markup Language)</a:t>
            </a:r>
            <a:r>
              <a:rPr lang="en-US" sz="1400"/>
              <a:t> – </a:t>
            </a:r>
            <a:r>
              <a:rPr lang="en-US" sz="1400" b="1"/>
              <a:t>Köhnə sistemlərdə istifadə olunur</a:t>
            </a:r>
            <a:br>
              <a:rPr lang="en-US" sz="1400"/>
            </a:br>
            <a:r>
              <a:rPr lang="en-US" sz="1400"/>
              <a:t>✅ </a:t>
            </a:r>
            <a:r>
              <a:rPr lang="en-US" sz="1400" b="1"/>
              <a:t>Form-data</a:t>
            </a:r>
            <a:r>
              <a:rPr lang="en-US" sz="1400"/>
              <a:t> – </a:t>
            </a:r>
            <a:r>
              <a:rPr lang="en-US" sz="1400" b="1"/>
              <a:t>Fayl yükləmək üçün istifadə olunur</a:t>
            </a:r>
            <a:br>
              <a:rPr lang="en-US" sz="1400"/>
            </a:br>
            <a:r>
              <a:rPr lang="en-US" sz="1400"/>
              <a:t>✅ </a:t>
            </a:r>
            <a:r>
              <a:rPr lang="en-US" sz="1400" b="1"/>
              <a:t>Text/plain</a:t>
            </a:r>
            <a:r>
              <a:rPr lang="en-US" sz="1400"/>
              <a:t> – </a:t>
            </a:r>
            <a:r>
              <a:rPr lang="en-US" sz="1400" b="1"/>
              <a:t>Adi mətn formatıdır</a:t>
            </a:r>
            <a:endParaRPr lang="en-US" sz="1400"/>
          </a:p>
          <a:p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91B04-0138-313E-DBE1-860CAFF9B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3" y="931661"/>
            <a:ext cx="240063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7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2F676-A9B4-2D18-6FC4-B83F81CB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0EC8B-92B3-9281-0CD4-10BBEC98DC6B}"/>
              </a:ext>
            </a:extLst>
          </p:cNvPr>
          <p:cNvSpPr txBox="1"/>
          <p:nvPr/>
        </p:nvSpPr>
        <p:spPr>
          <a:xfrm>
            <a:off x="107004" y="158874"/>
            <a:ext cx="11984477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>
                <a:solidFill>
                  <a:srgbClr val="00B050"/>
                </a:solidFill>
              </a:rPr>
              <a:t>HTTP Cavabının (Response) Strukturu </a:t>
            </a:r>
            <a:r>
              <a:rPr lang="en-US" sz="1300"/>
              <a:t>- HTTP cavabı serverin müştəriyə göndərdiyi mesajdır.</a:t>
            </a:r>
          </a:p>
          <a:p>
            <a:pPr>
              <a:buNone/>
            </a:pP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 b="1"/>
              <a:t>1️⃣ Başlıq sətri (Start Line) - Burada HTTP versiyası, status kodu və açıqlama olur.</a:t>
            </a:r>
          </a:p>
          <a:p>
            <a:pPr>
              <a:buNone/>
            </a:pPr>
            <a:endParaRPr lang="en-US" sz="1300" b="1"/>
          </a:p>
          <a:p>
            <a:r>
              <a:rPr lang="en-US" sz="1300" b="1"/>
              <a:t>Misal: </a:t>
            </a:r>
            <a:r>
              <a:rPr lang="en-US" sz="1300"/>
              <a:t>HTTP/1.1 200 OK</a:t>
            </a:r>
          </a:p>
          <a:p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200 OK</a:t>
            </a:r>
            <a:r>
              <a:rPr lang="en-US" sz="1300"/>
              <a:t> → Sorğu uğurla icra edilib.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buNone/>
            </a:pPr>
            <a:r>
              <a:rPr lang="en-US" sz="1300" b="1">
                <a:solidFill>
                  <a:srgbClr val="FF0000"/>
                </a:solidFill>
              </a:rPr>
              <a:t>Bəzi əsas status kodları:</a:t>
            </a:r>
            <a:endParaRPr lang="en-US" sz="13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FF0000"/>
                </a:solidFill>
              </a:rPr>
              <a:t>200 OK</a:t>
            </a:r>
            <a:r>
              <a:rPr lang="en-US" sz="1300">
                <a:solidFill>
                  <a:srgbClr val="FF0000"/>
                </a:solidFill>
              </a:rPr>
              <a:t> → Sorğu uğurla yerinə yetirildi.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FF0000"/>
                </a:solidFill>
              </a:rPr>
              <a:t>301 Moved Permanently</a:t>
            </a:r>
            <a:r>
              <a:rPr lang="en-US" sz="1300">
                <a:solidFill>
                  <a:srgbClr val="FF0000"/>
                </a:solidFill>
              </a:rPr>
              <a:t> → Səhifə yeni URL-ə köçürülüb.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FF0000"/>
                </a:solidFill>
              </a:rPr>
              <a:t>403 Forbidden</a:t>
            </a:r>
            <a:r>
              <a:rPr lang="en-US" sz="1300">
                <a:solidFill>
                  <a:srgbClr val="FF0000"/>
                </a:solidFill>
              </a:rPr>
              <a:t> → İcazə verilməyən sorğu.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FF0000"/>
                </a:solidFill>
              </a:rPr>
              <a:t>404 Not Found</a:t>
            </a:r>
            <a:r>
              <a:rPr lang="en-US" sz="1300">
                <a:solidFill>
                  <a:srgbClr val="FF0000"/>
                </a:solidFill>
              </a:rPr>
              <a:t> → Səhifə tapılmadı.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FF0000"/>
                </a:solidFill>
              </a:rPr>
              <a:t>500 Internal Server Error</a:t>
            </a:r>
            <a:r>
              <a:rPr lang="en-US" sz="1300">
                <a:solidFill>
                  <a:srgbClr val="FF0000"/>
                </a:solidFill>
              </a:rPr>
              <a:t> → Serverdə daxili xəta baş verdi.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300" b="1"/>
              <a:t>2️⃣ HTTP Cavab Başlıqları (Headers)</a:t>
            </a:r>
          </a:p>
          <a:p>
            <a:pPr>
              <a:buNone/>
            </a:pPr>
            <a:r>
              <a:rPr lang="en-US" sz="1300"/>
              <a:t>Burada server haqqında əlavə məlumatlar olur.</a:t>
            </a:r>
          </a:p>
          <a:p>
            <a:pPr>
              <a:buNone/>
            </a:pPr>
            <a:endParaRPr lang="en-US" sz="1300"/>
          </a:p>
          <a:p>
            <a:r>
              <a:rPr lang="en-US" sz="1300" b="1"/>
              <a:t>Misal:</a:t>
            </a: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Server: Apache/2.4.41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Content-Type: text/html; charset=UTF-8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Content-Length: 1234</a:t>
            </a:r>
          </a:p>
          <a:p>
            <a:endParaRPr lang="en-US" sz="130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Serverin proqram təminatı haqqında məlumat verir.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Content-Type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Cavabın növünü göstərir (məsələn, HTML, JSON, şəkil və s.).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Content-Length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Cavabın ölçüsünü göstərir.</a:t>
            </a:r>
          </a:p>
        </p:txBody>
      </p:sp>
    </p:spTree>
    <p:extLst>
      <p:ext uri="{BB962C8B-B14F-4D97-AF65-F5344CB8AC3E}">
        <p14:creationId xmlns:p14="http://schemas.microsoft.com/office/powerpoint/2010/main" val="66311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54C78-81F6-E0E2-3E45-3D3A7FE4A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85024-2CD6-37D6-2FB0-FD3E4F5F59E4}"/>
              </a:ext>
            </a:extLst>
          </p:cNvPr>
          <p:cNvSpPr txBox="1"/>
          <p:nvPr/>
        </p:nvSpPr>
        <p:spPr>
          <a:xfrm>
            <a:off x="107004" y="158874"/>
            <a:ext cx="11984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3️⃣ Cavab Gövdəsi (Body)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Burada serverin qaytardığı əsas məlumatlar olur.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r>
              <a:rPr lang="en-US" sz="1600" b="1"/>
              <a:t>Misal:</a:t>
            </a:r>
            <a:r>
              <a:rPr lang="en-US" sz="1600"/>
              <a:t> (Bir veb səhifənin cavabı)</a:t>
            </a:r>
            <a:r>
              <a:rPr lang="az-Latn-AZ" sz="1600"/>
              <a:t> - </a:t>
            </a:r>
            <a:r>
              <a:rPr lang="en-US" sz="1600"/>
              <a:t>Burada </a:t>
            </a:r>
            <a:r>
              <a:rPr lang="en-US" sz="1600" b="1"/>
              <a:t>HTML </a:t>
            </a:r>
            <a:r>
              <a:rPr lang="en-US" sz="1600"/>
              <a:t>səhifəsinin məzmunu göstərilib.</a:t>
            </a:r>
            <a:endParaRPr lang="az-Latn-AZ" sz="1600"/>
          </a:p>
          <a:p>
            <a:endParaRPr lang="az-Latn-AZ" sz="1600"/>
          </a:p>
          <a:p>
            <a:r>
              <a:rPr lang="en-US" sz="1600">
                <a:solidFill>
                  <a:srgbClr val="7030A0"/>
                </a:solidFill>
              </a:rPr>
              <a:t>&lt;html&gt;</a:t>
            </a:r>
          </a:p>
          <a:p>
            <a:r>
              <a:rPr lang="en-US" sz="1600">
                <a:solidFill>
                  <a:srgbClr val="7030A0"/>
                </a:solidFill>
              </a:rPr>
              <a:t>  &lt;body&gt;</a:t>
            </a:r>
          </a:p>
          <a:p>
            <a:r>
              <a:rPr lang="en-US" sz="1600">
                <a:solidFill>
                  <a:srgbClr val="7030A0"/>
                </a:solidFill>
              </a:rPr>
              <a:t>    &lt;h1&gt;Xoş gəldiniz!&lt;/h1&gt;</a:t>
            </a:r>
          </a:p>
          <a:p>
            <a:r>
              <a:rPr lang="en-US" sz="1600">
                <a:solidFill>
                  <a:srgbClr val="7030A0"/>
                </a:solidFill>
              </a:rPr>
              <a:t>  &lt;/body&gt;</a:t>
            </a:r>
          </a:p>
          <a:p>
            <a:r>
              <a:rPr lang="en-US" sz="1600">
                <a:solidFill>
                  <a:srgbClr val="7030A0"/>
                </a:solidFill>
              </a:rPr>
              <a:t>&lt;/html&gt;</a:t>
            </a:r>
          </a:p>
          <a:p>
            <a:endParaRPr lang="az-Latn-AZ" sz="1600"/>
          </a:p>
          <a:p>
            <a:r>
              <a:rPr lang="en-US" sz="1600" b="1"/>
              <a:t>Misal:</a:t>
            </a:r>
            <a:r>
              <a:rPr lang="en-US" sz="1600"/>
              <a:t> (JSON cavabı)</a:t>
            </a:r>
            <a:r>
              <a:rPr lang="az-Latn-AZ" sz="1600"/>
              <a:t> - </a:t>
            </a:r>
            <a:r>
              <a:rPr lang="en-US" sz="1600"/>
              <a:t>Burada </a:t>
            </a:r>
            <a:r>
              <a:rPr lang="en-US" sz="1600" b="1"/>
              <a:t>JSON</a:t>
            </a:r>
            <a:r>
              <a:rPr lang="en-US" sz="1600"/>
              <a:t> formatında serverin cavabı verilir.</a:t>
            </a:r>
            <a:endParaRPr lang="az-Latn-AZ" sz="1600"/>
          </a:p>
          <a:p>
            <a:r>
              <a:rPr lang="en-US" sz="1600">
                <a:solidFill>
                  <a:srgbClr val="7030A0"/>
                </a:solidFill>
              </a:rPr>
              <a:t>{</a:t>
            </a:r>
          </a:p>
          <a:p>
            <a:r>
              <a:rPr lang="en-US" sz="1600">
                <a:solidFill>
                  <a:srgbClr val="7030A0"/>
                </a:solidFill>
              </a:rPr>
              <a:t>  "status": "success",</a:t>
            </a:r>
          </a:p>
          <a:p>
            <a:r>
              <a:rPr lang="en-US" sz="1600">
                <a:solidFill>
                  <a:srgbClr val="7030A0"/>
                </a:solidFill>
              </a:rPr>
              <a:t>  "message": "İstifadəçi uğurla yaradıldı."</a:t>
            </a:r>
          </a:p>
          <a:p>
            <a:r>
              <a:rPr lang="en-US" sz="1600">
                <a:solidFill>
                  <a:srgbClr val="7030A0"/>
                </a:solidFill>
              </a:rPr>
              <a:t>}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5613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168BE-562E-91EE-F690-3F349092C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BA8D7-A5F7-CB1C-D689-C2DBD210EEAC}"/>
              </a:ext>
            </a:extLst>
          </p:cNvPr>
          <p:cNvSpPr txBox="1"/>
          <p:nvPr/>
        </p:nvSpPr>
        <p:spPr>
          <a:xfrm>
            <a:off x="107004" y="158874"/>
            <a:ext cx="11984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HTTP Sorğularını necə analiz etmək olar?</a:t>
            </a:r>
          </a:p>
          <a:p>
            <a:pPr>
              <a:buNone/>
            </a:pPr>
            <a:r>
              <a:rPr lang="en-US" sz="1600"/>
              <a:t>Brauzerin </a:t>
            </a:r>
            <a:r>
              <a:rPr lang="en-US" sz="1600" b="1"/>
              <a:t>Developer Tools </a:t>
            </a:r>
            <a:r>
              <a:rPr lang="en-US" sz="1600"/>
              <a:t>bölməsindən </a:t>
            </a:r>
            <a:r>
              <a:rPr lang="en-US" sz="1600" b="1"/>
              <a:t>HTTP</a:t>
            </a:r>
            <a:r>
              <a:rPr lang="en-US" sz="1600"/>
              <a:t> sorğularını görə bilərsən: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Bunu etmək üçün</a:t>
            </a:r>
            <a:r>
              <a:rPr lang="en-US" sz="160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Brauzerdə F12 düyməsinə bas.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"Network" (Şəbəkə) bölməsinə keç.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Bir veb səhifəyə daxil ol və sorğuların detallarına bax.</a:t>
            </a:r>
            <a:endParaRPr lang="az-Latn-AZ" sz="1600"/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r>
              <a:rPr lang="en-US" sz="1600"/>
              <a:t>Burada hansı URL-lərə sorğu göndərildiyini, hansı cavabların qaytarıldığını və serverin başlıqlarını görə bilərsən.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5182B-285B-42FF-6D0C-8DC013D3C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18" y="2609548"/>
            <a:ext cx="7514182" cy="42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26454</TotalTime>
  <Words>3070</Words>
  <Application>Microsoft Office PowerPoint</Application>
  <PresentationFormat>Widescreen</PresentationFormat>
  <Paragraphs>415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338</cp:revision>
  <dcterms:created xsi:type="dcterms:W3CDTF">2025-02-24T08:05:52Z</dcterms:created>
  <dcterms:modified xsi:type="dcterms:W3CDTF">2025-04-05T05:53:44Z</dcterms:modified>
</cp:coreProperties>
</file>