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89" r:id="rId2"/>
    <p:sldId id="410" r:id="rId3"/>
    <p:sldId id="412" r:id="rId4"/>
    <p:sldId id="41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>
        <p:scale>
          <a:sx n="120" d="100"/>
          <a:sy n="120" d="100"/>
        </p:scale>
        <p:origin x="8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5BEF-3BA4-2A82-5C8C-2F97100B4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698453-BF7A-A9CB-9335-9BE867738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D6E33E-69EE-9141-2B9C-847D336D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666BC-DCF7-71F0-34A3-F771AFAD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69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AFA5E-54B6-E12B-9589-35C960DEB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A4088-D3D7-B679-0D73-0BED641CCC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0CDCC-E1AF-93CE-B8FA-6B6C9F9015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485DF-58CE-3433-975B-23AD0EB11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8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49516-0CD3-3223-3A44-918F3657E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116C2-6775-594F-E078-1805B2A7A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1367C-FB5A-886B-61AB-FF4889623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A31A5-A63B-109B-C70C-8E51CEB00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07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183-5CE1-A21E-BFDF-9EB8AFE1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3D814-CEAB-7E24-87B7-53E903F5A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3087A-A117-0A02-77C4-1B404C98F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5900-6364-4878-5365-9893DE2BA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2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AA1F-0957-E547-31DA-60B04F90C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3BF764-5EF7-3420-AC48-76EE4204DD63}"/>
              </a:ext>
            </a:extLst>
          </p:cNvPr>
          <p:cNvSpPr txBox="1"/>
          <p:nvPr/>
        </p:nvSpPr>
        <p:spPr>
          <a:xfrm>
            <a:off x="103761" y="188057"/>
            <a:ext cx="119844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>
                <a:solidFill>
                  <a:srgbClr val="FF0000"/>
                </a:solidFill>
              </a:rPr>
              <a:t>Test Plan və Test Strategiyası – Qısa Konspekt</a:t>
            </a:r>
            <a:endParaRPr lang="ru-RU" b="1">
              <a:solidFill>
                <a:srgbClr val="FF0000"/>
              </a:solidFill>
            </a:endParaRPr>
          </a:p>
          <a:p>
            <a:pPr>
              <a:buNone/>
            </a:pPr>
            <a:endParaRPr lang="ru-RU"/>
          </a:p>
          <a:p>
            <a:pPr>
              <a:buNone/>
            </a:pPr>
            <a:r>
              <a:rPr lang="en-US" b="1"/>
              <a:t>Test Plan nədir?</a:t>
            </a:r>
          </a:p>
          <a:p>
            <a:r>
              <a:rPr lang="en-US"/>
              <a:t>📌 </a:t>
            </a:r>
            <a:r>
              <a:rPr lang="en-US" b="1"/>
              <a:t>Test plan (Test planı)</a:t>
            </a:r>
            <a:r>
              <a:rPr lang="en-US"/>
              <a:t> – </a:t>
            </a:r>
            <a:r>
              <a:rPr lang="en-US" b="1"/>
              <a:t>test prosesinin məqsədlərini, testin necə və nə vaxt aparılacağını göstərən sənəddir</a:t>
            </a:r>
            <a:r>
              <a:rPr lang="en-US"/>
              <a:t>.</a:t>
            </a:r>
            <a:br>
              <a:rPr lang="en-US"/>
            </a:br>
            <a:r>
              <a:rPr lang="en-US"/>
              <a:t>📌 </a:t>
            </a:r>
            <a:r>
              <a:rPr lang="en-US" b="1"/>
              <a:t>Bu plan test fəaliyyətlərini koordinasiya etmək üçün hazırlanır</a:t>
            </a:r>
            <a:r>
              <a:rPr lang="en-US"/>
              <a:t>.</a:t>
            </a:r>
          </a:p>
          <a:p>
            <a:endParaRPr lang="ru-RU" b="1"/>
          </a:p>
          <a:p>
            <a:endParaRPr lang="ru-RU" b="1"/>
          </a:p>
          <a:p>
            <a:pPr>
              <a:buNone/>
            </a:pPr>
            <a:r>
              <a:rPr lang="en-US" b="1"/>
              <a:t>Test planın növləri</a:t>
            </a:r>
          </a:p>
          <a:p>
            <a:pPr>
              <a:buNone/>
            </a:pPr>
            <a:r>
              <a:rPr lang="en-US" b="1"/>
              <a:t>1️⃣ Ümumi test planı (Master Test Plan)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Bütün layihə üçün əsas test planıdır</a:t>
            </a:r>
            <a:r>
              <a:rPr lang="en-US"/>
              <a:t>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Bütün test səviyyələrini və test növlərini əhatə edir</a:t>
            </a:r>
            <a:r>
              <a:rPr lang="en-US"/>
              <a:t>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Layihə ilə bağlı ümumi məlumatlar burada saxlanılır</a:t>
            </a:r>
            <a:r>
              <a:rPr lang="en-US"/>
              <a:t>.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None/>
            </a:pPr>
            <a:r>
              <a:rPr lang="en-US" b="1"/>
              <a:t>2️⃣ Səviyyə test planı (Level Test Plan)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Hər bir test səviyyəsi üçün ayrıca hazırlanır</a:t>
            </a:r>
            <a:r>
              <a:rPr lang="en-US"/>
              <a:t> (məsələn, yalnız unit testlər üçün və ya yalnız sistem testləri üçün).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Ya hər bir komanda üçün, ya da hər iterasiya üçün ayrıca test planı yazılır</a:t>
            </a:r>
            <a:r>
              <a:rPr lang="en-US"/>
              <a:t>.</a:t>
            </a:r>
          </a:p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959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69F4C-AA03-B3EB-25E7-82CF58462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4E206F-524C-CF5A-A57D-D007D6E9C73C}"/>
              </a:ext>
            </a:extLst>
          </p:cNvPr>
          <p:cNvSpPr txBox="1"/>
          <p:nvPr/>
        </p:nvSpPr>
        <p:spPr>
          <a:xfrm>
            <a:off x="107004" y="158874"/>
            <a:ext cx="1198447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Test planın strukturu</a:t>
            </a:r>
          </a:p>
          <a:p>
            <a:pPr>
              <a:buNone/>
            </a:pPr>
            <a:endParaRPr lang="en-US" sz="1400" b="1"/>
          </a:p>
          <a:p>
            <a:pPr>
              <a:buNone/>
            </a:pPr>
            <a:r>
              <a:rPr lang="en-US" sz="1400"/>
              <a:t>Test plan </a:t>
            </a:r>
            <a:r>
              <a:rPr lang="en-US" sz="1400" b="1"/>
              <a:t>müəyyən bir quruluşa malikdir və aşağıdakı bölmələri əhatə edir</a:t>
            </a:r>
            <a:r>
              <a:rPr lang="en-US" sz="1400"/>
              <a:t>:</a:t>
            </a:r>
          </a:p>
          <a:p>
            <a:pPr>
              <a:buNone/>
            </a:pPr>
            <a:endParaRPr lang="en-US" sz="1400"/>
          </a:p>
          <a:p>
            <a:r>
              <a:rPr lang="en-US" sz="1400"/>
              <a:t>1️⃣ </a:t>
            </a:r>
            <a:r>
              <a:rPr lang="en-US" sz="1400" b="1"/>
              <a:t>Məqsəd (Purpose)</a:t>
            </a:r>
            <a:r>
              <a:rPr lang="en-US" sz="1400"/>
              <a:t> 				       – Testin niyə aparıldığını izah edir.</a:t>
            </a:r>
            <a:br>
              <a:rPr lang="en-US" sz="1400"/>
            </a:br>
            <a:r>
              <a:rPr lang="en-US" sz="1400"/>
              <a:t>2️⃣ </a:t>
            </a:r>
            <a:r>
              <a:rPr lang="en-US" sz="1400" b="1"/>
              <a:t>Test ediləcək sahələr (Features to be tested)</a:t>
            </a:r>
            <a:r>
              <a:rPr lang="en-US" sz="1400"/>
              <a:t> 		       – Hansı funksiyalar və ya bölmələr test olunacaq?</a:t>
            </a:r>
            <a:br>
              <a:rPr lang="en-US" sz="1400"/>
            </a:br>
            <a:r>
              <a:rPr lang="en-US" sz="1400"/>
              <a:t>3️⃣ </a:t>
            </a:r>
            <a:r>
              <a:rPr lang="en-US" sz="1400" b="1"/>
              <a:t>Test olunmayacaq sahələr (Features not to be tested)</a:t>
            </a:r>
            <a:r>
              <a:rPr lang="en-US" sz="1400"/>
              <a:t> 	       – Testə daxil edilməyən hissələr hansılardır?</a:t>
            </a:r>
            <a:br>
              <a:rPr lang="en-US" sz="1400"/>
            </a:br>
            <a:r>
              <a:rPr lang="en-US" sz="1400"/>
              <a:t>4️⃣ </a:t>
            </a:r>
            <a:r>
              <a:rPr lang="en-US" sz="1400" b="1"/>
              <a:t>Test strategiyası və yanaşma (Test strategy &amp; Test approach)</a:t>
            </a:r>
            <a:r>
              <a:rPr lang="en-US" sz="1400"/>
              <a:t>   – Test hansı üsullarla aparılacaq?</a:t>
            </a:r>
            <a:br>
              <a:rPr lang="en-US" sz="1400"/>
            </a:br>
            <a:r>
              <a:rPr lang="en-US" sz="1400"/>
              <a:t>5️⃣ </a:t>
            </a:r>
            <a:r>
              <a:rPr lang="en-US" sz="1400" b="1"/>
              <a:t>Kriteriyalar (Criteria)</a:t>
            </a:r>
            <a:r>
              <a:rPr lang="en-US" sz="1400"/>
              <a:t> 			       – Testin nə vaxt başlayıb nə vaxt bitəcəyini göstərir.</a:t>
            </a:r>
            <a:br>
              <a:rPr lang="en-US" sz="1400"/>
            </a:br>
            <a:r>
              <a:rPr lang="en-US" sz="1400"/>
              <a:t>6️⃣ </a:t>
            </a:r>
            <a:r>
              <a:rPr lang="en-US" sz="1400" b="1"/>
              <a:t>Resurslar (Resources)</a:t>
            </a:r>
            <a:r>
              <a:rPr lang="en-US" sz="1400"/>
              <a:t> 			       – Test üçün lazım olan proqram, texniki avadanlıqlar, insan resursları və büdcə.</a:t>
            </a:r>
            <a:br>
              <a:rPr lang="en-US" sz="1400"/>
            </a:br>
            <a:r>
              <a:rPr lang="en-US" sz="1400"/>
              <a:t>7️⃣ </a:t>
            </a:r>
            <a:r>
              <a:rPr lang="en-US" sz="1400" b="1"/>
              <a:t>Cədvəl (Test schedule)</a:t>
            </a:r>
            <a:r>
              <a:rPr lang="en-US" sz="1400"/>
              <a:t> 			       – Testlər hansı müddətdə aparılacaq?</a:t>
            </a:r>
            <a:br>
              <a:rPr lang="en-US" sz="1400"/>
            </a:br>
            <a:r>
              <a:rPr lang="en-US" sz="1400"/>
              <a:t>8️⃣ </a:t>
            </a:r>
            <a:r>
              <a:rPr lang="en-US" sz="1400" b="1"/>
              <a:t>Rollar və məsuliyyətlər (Roles &amp; Responsibility)</a:t>
            </a:r>
            <a:r>
              <a:rPr lang="en-US" sz="1400"/>
              <a:t> 	       – Testdə iştirak edən şəxslərin rolu və məsuliyyətləri.</a:t>
            </a:r>
            <a:br>
              <a:rPr lang="en-US" sz="1400"/>
            </a:br>
            <a:r>
              <a:rPr lang="en-US" sz="1400"/>
              <a:t>9️⃣ </a:t>
            </a:r>
            <a:r>
              <a:rPr lang="en-US" sz="1400" b="1"/>
              <a:t>Risklərin qiymətləndirilməsi (Risk evaluation)</a:t>
            </a:r>
            <a:r>
              <a:rPr lang="en-US" sz="1400"/>
              <a:t> 	       – Potensial problemlər və risklər.</a:t>
            </a:r>
            <a:br>
              <a:rPr lang="en-US" sz="1400"/>
            </a:br>
            <a:r>
              <a:rPr lang="en-US" sz="1400"/>
              <a:t>🔟 </a:t>
            </a:r>
            <a:r>
              <a:rPr lang="en-US" sz="1400" b="1"/>
              <a:t>Sənədləşmə (Documentation)</a:t>
            </a:r>
            <a:r>
              <a:rPr lang="en-US" sz="1400"/>
              <a:t> 			       – Hansı test sənədləri hazırlanacaq?</a:t>
            </a:r>
            <a:br>
              <a:rPr lang="en-US" sz="1400"/>
            </a:br>
            <a:r>
              <a:rPr lang="en-US" sz="1400"/>
              <a:t>🔢 </a:t>
            </a:r>
            <a:r>
              <a:rPr lang="en-US" sz="1400" b="1"/>
              <a:t>Metrikalar (Metrics)</a:t>
            </a:r>
            <a:r>
              <a:rPr lang="en-US" sz="1400"/>
              <a:t> 				       – Testin keyfiyyətini ölçmək üçün istifadə edilən göstəricilər.</a:t>
            </a:r>
          </a:p>
        </p:txBody>
      </p:sp>
    </p:spTree>
    <p:extLst>
      <p:ext uri="{BB962C8B-B14F-4D97-AF65-F5344CB8AC3E}">
        <p14:creationId xmlns:p14="http://schemas.microsoft.com/office/powerpoint/2010/main" val="1944265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5C5D4-0E6C-DE8B-1860-CB34A0BA2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5DE110-665D-F26B-8AFC-C01ABA35F713}"/>
              </a:ext>
            </a:extLst>
          </p:cNvPr>
          <p:cNvSpPr txBox="1"/>
          <p:nvPr/>
        </p:nvSpPr>
        <p:spPr>
          <a:xfrm>
            <a:off x="107004" y="158874"/>
            <a:ext cx="119844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Testin başlanğıc və bitmə kriteriyaları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Başlanğıc kriteriyaları (Entry Criteria)</a:t>
            </a:r>
            <a:r>
              <a:rPr lang="en-US" sz="1600"/>
              <a:t> – Testə başlamaq üçün hansı şərtlər yerinə yetirilməlidir?</a:t>
            </a:r>
          </a:p>
          <a:p>
            <a:pPr indent="228600">
              <a:buFont typeface="+mj-lt"/>
              <a:buAutoNum type="arabicPeriod"/>
            </a:pPr>
            <a:r>
              <a:rPr lang="en-US" sz="1600" b="1"/>
              <a:t>Test üçün uyğun versiya (build) hazırlanmalıdır.</a:t>
            </a:r>
            <a:endParaRPr lang="en-US" sz="1600"/>
          </a:p>
          <a:p>
            <a:pPr indent="228600">
              <a:buFont typeface="+mj-lt"/>
              <a:buAutoNum type="arabicPeriod"/>
            </a:pPr>
            <a:r>
              <a:rPr lang="en-US" sz="1600" b="1"/>
              <a:t>Bütün tələblər və dizaynlar (mockuplar) təsdiq olunmalı və yoxlanılmalıdır.</a:t>
            </a:r>
          </a:p>
          <a:p>
            <a:pPr>
              <a:buFont typeface="+mj-lt"/>
              <a:buAutoNum type="arabicPeriod"/>
            </a:pPr>
            <a:endParaRPr lang="en-US" sz="1600" b="1"/>
          </a:p>
          <a:p>
            <a:pPr>
              <a:buFont typeface="+mj-lt"/>
              <a:buAutoNum type="arabicPeriod"/>
            </a:pPr>
            <a:endParaRPr lang="en-US" sz="1600"/>
          </a:p>
          <a:p>
            <a:pPr>
              <a:buNone/>
            </a:pPr>
            <a:r>
              <a:rPr lang="en-US" sz="1600"/>
              <a:t>✅ </a:t>
            </a:r>
            <a:r>
              <a:rPr lang="en-US" sz="1600" b="1"/>
              <a:t>Bitmə kriteriyaları (Exit Criteria)</a:t>
            </a:r>
            <a:r>
              <a:rPr lang="en-US" sz="1600"/>
              <a:t> – Testin uğurla başa çatması üçün hansı şərtlər yerinə yetirilməlidir?</a:t>
            </a:r>
          </a:p>
          <a:p>
            <a:pPr indent="228600">
              <a:buFont typeface="+mj-lt"/>
              <a:buAutoNum type="arabicPeriod"/>
            </a:pPr>
            <a:r>
              <a:rPr lang="en-US" sz="1600" b="1"/>
              <a:t>Planlaşdırılmış test-keslərin 80%-i icra edilməlidir.</a:t>
            </a:r>
            <a:endParaRPr lang="en-US" sz="1600"/>
          </a:p>
          <a:p>
            <a:pPr indent="228600">
              <a:buFont typeface="+mj-lt"/>
              <a:buAutoNum type="arabicPeriod"/>
            </a:pPr>
            <a:r>
              <a:rPr lang="en-US" sz="1600" b="1"/>
              <a:t>Bütün kritik buglar düzəldilməlidir.</a:t>
            </a:r>
            <a:endParaRPr lang="en-US" sz="1600"/>
          </a:p>
          <a:p>
            <a:pPr indent="228600">
              <a:buFont typeface="+mj-lt"/>
              <a:buAutoNum type="arabicPeriod"/>
            </a:pPr>
            <a:r>
              <a:rPr lang="en-US" sz="1600" b="1"/>
              <a:t>Regresyon test-keslərin 80%-i avtomatlaşdırılmalıdır.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56504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03A1D-69F0-8AAB-6124-E06318054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79443-84E9-0EF9-F05A-3BCF973E7034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944030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14612</TotalTime>
  <Words>441</Words>
  <Application>Microsoft Office PowerPoint</Application>
  <PresentationFormat>Widescreen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Udemy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74</cp:revision>
  <dcterms:created xsi:type="dcterms:W3CDTF">2025-02-24T08:05:52Z</dcterms:created>
  <dcterms:modified xsi:type="dcterms:W3CDTF">2025-03-20T10:54:15Z</dcterms:modified>
</cp:coreProperties>
</file>