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13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454" r:id="rId54"/>
    <p:sldId id="455" r:id="rId55"/>
    <p:sldId id="45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183-5CE1-A21E-BFDF-9EB8AFE1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3D814-CEAB-7E24-87B7-53E903F5A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3087A-A117-0A02-77C4-1B404C98F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5900-6364-4878-5365-9893DE2BA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175C1-6410-897F-0682-1C280B6F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0FCED-C2DF-BADD-E903-8CF1026BE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2A791-E765-AFA2-34A1-0C8AA2CEE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B95A6-9B2F-BE2B-489B-29A75880E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19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7B94-15A0-C341-0FF8-99DCB48C4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D85F81-595F-AB42-13B4-AD8948E2E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C048F1-8FC9-2F12-68FF-2087DB674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1DF28-2822-F480-E4C9-0ABCB30C2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13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C90EF-8E77-9EAE-EA67-694F82B15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BB910-6E5C-10C7-18AA-DA0D202EB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EAED6-5ACB-5D8C-2779-1730AB532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B3BC-0E81-4925-0BDE-C466FE2A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3E8E-9246-FBEF-F0B7-EEAAE786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42055-D869-CDBE-7546-72FB3F646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96137-2998-E94D-5E58-15DCA1333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47D29-E5D6-946A-8A28-F65C659B9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2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88BD-9A88-4630-E0F6-B5C52251C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646BA-4200-28E1-9C98-4C9E6C935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F0754-0178-2897-28D5-E5627A452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C2DF1-6E40-6CF0-69FE-EE54C44F1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1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60528-0B56-0E07-18AD-123FA7931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F0392D-B4EC-7C6A-B86F-C0F7E5722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44B1E-10DF-B269-089B-77C8C4C13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19E3B-9853-54DC-331F-BE29E850D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2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0721-77F5-5C94-1C7D-F2655B7FC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A3E85-B0E6-B6EC-3F97-F1A318EB2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F7D98-0D67-27F4-7450-3D4A5669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26DDA-B5E6-3869-9712-B74C42470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8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BF543-8D71-C462-4FDE-7B1BE071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811A8-C98B-6186-A42E-D5B290A64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0B0D6-A7E3-C3A8-7D43-AF4E4F99B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8E9C2-E1C1-7E0C-FF8C-8BF7BB61D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2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4A40F-624A-1821-770C-5463C504D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FA352-F4B7-B55C-6F67-24C649F61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31410-968A-390F-A397-34ABE02E0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5A2E3-0333-E47B-10F6-4D09DAE53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3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F0506-EFDC-0C4B-3E67-DE2FF28C3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6307C-0810-D7D0-B26B-DBB125571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674A2-7E11-9A7E-4EB2-60835DF5D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5D649-6C14-C55E-CB6A-6D052D672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8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DFC8D-7455-0BDB-D990-908ACF3F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452BB0-152A-5CC1-5793-0617C14A6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4243E-F49E-3FAB-6048-4FEA8A918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C20E-96C5-F886-2AC1-ECBFB4EE6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9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BAE35-F775-9D18-D077-FE2D9C498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E6DDF-CC02-85DF-B506-E68FE8057A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54086-21CB-C3B9-A8B5-31945C568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A5430-1B40-3758-6E0B-3B46006FE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C3BC3-0A2A-DCD6-02E6-C0AC293A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018E9-9607-8A06-9CDD-663328AB7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A0264E-CFD7-A27B-430B-9C4C47C76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87DAF-768F-2207-34CE-712264855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6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31A3C-A930-7750-9329-D1BAAE923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2E812-F6EF-05F9-CA0C-E96C8BC28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A85E9-632A-5D97-6767-B83D6EF5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67276-D104-EFEC-D7B6-EAE005E07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3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5B493-538F-E057-AED3-AD40D4267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B5669E-D9FC-540F-1C21-8011DA2AA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651C1-373C-6BEE-41D1-E19968393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0637F-E077-AB98-8819-1614EEE1F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4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24FF7-BEDA-1D99-B1B0-37464FB1A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054B1-5E85-1984-BED8-D7A474583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D9126-C89C-D8B2-4DCD-63F9DBD19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35D73-B945-14F6-A933-E3F011450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8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9268-25D7-D08E-9B73-99E32A95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F2442-FCD0-CDF1-EEF3-8524A8EB5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818DA9-D22A-B9B2-B092-AED79B081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B6C8-FC48-C31E-B119-20FA4E094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5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04299-0C98-D2B2-8AD8-CBBBF3FF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391794-C645-5ACC-5DC8-1C3003F0F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586915-776C-CE17-E254-7B2B2DFC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0E6D8-84D6-1383-6C04-FAC7498A5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27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2FB56-2032-C3CC-3FA6-B27990006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27B86-A5A0-82F1-22D3-145582A16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BB636-69D7-6FB2-741D-AB82FE26A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50BE8-A733-4B52-481E-1C92F317C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2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61A4-24F2-3689-BA61-BE49354B8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39551A-90D9-A50D-4D51-ADD14D997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CB719-FCB6-5D00-7424-21A131ED3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F701D-0261-EEFE-623B-1E648669A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6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1CB0-F243-325D-FEFE-0C86ABCC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A08C4-7EFC-0C39-29D0-67178CA50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9B95B1-2782-ED03-141C-4B6A67A0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E995A-6A69-201F-4F9E-FA31C4168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1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361ED-7D4E-B84A-2391-9F647C664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7F0B27-5B8D-2FBD-A347-CBFBA44E7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AA0AD-F9E4-5C4A-A7F8-2D56FE3FC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293E7-CE4C-9ED6-553C-A59809C9B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5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2690-90EF-0963-02EE-9532801A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E487F-95AF-A1E7-3D1C-3666932CD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1D361-2DEE-F954-FD17-CF3C65BDE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60DA-DC25-EEA3-E635-D71D2A526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6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667DF-15B3-B7D9-984C-FDFB41F6A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CFA4A-7376-F14E-FBBF-E6BBCDCF0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449E8-818B-5CEB-CF2E-56B6A0B92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1DD5-73A9-8F2D-B53E-CB87897F0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3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63D9-DF7D-99A9-8941-9A695B9B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5C4F-9C0C-0EDE-2249-BCDBD38AD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3EC90F-829C-0506-6DC4-BE7028DE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B433C-A7D3-567D-088B-1033FDDAD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2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6B4F0-30AC-BB1C-AC5B-5B6062F33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CFEB7-578F-C6EE-06AE-2600303CE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75355E-570A-AAFF-A60D-8DCA9EC6B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EA428-DBA2-6820-22DC-F9AAC1ECC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7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855D1-211C-ACF1-052D-3A6318EFF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E7F0C-0C36-5A3D-F88B-45C3C7818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BBBE4A-5734-99DF-0987-64269EC3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77A71-2307-9BBD-230E-9639E449A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66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86AE7-3AA7-260B-A936-10BE848B0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77FDEF-42AD-498A-2EC9-5C7DF6CC9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724C4-0807-114A-646F-2EECD9928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B12FD-9ECF-28B0-C9A3-D0E443DBF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7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05993-5F76-D4A6-BD1E-2600D21B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83D77-7AB4-9959-E0BA-3F1716843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192AB7-62F3-F516-3F29-1B8CA45B2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1F0E3-DDB8-DE62-7C0F-BED64BAF3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2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D812-82AE-CAF5-ECAA-C1ABBF807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53983-915B-F054-8AED-6625BEDFA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BEE35-2503-E235-2B28-3F0087313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AB4C7-211F-6131-E1E8-4E20B9CDA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060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EA0E2-41B6-852F-FDE1-E2695520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10804-6BE5-D2F9-E75E-37705572E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97FF5-8A15-EF19-A5C2-7B1698F9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F35F4-7007-9048-F611-60634DA8D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0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5909-8F67-45DD-C3A0-65BC20E17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1A2C84-76DC-D04B-86D7-D6D3211A4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9560D-36BE-A18E-D123-24A3515B0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E63E6-B711-3122-9306-172439048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D7542-84C1-70CD-3E8F-7971F071F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1C71F-E545-3728-E9FD-0B7392EB5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1BFB3-12C5-670F-946F-3026B96CF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AEB9-9E60-F776-7A26-DD554E765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7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7886E-331C-378C-F83D-9447AADF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E3D563-853D-9D26-06F8-58FD6FF8A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488ABB-C848-EC4A-5365-B9BC22F36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A2AA6-E04C-A20C-D090-0273B3B6D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8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0A1C3-0BBF-D0E4-7AB6-8504A64AD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A81D10-06B5-E3F1-ED82-12093B169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9E9B5-F1D8-F257-0C67-6F7ED957B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4A6FE-67A6-3741-C580-3F1179E4C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54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0F927-D646-0094-7154-A500F9C64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277DF-03C9-5DD8-0E81-BF4BAE6DC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DBDD74-58BE-AED5-3D40-27067E7BA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F331-6D85-57F1-6189-0CF98B59D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5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F7BD8-8FF8-A179-93E6-EA142B8F9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0F8B5-BD8F-BF61-28E1-9D9A8CA6B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B66DBF-D8D3-AD68-FE10-C2D39C264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29F12-0293-3E72-8211-85666B641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35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99B5D-9100-96B9-0B93-3F35A44B2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B8850-13A1-EE3D-4792-13138CB28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A22E22-D0FD-F213-D5DF-CF85CA4EF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1FAE3-A42B-6681-82C5-602A3B86E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8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235FB-E1D5-AA53-A80D-89A4C235F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DF0CE-7B51-0B67-4E4B-D65791EE9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EF1FFE-5EE8-A422-6238-7D4DC9E48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8C123-FAE2-94E6-BB3C-E7ECCC10B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83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88FC3-3EB2-041C-6DD0-161A67F8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51BA3-CF58-DFE2-4B71-BBA6DEC30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B0883F-4C76-6A49-73B3-B6E6CBDD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6D06E-25C5-3C07-78CF-7DAB1E485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5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11269-D862-871D-02B5-5A3FD1715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169F9-1007-1970-7AF0-B0B07597A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C7409-CDAF-20DD-4830-634860A4E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D0B3C-EE7C-717B-38A5-0828182FC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207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78C98-9B73-D093-9D54-EB7A5BB4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93E47-15E3-D25D-1439-58267168C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41A629-183A-1D27-A75E-67E4CE956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0BE97-79BD-44B0-C4B7-2DEF07FF5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0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4E1D0-DF2B-4593-CBDF-904FCB83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1134FC-3B83-C0D2-8CB8-2DCC4F229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022477-CACC-ECB8-CEF9-4CD860D32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BE66E-EFB5-C5EE-6B48-3855B6B11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68C6F-F935-F02C-9240-46DA3595A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CE43AD-55BB-A8BC-C0F1-8D18FB93C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ABFB-BBC0-DC04-D5AF-F6271A853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40F00-6EF3-36DF-15FC-D7B0ADDEC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00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B02C9-5280-2DCC-651D-E6C67E827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AC56D-B7D6-7881-3108-5796AD75E4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3344F-28E1-F07E-D4E4-93A95D6E1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DA5F-B6ED-E7F8-85F5-C57EDF6CB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796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D7939-6A77-2C88-93C6-645C2991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293B6-63A7-2309-629A-BDCEE0B02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7B431-07A1-C3BB-1D71-D384D9E22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95C80-7CFC-FEA2-DB66-A6001436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368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149D-1100-EDBF-926A-B58A46D0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E2201-E9AF-1D75-41F5-106BD4186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8D531-D2BE-9EBF-409E-FAE275878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78A2B-9E0E-93C7-B92E-8612F9A3C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94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464D-051E-4191-A604-F958B6F55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C95241-E03E-679E-3ED8-7CE9571A1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D22431-3D85-5031-B0D3-AA5C56713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D996D-F8A0-9DF1-EBA6-21E4ADE0C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88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506C0-C32A-E0C4-DA69-B8D2A7425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B482F3-D6F6-9A13-E607-6A169FE9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161380-1606-A540-A07E-1FB9EB5E6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FA99-D707-977B-6063-321A6753C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46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9F5A8-EE01-F4C7-0880-D45E856E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9B9C4-17D0-445B-EB8D-2CC2CA409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19A161-7FDF-17FE-E25F-4F296AF51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1C4F8-C188-C0DE-3449-4631B5C6E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22F30-7B1F-5F22-86FE-E37AE1737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D1EEC-B633-95B1-8A2E-42819A452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D4937-1F5D-DD4F-F8E7-7F804869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D19F-F046-06E5-71B9-59996F234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EEB4F-8B1C-A94B-907F-8890C9BF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99461-29C1-EA66-0A03-FBC0A060E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FE58A-D7EB-7740-C1A1-A04CFE959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CD5F-CAB7-2297-1B5F-EC3C0046E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EFBBB-7285-F821-E7BB-585DEE3F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A5E88F-62E2-EAE1-F49D-B160E1DBD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424EC-5787-0450-B283-D681A9477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58B82-B845-B9A1-A22A-047485715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595F8-899E-0050-A36D-69FC512C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62B6F-9F6D-BC09-0317-8E773DC8B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CE073-CFA1-24BE-5248-6ED034650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BDA11-78BD-5C3D-E8DB-BD1BFE76C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matick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03A1D-69F0-8AAB-6124-E0631805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79443-84E9-0EF9-F05A-3BCF973E7034}"/>
              </a:ext>
            </a:extLst>
          </p:cNvPr>
          <p:cNvSpPr txBox="1"/>
          <p:nvPr/>
        </p:nvSpPr>
        <p:spPr>
          <a:xfrm>
            <a:off x="107004" y="158874"/>
            <a:ext cx="1198447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/>
              <a:t>🔍 Check-list əsaslı testləşdirmə nədir?</a:t>
            </a:r>
          </a:p>
          <a:p>
            <a:r>
              <a:rPr lang="en-US" sz="1300"/>
              <a:t>Check-list əsaslı testləşdirmə — bu, təcrübəyə əsaslanan bir test üsuludur. Yəni test ssenariləri (nəyi necə yoxlayacağın) əvvəlcədən hazırlanmış bir </a:t>
            </a:r>
            <a:r>
              <a:rPr lang="en-US" sz="1300" b="1"/>
              <a:t>check-list</a:t>
            </a:r>
            <a:r>
              <a:rPr lang="en-US" sz="1300"/>
              <a:t> (yoxlama siyahısı) əsasında aparılır.</a:t>
            </a:r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300" b="1"/>
              <a:t>✅ Check-list nədir?</a:t>
            </a:r>
          </a:p>
          <a:p>
            <a:r>
              <a:rPr lang="en-US" sz="1300"/>
              <a:t>Check-list — bu, sənin yoxlayacağın şeylərin siyahısıdır. Amma sadəcə test yox, həm də proqramın hazırlanması, planlaşdırılması və idarə olunması ilə bağlı fikirlər də ola bilər.</a:t>
            </a:r>
            <a:br>
              <a:rPr lang="en-US" sz="1300"/>
            </a:br>
            <a:r>
              <a:rPr lang="en-US" sz="1300"/>
              <a:t>Sadə dillə desək, </a:t>
            </a:r>
            <a:r>
              <a:rPr lang="en-US" sz="1300" b="1"/>
              <a:t>"Nələri yoxlamalıyam?"</a:t>
            </a:r>
            <a:r>
              <a:rPr lang="en-US" sz="1300"/>
              <a:t> sualının cavabını verən siyahıdır.</a:t>
            </a:r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300" b="1"/>
              <a:t>📋 Check-list-in məcburi hissələri:</a:t>
            </a:r>
          </a:p>
          <a:p>
            <a:r>
              <a:rPr lang="en-US" sz="1300"/>
              <a:t>Bu hissələr olmasa, check-list tam sayılmaz:</a:t>
            </a:r>
          </a:p>
          <a:p>
            <a:endParaRPr lang="en-US" sz="1300"/>
          </a:p>
          <a:p>
            <a:r>
              <a:rPr lang="en-US" sz="1300"/>
              <a:t>1. </a:t>
            </a:r>
            <a:r>
              <a:rPr lang="en-US" sz="1300" b="1"/>
              <a:t>Şapka (başlıq): </a:t>
            </a:r>
            <a:r>
              <a:rPr lang="en-US" sz="1300"/>
              <a:t>Burada belə məlumatlar yazılır: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Proqramın adı və versiyası (məsələn: "Mənim tətbiqim v1.2")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Hansı mühitdə test edirsən? (məsələn: Android 12, Chrome 117, Windows 10 və s.)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 test edir? (ad və soyad)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 tarixi (nə vaxt test etmisən) </a:t>
            </a:r>
          </a:p>
          <a:p>
            <a:pPr marL="342900" indent="-342900">
              <a:buAutoNum type="arabicPeriod"/>
            </a:pPr>
            <a:endParaRPr lang="en-US" sz="1300"/>
          </a:p>
          <a:p>
            <a:r>
              <a:rPr lang="en-US" sz="1300"/>
              <a:t>2. </a:t>
            </a:r>
            <a:r>
              <a:rPr lang="en-US" sz="1300" b="1"/>
              <a:t>Modullar və submodullar: </a:t>
            </a:r>
            <a:r>
              <a:rPr lang="en-US" sz="1300"/>
              <a:t>Hansı hissələri test edirsən?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Məsələn: Qeydiyyat, Giriş (Login), İcazə (Authorization)</a:t>
            </a:r>
          </a:p>
          <a:p>
            <a:endParaRPr lang="en-US" sz="1300"/>
          </a:p>
          <a:p>
            <a:r>
              <a:rPr lang="en-US" sz="1300"/>
              <a:t>3. </a:t>
            </a:r>
            <a:r>
              <a:rPr lang="en-US" sz="1300" b="1"/>
              <a:t>Yoxlama siyahısı: </a:t>
            </a:r>
            <a:r>
              <a:rPr lang="en-US" sz="1300"/>
              <a:t>Test edəcəyin məqamların sadə formada yazılmış siyahısı.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Məsələn: "Telefon nömrəsi boş qoyulsa xəbərdarlıq verilməlidir“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r>
              <a:rPr lang="en-US" sz="1300"/>
              <a:t>4. </a:t>
            </a:r>
            <a:r>
              <a:rPr lang="en-US" sz="1400" b="1"/>
              <a:t>Status: </a:t>
            </a:r>
            <a:r>
              <a:rPr lang="en-US" sz="1400"/>
              <a:t>Həmin yoxlama keçdi ya yox?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Məsələn: ✅ </a:t>
            </a:r>
            <a:r>
              <a:rPr lang="en-US" sz="1400" b="1"/>
              <a:t>Keçdi (Passed)</a:t>
            </a:r>
            <a:r>
              <a:rPr lang="en-US" sz="1400"/>
              <a:t> ya da ❌ </a:t>
            </a:r>
            <a:r>
              <a:rPr lang="en-US" sz="1400" b="1"/>
              <a:t>Keçmədi (Failed)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4403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DA109-BE0E-6060-88B9-72BEB4B8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E8D2F-C2ED-B5D0-61C6-7896FF739A05}"/>
              </a:ext>
            </a:extLst>
          </p:cNvPr>
          <p:cNvSpPr txBox="1"/>
          <p:nvPr/>
        </p:nvSpPr>
        <p:spPr>
          <a:xfrm>
            <a:off x="107004" y="158874"/>
            <a:ext cx="11984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Test Suite (Test Qutusu)</a:t>
            </a:r>
          </a:p>
          <a:p>
            <a:r>
              <a:rPr lang="en-US" sz="1600"/>
              <a:t>Test </a:t>
            </a:r>
            <a:r>
              <a:rPr lang="en-US" sz="1600" b="1"/>
              <a:t>Qutusu (Test Suite)</a:t>
            </a:r>
            <a:r>
              <a:rPr lang="en-US" sz="1600"/>
              <a:t> bir neçə test halı və ya test prosedurundan ibarət olan bir yığımdır. Bu yığımdan müəyyən test sınaqları (test runs) keçirmək üçün istifadə olunur.</a:t>
            </a:r>
            <a:endParaRPr lang="ru-RU" sz="1600"/>
          </a:p>
          <a:p>
            <a:endParaRPr lang="ru-RU" sz="1600"/>
          </a:p>
          <a:p>
            <a:endParaRPr lang="ru-RU" sz="1600"/>
          </a:p>
          <a:p>
            <a:pPr>
              <a:buNone/>
            </a:pPr>
            <a:r>
              <a:rPr lang="en-US" sz="1600" b="1"/>
              <a:t>Test Ssenarisi (Test Scenario)</a:t>
            </a:r>
          </a:p>
          <a:p>
            <a:r>
              <a:rPr lang="en-US" sz="1600" b="1"/>
              <a:t>Test Ssenarisi</a:t>
            </a:r>
            <a:r>
              <a:rPr lang="en-US" sz="1600"/>
              <a:t>, testin necə icra olunacağına dair addım-addım təlimatları verən bir sənəddir. Bu sənəd testin məqsədini və hansı addımların izlənəcəyini göstərir.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0521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437B6-417F-FAB0-8AB3-4D64902A1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47212C-0D66-466B-1A2B-C133BF198BAE}"/>
              </a:ext>
            </a:extLst>
          </p:cNvPr>
          <p:cNvSpPr txBox="1"/>
          <p:nvPr/>
        </p:nvSpPr>
        <p:spPr>
          <a:xfrm>
            <a:off x="107004" y="158874"/>
            <a:ext cx="119844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İstifadəçi Ssenarisi (User Scenario)</a:t>
            </a:r>
            <a:endParaRPr lang="ru-RU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İstifadəçi ssenariləri müəyyən bir məqsədin yerinə yetirilməsi üçün istifadəçinin müəyyən addımlar atacağı bir yol xəritəsidir. Bu ssenarilər istifadəçinin məqsədinə çatmaq üçün atdığı addımları göstərir. </a:t>
            </a:r>
            <a:endParaRPr lang="ru-RU" sz="1600"/>
          </a:p>
          <a:p>
            <a:pPr>
              <a:buNone/>
            </a:pP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Yazı proqramını aç.</a:t>
            </a:r>
          </a:p>
          <a:p>
            <a:pPr>
              <a:buFont typeface="+mj-lt"/>
              <a:buAutoNum type="arabicPeriod"/>
            </a:pPr>
            <a:r>
              <a:rPr lang="en-US" sz="1600"/>
              <a:t>Yeni bir sənəd yaradın </a:t>
            </a:r>
            <a:endParaRPr lang="ru-RU" sz="1600"/>
          </a:p>
          <a:p>
            <a:pPr>
              <a:buFont typeface="+mj-lt"/>
              <a:buAutoNum type="arabicPeriod"/>
            </a:pPr>
            <a:r>
              <a:rPr lang="en-US" sz="1600"/>
              <a:t>Yazıda mətni daxil et.</a:t>
            </a:r>
          </a:p>
          <a:p>
            <a:pPr>
              <a:buFont typeface="+mj-lt"/>
              <a:buAutoNum type="arabicPeriod"/>
            </a:pPr>
            <a:r>
              <a:rPr lang="en-US" sz="1600"/>
              <a:t>Mətnin düzgün formatlanmasını təmin et.</a:t>
            </a:r>
          </a:p>
          <a:p>
            <a:pPr>
              <a:buFont typeface="+mj-lt"/>
              <a:buAutoNum type="arabicPeriod"/>
            </a:pPr>
            <a:r>
              <a:rPr lang="en-US" sz="1600"/>
              <a:t>Sənədi çap etməyə göndər.</a:t>
            </a:r>
          </a:p>
          <a:p>
            <a:pPr>
              <a:buFont typeface="+mj-lt"/>
              <a:buAutoNum type="arabicPeriod"/>
            </a:pPr>
            <a:r>
              <a:rPr lang="en-US" sz="1600"/>
              <a:t>Sənədi yadda saxla.</a:t>
            </a:r>
          </a:p>
          <a:p>
            <a:pPr>
              <a:buFont typeface="+mj-lt"/>
              <a:buAutoNum type="arabicPeriod"/>
            </a:pPr>
            <a:r>
              <a:rPr lang="en-US" sz="1600"/>
              <a:t>Yazı proqramını bağla.</a:t>
            </a:r>
          </a:p>
        </p:txBody>
      </p:sp>
    </p:spTree>
    <p:extLst>
      <p:ext uri="{BB962C8B-B14F-4D97-AF65-F5344CB8AC3E}">
        <p14:creationId xmlns:p14="http://schemas.microsoft.com/office/powerpoint/2010/main" val="84961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B8947-102F-7EC8-82D7-79BC18DF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E31AE3-E3EA-C8B8-34F4-1E3E37C39CD7}"/>
              </a:ext>
            </a:extLst>
          </p:cNvPr>
          <p:cNvSpPr txBox="1"/>
          <p:nvPr/>
        </p:nvSpPr>
        <p:spPr>
          <a:xfrm rot="10800000" flipV="1">
            <a:off x="199053" y="292171"/>
            <a:ext cx="11793893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Scenario (İstifadəçi Ssenarisi)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İstifadəçinin məqsədinə çatmaq üçün izlədiyi addımların ardıcıllığıdır. Məsələn, bir sənəd yazmaq və onu çap etmək.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Scenario (Test Ssenarisi)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 necə keçirilməsi ilə bağlı addım-addım təlimatları göstərən sənəddir. Məsələn, bir funksiyanın işləyib-işləmədiyini yoxlamaq üçün hansı əməliyyatların yerinə yetirilməsi lazım olduğunu izah edir.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Suite (Test Qutusu)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neçə test ssenarisindən və ya test halından ibarət olan bir yığımdır. Testlər bir yerdə icra olunur.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(Test Halı)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Məqsədli bir testin nə zaman və necə keçirilməsini göstərən sənəddir. Məsələn, bir düymənin düzgün işləməsi üçün hansı addımların atılması və nə nəticə gözlənildiyini təsvir edir.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Check-list (Çek-List)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Təkrarlanan yoxlamalar üçün sadə siyahıdır. Məsələn, bir proqramın hər dəfə düzgün işləyib-işləmədiyini yoxlamaq üçün istifadə olunur.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Run Status (Test Yoxlanma Statusu)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 nəticəsidir. Məsələn,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keçildi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(passed),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uğursuz oldu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(failed),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keçilmədi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(skipped) kimi nəticələri göstərir.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Status (Test Halı Statusu)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halının mövcud vəziyyətidir. Məsələn, draft,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active, outdated kimi halları göstərir.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Cheat-sheet (Çit-Şit)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Tez-tez istifadə olunan əmrlər və ya qaydalar üçün qısa və faydalı bələdçi. Məsələn, Git və ya SQL əmrləri üçün tez-tez istifadə olunan siyahı.</a:t>
            </a:r>
          </a:p>
        </p:txBody>
      </p:sp>
    </p:spTree>
    <p:extLst>
      <p:ext uri="{BB962C8B-B14F-4D97-AF65-F5344CB8AC3E}">
        <p14:creationId xmlns:p14="http://schemas.microsoft.com/office/powerpoint/2010/main" val="403695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EE6DD-D79C-B076-03D3-A8C2E1C99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F330B3-73B2-75B1-56E3-5CB378B1E9A2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Defekt Hesabatı (Bug Report) – Defektin sənədləşdirilməsi, xüsusiyyətləri və vəziyyəti</a:t>
            </a:r>
            <a:endParaRPr lang="az-Latn-AZ" sz="1600" b="1"/>
          </a:p>
          <a:p>
            <a:pPr>
              <a:buNone/>
            </a:pPr>
            <a:endParaRPr lang="en-US" sz="1600"/>
          </a:p>
          <a:p>
            <a:r>
              <a:rPr lang="en-US" sz="1600"/>
              <a:t>Defekt hesabatı proqram və ya sistemdə aşkar edilən səhvləri sənədləşdirmək üçün yazılan bir hesabatdır. Bu hesabatda defektin nə zaman, harada və hansı şərtlər altında baş verdiyi haqqında ətraflı məlumat verilir.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Səhv, Defekt və Xəta arasındakı fərqlər: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Səhv (error)</a:t>
            </a:r>
            <a:r>
              <a:rPr lang="en-US" sz="1600"/>
              <a:t> – İnsanın səhv hərəkəti nəticəsində yaranan yanlış nəticədir. Yəni proqramçı və ya testçi səhv edirsə, bu səhv proqramın işləmə mexanizminə təsir edə bilər.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Defekt (defect, bug)</a:t>
            </a:r>
            <a:r>
              <a:rPr lang="en-US" sz="1600"/>
              <a:t> – Proqram və ya sistemdə olan bir çatışmazlıq və ya səhvdir. Bu, proqramın tələblərə və ya spesifikasiyalara uyğun gəlmədiyi hallardır.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Xəta (failure)</a:t>
            </a:r>
            <a:r>
              <a:rPr lang="en-US" sz="1600"/>
              <a:t> – Sistem və ya proqram müəyyən funksiyanı düzgün yerinə yetirə bilmədikdə baş verir. Yəni defekt işə düşür və sistem düzgün işləməməyə başlayır.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1672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ECD4-B9D8-B90C-862A-C8129BA8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37541-72A2-7782-F748-66FF9B9022AB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/>
              <a:t>Defekt hesabatının əsas atributları:</a:t>
            </a:r>
            <a:endParaRPr lang="az-Latn-AZ" sz="1200"/>
          </a:p>
          <a:p>
            <a:pPr algn="l"/>
            <a:endParaRPr lang="az-Latn-AZ" sz="12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200" b="1"/>
              <a:t>1. İdentifikator (ID):</a:t>
            </a:r>
            <a:r>
              <a:rPr lang="az-Latn-AZ" sz="1200" b="1"/>
              <a:t> </a:t>
            </a:r>
            <a:r>
              <a:rPr lang="en-US" sz="1200"/>
              <a:t>Hər bir defektin unikal nömrəsi olur. Bu nömrə avtomatik olaraq defekt izləmə sistemində (məsələn, Jira, Bugzilla) təyin edilir.</a:t>
            </a:r>
            <a:endParaRPr lang="az-Latn-AZ" sz="1200"/>
          </a:p>
          <a:p>
            <a:pPr algn="l"/>
            <a:endParaRPr lang="az-Latn-AZ" sz="12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200" b="1"/>
              <a:t>2. Qısa təsvir (Summary):</a:t>
            </a:r>
            <a:r>
              <a:rPr lang="az-Latn-AZ" sz="1200" b="1"/>
              <a:t> </a:t>
            </a:r>
            <a:r>
              <a:rPr lang="en-US" sz="1200"/>
              <a:t>Bu hissə üç əsas suala cavab verir: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Nə baş verdi?</a:t>
            </a:r>
            <a:r>
              <a:rPr lang="en-US" sz="1200"/>
              <a:t> (Məsələn, "Saytda düymə işləmədi")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Harada baş verdi?</a:t>
            </a:r>
            <a:r>
              <a:rPr lang="en-US" sz="1200"/>
              <a:t> (Məsələn, "Ana səhifədə")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Nə vaxt baş verdi?</a:t>
            </a:r>
            <a:r>
              <a:rPr lang="en-US" sz="1200"/>
              <a:t> (Məsələn, "Chrome 112 brauzerində test zamanı")</a:t>
            </a:r>
          </a:p>
          <a:p>
            <a:pPr algn="l"/>
            <a:endParaRPr lang="az-Latn-AZ" sz="12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200" b="1"/>
              <a:t>3. Ətraflı təsvir (Description):</a:t>
            </a:r>
            <a:r>
              <a:rPr lang="az-Latn-AZ" sz="1200" b="1"/>
              <a:t> </a:t>
            </a:r>
            <a:r>
              <a:rPr lang="en-US" sz="1200"/>
              <a:t>Burada defektin detallı izahı verilir. Aşağıdakı məlumatlar qeyd olunur: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Faktiki nəticə:</a:t>
            </a:r>
            <a:r>
              <a:rPr lang="en-US" sz="1200"/>
              <a:t> Proqram necə işləyir? (Məsələn, "Düyməni basdıqda heç nə baş vermir.")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Gözlənilən nəticə:</a:t>
            </a:r>
            <a:r>
              <a:rPr lang="en-US" sz="1200"/>
              <a:t> Proqram necə işləməlidir? (Məsələn, "Düyməni basdıqda yeni səhifə açılmalıdır.")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Tələblərlə əlaqə:</a:t>
            </a:r>
            <a:r>
              <a:rPr lang="en-US" sz="1200"/>
              <a:t> Bu problemin hansı tələbi pozduğunu göstərmək üçün əlaqəli sənədlərə və ya spesifikasiyalara link verilə bilər.</a:t>
            </a:r>
          </a:p>
          <a:p>
            <a:pPr algn="l"/>
            <a:endParaRPr lang="az-Latn-AZ" sz="12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200" b="1"/>
              <a:t>4. Təkrarlama addımları (Steps to Reproduce, STR):</a:t>
            </a:r>
            <a:r>
              <a:rPr lang="az-Latn-AZ" sz="1200" b="1"/>
              <a:t> </a:t>
            </a:r>
            <a:r>
              <a:rPr lang="en-US" sz="1200"/>
              <a:t>Defektin necə yenidən yarana biləcəyini izah edən addım-addım təlimat verilir. Məsələn: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Sayta daxil olun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"Ana səhifə" bölməsinə keçin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"Giriş" düyməsini basın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Heç bir reaksiya olmadığını müşahidə edin</a:t>
            </a:r>
          </a:p>
          <a:p>
            <a:pPr algn="l"/>
            <a:endParaRPr lang="az-Latn-AZ" sz="12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200" b="1"/>
              <a:t>5. Ətraf mühit (Environment):</a:t>
            </a:r>
            <a:r>
              <a:rPr lang="az-Latn-AZ" sz="1200" b="1"/>
              <a:t> </a:t>
            </a:r>
            <a:r>
              <a:rPr lang="en-US" sz="1200"/>
              <a:t>Defektin hansı sistemdə aşkar edildiyi qeyd edilir: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Əməliyyat sistemi:</a:t>
            </a:r>
            <a:r>
              <a:rPr lang="en-US" sz="1200"/>
              <a:t> (Windows 10, macOS Ventura və 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Brauzer və versiyası:</a:t>
            </a:r>
            <a:r>
              <a:rPr lang="en-US" sz="1200"/>
              <a:t> (Chrome 112, Firefox 103 və 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Cihaz:</a:t>
            </a:r>
            <a:r>
              <a:rPr lang="en-US" sz="1200"/>
              <a:t> (Məsələn, iPhone 13, Samsung Galaxy S22 və s.)</a:t>
            </a:r>
          </a:p>
          <a:p>
            <a:pPr algn="l"/>
            <a:endParaRPr lang="az-Latn-AZ" sz="12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2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en-US" sz="1200" b="1"/>
              <a:t>Qısaca:</a:t>
            </a:r>
            <a:r>
              <a:rPr lang="en-US" sz="1200"/>
              <a:t> Defekt hesabatı proqramdakı səhvləri təsvir edən bir sənəddir. Onun əsas məqsədi problemi başqalarına izah etmək və həll olunmasını asanlaşdırmaqdır. Hesabat nə qədər aydın və dəqiq olarsa, defektin düzəldilməsi bir o qədər sürətli olar.</a:t>
            </a:r>
            <a:endParaRPr lang="az-Latn-AZ" sz="12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96930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69821-4154-5CF3-A6B2-D9F4A0809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449D1-24B3-D8C9-4C28-2F2C58323A58}"/>
              </a:ext>
            </a:extLst>
          </p:cNvPr>
          <p:cNvSpPr txBox="1"/>
          <p:nvPr/>
        </p:nvSpPr>
        <p:spPr>
          <a:xfrm>
            <a:off x="107004" y="158874"/>
            <a:ext cx="1198447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Defekt Hesabatının Atributları – Vaciblik (Severity)</a:t>
            </a:r>
          </a:p>
          <a:p>
            <a:r>
              <a:rPr lang="en-US" sz="1400" b="1"/>
              <a:t>Vaciblik (Severity)</a:t>
            </a:r>
            <a:r>
              <a:rPr lang="en-US" sz="1400"/>
              <a:t> – Defektin layihəyə vurduğu zərərin dərəcəsidir. Yəni bu defekt proqramın işləməsinə nə qədər ciddi təsir edir?</a:t>
            </a:r>
            <a:endParaRPr lang="az-Latn-AZ" sz="1400"/>
          </a:p>
          <a:p>
            <a:endParaRPr lang="az-Latn-AZ" sz="1400"/>
          </a:p>
          <a:p>
            <a:r>
              <a:rPr lang="en-US" sz="1400"/>
              <a:t>Defektlərin vaciblik dərəcəsi dörd əsas kateqoriyaya bölünür:</a:t>
            </a:r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/>
              <a:t>1️⃣ </a:t>
            </a:r>
            <a:r>
              <a:rPr lang="en-US" sz="1400" b="1"/>
              <a:t>Kritik (Critical)</a:t>
            </a:r>
            <a:r>
              <a:rPr lang="en-US" sz="1400"/>
              <a:t> – Ən ciddi defektdir. Proqramın işləməsini tamamilə dayandıra və ya böyük problemlərə səbəb ola bilər.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Məsələn: Bank tətbiqində pul köçürmələri səhv işləyir və pul yoxa çıxır.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/>
              <a:t>2️⃣ </a:t>
            </a:r>
            <a:r>
              <a:rPr lang="en-US" sz="1400" b="1"/>
              <a:t>Yüksək (Major)</a:t>
            </a:r>
            <a:r>
              <a:rPr lang="en-US" sz="1400"/>
              <a:t> – Çoxlu istifadəçilər üçün böyük problemlər yaradan defektdir. Amma sistem tam dayanmasa da, istifadəçilərə ciddi çətinliklər yaradır.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Məsələn: Sayta giriş etmək mümkün deyil və ya sifarişlər qəbul olunmur.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/>
              <a:t>3️⃣ </a:t>
            </a:r>
            <a:r>
              <a:rPr lang="en-US" sz="1400" b="1"/>
              <a:t>Orta (Medium)</a:t>
            </a:r>
            <a:r>
              <a:rPr lang="en-US" sz="1400"/>
              <a:t> – Defekt proqramın əsas funksiyalarına ciddi təsir etmir, amma müəyyən problemlər yaradır. Çox vaxt bu cür defektlərin alternativ həlli olur.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Məsələn: Şifrəni sıfırlamaq düyməsi işləmir, amma istifadəçi dəstək xidməti ilə əlaqə saxlayıb problemi həll edə bilər.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/>
              <a:t>4️⃣ </a:t>
            </a:r>
            <a:r>
              <a:rPr lang="en-US" sz="1400" b="1"/>
              <a:t>Aşağı (Minor)</a:t>
            </a:r>
            <a:r>
              <a:rPr lang="en-US" sz="1400"/>
              <a:t> – İstifadəçilərin az bir hissəsinə təsir edən və ya sistemin işləməsinə ciddi mane olmayan defektlərdir.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Məsələn: Dizaynda kiçik uyğunsuzluq var (məsələn, düymənin rəngi səhvdir və ya mətn düzgün görünmür).</a:t>
            </a:r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Qısaca:</a:t>
            </a:r>
            <a:r>
              <a:rPr lang="en-US" sz="1400"/>
              <a:t> Vaciblik dərəcəsi defektin nə qədər ciddi olduğunu göstərir. Kritik defektlər təcili düzəldilməlidir, minor defektlər isə çox vaxt sonradan həll edilir.</a:t>
            </a:r>
            <a:endParaRPr lang="az-Latn-AZ" sz="1400"/>
          </a:p>
        </p:txBody>
      </p:sp>
    </p:spTree>
    <p:extLst>
      <p:ext uri="{BB962C8B-B14F-4D97-AF65-F5344CB8AC3E}">
        <p14:creationId xmlns:p14="http://schemas.microsoft.com/office/powerpoint/2010/main" val="308944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8A9CE-8439-897A-FE58-863D76E2B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BD653-7DDE-9DDC-5AED-CABFDFC1BF10}"/>
              </a:ext>
            </a:extLst>
          </p:cNvPr>
          <p:cNvSpPr txBox="1"/>
          <p:nvPr/>
        </p:nvSpPr>
        <p:spPr>
          <a:xfrm>
            <a:off x="107004" y="158874"/>
            <a:ext cx="119844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Defekt Hesabatının Atributları – Təciliyi (Priority)</a:t>
            </a:r>
          </a:p>
          <a:p>
            <a:r>
              <a:rPr lang="en-US" sz="1400" b="1"/>
              <a:t>Təciliyi (Priority)</a:t>
            </a:r>
            <a:r>
              <a:rPr lang="en-US" sz="1400"/>
              <a:t> – Defektin nə qədər tez düzəldilməli olduğunu göstərir. Yəni problem nə dərəcədə təcili həll edilməlidir?</a:t>
            </a:r>
            <a:endParaRPr lang="az-Latn-AZ" sz="1400"/>
          </a:p>
          <a:p>
            <a:endParaRPr lang="az-Latn-AZ" sz="1400"/>
          </a:p>
          <a:p>
            <a:r>
              <a:rPr lang="en-US" sz="1400"/>
              <a:t>Defektlərin təciliyi beş kateqoriyaya bölünür:</a:t>
            </a:r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/>
              <a:t>1️⃣ </a:t>
            </a:r>
            <a:r>
              <a:rPr lang="en-US" sz="1400" b="1"/>
              <a:t>Çox təcili (ASAP – As Soon As Possible)</a:t>
            </a:r>
            <a:r>
              <a:rPr lang="en-US" sz="1400"/>
              <a:t> – Defekt dərhal düzəldilməlidir. Çünki onun mövcudluğu sistemin əsas funksiyalarını pozur və istifadəçilər ciddi çətinliklərlə qarşılaşırlar.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Məsələn:</a:t>
            </a:r>
            <a:r>
              <a:rPr lang="en-US" sz="1400"/>
              <a:t> Bank tətbiqində ödənişlər keçmir və ya sayta ümumiyyətlə daxil olmaq olmur.</a:t>
            </a:r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/>
              <a:t>2️⃣ </a:t>
            </a:r>
            <a:r>
              <a:rPr lang="en-US" sz="1400" b="1"/>
              <a:t>Yüksək təcili (High)</a:t>
            </a:r>
            <a:r>
              <a:rPr lang="en-US" sz="1400"/>
              <a:t> – Problem çox ciddi deyil, amma tez bir zamanda həll olunmalıdır. Əgər tezliklə düzəldilməzsə, sistemin işləməsinə ciddi maneə yarada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Məsələn:</a:t>
            </a:r>
            <a:r>
              <a:rPr lang="en-US" sz="1400"/>
              <a:t> Online mağazada sifarişlər düzgün qəbul olunur, amma müştərilərə təsdiqləmə e-maili göndərilmir.</a:t>
            </a:r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/>
              <a:t>3️⃣ </a:t>
            </a:r>
            <a:r>
              <a:rPr lang="en-US" sz="1400" b="1"/>
              <a:t>Adi təcili (Normal)</a:t>
            </a:r>
            <a:r>
              <a:rPr lang="en-US" sz="1400"/>
              <a:t> – Defekt ciddi problem yaratmır və onu adi iş planına uyğun olaraq düzəltmək olar. Əksər defektlər bu kateqoriyaya aid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Məsələn:</a:t>
            </a:r>
            <a:r>
              <a:rPr lang="en-US" sz="1400"/>
              <a:t> Saytdakı bir düymənin dizaynı düzgün görünmür, amma funksional olaraq düymə işləyir.</a:t>
            </a:r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/>
              <a:t>4️⃣ </a:t>
            </a:r>
            <a:r>
              <a:rPr lang="en-US" sz="1400" b="1"/>
              <a:t>Aşağı təcili (Low)</a:t>
            </a:r>
            <a:r>
              <a:rPr lang="en-US" sz="1400"/>
              <a:t> – Defektin düzəldilməsi hazırda vacib deyil, çünki o, məhsulun keyfiyyətinə ciddi təsir göstərmir.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Məsələn:</a:t>
            </a:r>
            <a:r>
              <a:rPr lang="en-US" sz="1400"/>
              <a:t> Saytdakı bəzi düymələr bir az daha gözəl görünə bilər və ya mətnin forması bir qədər dəyişdirilə bilər.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8551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C103-D8FF-CA60-B7D5-0D40D7C7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15F62-21B7-A8C6-5745-F4388C7F26D4}"/>
              </a:ext>
            </a:extLst>
          </p:cNvPr>
          <p:cNvSpPr txBox="1"/>
          <p:nvPr/>
        </p:nvSpPr>
        <p:spPr>
          <a:xfrm>
            <a:off x="107004" y="158874"/>
            <a:ext cx="119844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Əlavə Məlumatlar: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Şərhlər (Comments, Additional Info):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Burada defekt haqqında əlavə məlumat yazmaq mümkündür.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Məsələn, bu problemi kim həll edəcək və ya defekt hansı xüsusiyyətlərlə bağlıdır.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None/>
            </a:pPr>
            <a:r>
              <a:rPr lang="en-US" sz="1600"/>
              <a:t>📎 </a:t>
            </a:r>
            <a:r>
              <a:rPr lang="en-US" sz="1600" b="1"/>
              <a:t>Əlavələr (Attachments):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Defektin sübutu üçün şəkil, video, loq faylları, test məlumatları və ya digər fayllar əlavə olunur.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Məsələn:</a:t>
            </a:r>
            <a:r>
              <a:rPr lang="en-US" sz="1600"/>
              <a:t> Bir səhifədə problem varsa, onun skrinşotu çəkilib hesabatda göstərilə bilər.</a:t>
            </a:r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r>
              <a:rPr lang="en-US" sz="1600" b="1"/>
              <a:t>Qısaca:</a:t>
            </a:r>
            <a:r>
              <a:rPr lang="en-US" sz="1600"/>
              <a:t> Təcili defektlər tez bir zamanda həll edilməlidir, az vacib defektlər isə planlı şəkildə düzəldilə bilər. Əlavə məlumat və sübutlar defektin daha yaxşı başa düşülməsinə kömək edir.</a:t>
            </a:r>
          </a:p>
        </p:txBody>
      </p:sp>
    </p:spTree>
    <p:extLst>
      <p:ext uri="{BB962C8B-B14F-4D97-AF65-F5344CB8AC3E}">
        <p14:creationId xmlns:p14="http://schemas.microsoft.com/office/powerpoint/2010/main" val="325267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3A7C5-D673-9A0D-4A78-85CDA9F26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414624-5A96-9A82-CD9B-B654192B8AC1}"/>
              </a:ext>
            </a:extLst>
          </p:cNvPr>
          <p:cNvSpPr txBox="1"/>
          <p:nvPr/>
        </p:nvSpPr>
        <p:spPr>
          <a:xfrm>
            <a:off x="107004" y="158874"/>
            <a:ext cx="11984477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/>
              <a:t>Defektlərdə Adətən Olan Əlavə Məlumatlar</a:t>
            </a:r>
          </a:p>
          <a:p>
            <a:r>
              <a:rPr lang="en-US" sz="1100"/>
              <a:t>Defekt hesabatlarında yalnız əsas atributlar (vaciblik, təciliyi və s.) yox, həm də əlavə məlumatlar olur. Bunlar defektin idarə olunmasını və həll edilməsini asanlaşdırır.</a:t>
            </a:r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pPr>
              <a:buNone/>
            </a:pPr>
            <a:r>
              <a:rPr lang="en-US" sz="1100"/>
              <a:t>1️⃣ </a:t>
            </a:r>
            <a:r>
              <a:rPr lang="en-US" sz="1100" b="1"/>
              <a:t>Həyat dövrü statusu (Status in lifecycle)</a:t>
            </a:r>
            <a:r>
              <a:rPr lang="az-Latn-AZ" sz="1100" b="1"/>
              <a:t> - </a:t>
            </a:r>
            <a:r>
              <a:rPr lang="en-US" sz="1100"/>
              <a:t>Defektin hansı mərhələdə olduğunu göstərir.</a:t>
            </a:r>
          </a:p>
          <a:p>
            <a:r>
              <a:rPr lang="en-US" sz="1100"/>
              <a:t>Məsələn: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i="1"/>
              <a:t>Yeni (New)</a:t>
            </a:r>
            <a:r>
              <a:rPr lang="en-US" sz="1100"/>
              <a:t> – Defekt yeni yaradılıb və hələ baxılmayıb.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i="1"/>
              <a:t>Təsdiqləndi (Confirmed)</a:t>
            </a:r>
            <a:r>
              <a:rPr lang="en-US" sz="1100"/>
              <a:t> – Defektin həqiqətən mövcud olduğu yoxlanılıb.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i="1"/>
              <a:t>Düzəliş edilir (In Progress)</a:t>
            </a:r>
            <a:r>
              <a:rPr lang="en-US" sz="1100"/>
              <a:t> – Proqramçılar artıq problemi həll etməyə çalışırlar.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i="1"/>
              <a:t>Həll olundu (Resolved)</a:t>
            </a:r>
            <a:r>
              <a:rPr lang="en-US" sz="1100"/>
              <a:t> – Problem düzəldilib, amma hələ test edilməlidir.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i="1"/>
              <a:t>Bağlandı (Closed)</a:t>
            </a:r>
            <a:r>
              <a:rPr lang="en-US" sz="1100"/>
              <a:t> – Defekt tamamilə həll edilib və artıq aktiv deyil.</a:t>
            </a:r>
          </a:p>
          <a:p>
            <a:endParaRPr lang="az-Latn-AZ" sz="1100"/>
          </a:p>
          <a:p>
            <a:endParaRPr lang="az-Latn-AZ" sz="1100"/>
          </a:p>
          <a:p>
            <a:pPr>
              <a:buNone/>
            </a:pPr>
            <a:r>
              <a:rPr lang="en-US" sz="1100"/>
              <a:t>2️⃣ </a:t>
            </a:r>
            <a:r>
              <a:rPr lang="en-US" sz="1100" b="1"/>
              <a:t>Hesabatı yaradan və icraçı (Creator &amp; Assignee)</a:t>
            </a:r>
            <a:endParaRPr lang="en-US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Defekti kim aşkar edib və hesabatı yaradıb?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Bu problemi kim həll edəcək?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Burada hesabatı yazan testçinin və onu düzəltməli olan proqramçının adı göstərilir.</a:t>
            </a:r>
          </a:p>
          <a:p>
            <a:endParaRPr lang="az-Latn-AZ" sz="1100"/>
          </a:p>
          <a:p>
            <a:pPr>
              <a:buNone/>
            </a:pPr>
            <a:r>
              <a:rPr lang="en-US" sz="1100"/>
              <a:t>3️⃣ </a:t>
            </a:r>
            <a:r>
              <a:rPr lang="en-US" sz="1100" b="1"/>
              <a:t>Əlaqəli sənədlər və artefaktlar (Related Artifacts)</a:t>
            </a:r>
            <a:endParaRPr lang="en-US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Defektin hansı kod hissəsi, sənəd və ya tələblərlə bağlı olduğunu göstərir.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Məsələn, defekt konkret bir proqram funksiyasına və ya texniki sənədə aid ola bilər.</a:t>
            </a:r>
          </a:p>
          <a:p>
            <a:endParaRPr lang="az-Latn-AZ" sz="1100"/>
          </a:p>
          <a:p>
            <a:endParaRPr lang="az-Latn-AZ" sz="1100"/>
          </a:p>
          <a:p>
            <a:pPr>
              <a:buNone/>
            </a:pPr>
            <a:r>
              <a:rPr lang="en-US" sz="1100"/>
              <a:t>4️⃣ </a:t>
            </a:r>
            <a:r>
              <a:rPr lang="en-US" sz="1100" b="1"/>
              <a:t>Sprintlərə və digər komponentlərə bağlılıq (Sprint, Modules, User Stories, Test Cases)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Defekt hansı sprintdə (layihənin hansı mərhələsində) aşkar olunub?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Proqramın hansı modulunda bu problem var?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Həmin defekt hansı istifadəçi hekayəsinə (</a:t>
            </a:r>
            <a:r>
              <a:rPr lang="en-US" sz="1100" i="1"/>
              <a:t>user story</a:t>
            </a:r>
            <a:r>
              <a:rPr lang="en-US" sz="1100"/>
              <a:t>) və test ssenarilərinə (</a:t>
            </a:r>
            <a:r>
              <a:rPr lang="en-US" sz="1100" i="1"/>
              <a:t>test case</a:t>
            </a:r>
            <a:r>
              <a:rPr lang="en-US" sz="1100"/>
              <a:t>) bağlıdır?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Bu əlaqələr defektin necə ortaya çıxdığını və onun təsirini daha yaxşı anlamağa kömək edir.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21259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05A85-78FD-63CC-21C2-CE55008CF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0F45D0-6440-3C8D-C392-6A8C85257D3D}"/>
              </a:ext>
            </a:extLst>
          </p:cNvPr>
          <p:cNvSpPr txBox="1"/>
          <p:nvPr/>
        </p:nvSpPr>
        <p:spPr>
          <a:xfrm>
            <a:off x="107004" y="158874"/>
            <a:ext cx="1198447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/>
              <a:t>🔧 Yeniləmə Növləri (</a:t>
            </a:r>
            <a:r>
              <a:rPr lang="ru-RU" sz="1200" b="1"/>
              <a:t>Типы улучшений)</a:t>
            </a:r>
            <a:endParaRPr lang="az-Latn-AZ" sz="1200" b="1"/>
          </a:p>
          <a:p>
            <a:pPr>
              <a:buNone/>
            </a:pPr>
            <a:endParaRPr lang="ru-RU" sz="1200" b="1"/>
          </a:p>
          <a:p>
            <a:pPr>
              <a:buFont typeface="+mj-lt"/>
              <a:buAutoNum type="arabicPeriod"/>
            </a:pPr>
            <a:r>
              <a:rPr lang="en-US" sz="1200" b="1"/>
              <a:t>Improvement</a:t>
            </a:r>
            <a:r>
              <a:rPr lang="en-US" sz="1200"/>
              <a:t> – Proqramda artıq mövcud olan bir funksiyanın yaxşılaşdırılması üçün istək.</a:t>
            </a:r>
            <a:br>
              <a:rPr lang="en-US" sz="1200"/>
            </a:br>
            <a:r>
              <a:rPr lang="en-US" sz="1200" i="1"/>
              <a:t>Məsələn:</a:t>
            </a:r>
            <a:r>
              <a:rPr lang="en-US" sz="1200"/>
              <a:t> Mövcud axtarış funksiyasını daha sürətli etmək istəyirik.</a:t>
            </a:r>
            <a:endParaRPr lang="az-Latn-AZ" sz="1200"/>
          </a:p>
          <a:p>
            <a:pPr>
              <a:buFont typeface="+mj-lt"/>
              <a:buAutoNum type="arabicPeriod"/>
            </a:pPr>
            <a:endParaRPr lang="en-US" sz="1200"/>
          </a:p>
          <a:p>
            <a:pPr>
              <a:buFont typeface="+mj-lt"/>
              <a:buAutoNum type="arabicPeriod"/>
            </a:pPr>
            <a:r>
              <a:rPr lang="en-US" sz="1200" b="1"/>
              <a:t>Feature</a:t>
            </a:r>
            <a:r>
              <a:rPr lang="en-US" sz="1200"/>
              <a:t> – Proqrama tamamilə yeni bir funksiya əlavə etmək və ya köhnə funksiyanı əhəmiyyətli dərəcədə dəyişmək üçün istək.</a:t>
            </a:r>
            <a:br>
              <a:rPr lang="en-US" sz="1200"/>
            </a:br>
            <a:r>
              <a:rPr lang="en-US" sz="1200" i="1"/>
              <a:t>Məsələn:</a:t>
            </a:r>
            <a:r>
              <a:rPr lang="en-US" sz="1200"/>
              <a:t> Yeni bir ödəniş üsulu əlavə etmək.</a:t>
            </a:r>
            <a:endParaRPr lang="az-Latn-AZ" sz="1200"/>
          </a:p>
          <a:p>
            <a:pPr>
              <a:buFont typeface="+mj-lt"/>
              <a:buAutoNum type="arabicPeriod"/>
            </a:pPr>
            <a:endParaRPr lang="en-US" sz="1200"/>
          </a:p>
          <a:p>
            <a:pPr>
              <a:buFont typeface="+mj-lt"/>
              <a:buAutoNum type="arabicPeriod"/>
            </a:pPr>
            <a:r>
              <a:rPr lang="en-US" sz="1200" b="1"/>
              <a:t>Change Request</a:t>
            </a:r>
            <a:r>
              <a:rPr lang="en-US" sz="1200"/>
              <a:t> – Sistemin quruluşunda və ya parametrlərində dəyişiklik etmək üçün istək.</a:t>
            </a:r>
            <a:br>
              <a:rPr lang="en-US" sz="1200"/>
            </a:br>
            <a:r>
              <a:rPr lang="en-US" sz="1200" i="1"/>
              <a:t>Məsələn:</a:t>
            </a:r>
            <a:r>
              <a:rPr lang="en-US" sz="1200"/>
              <a:t> İstifadəçi səlahiyyətlərini dəyişdirmək.</a:t>
            </a:r>
            <a:endParaRPr lang="az-Latn-AZ" sz="1200"/>
          </a:p>
          <a:p>
            <a:pPr>
              <a:buFont typeface="+mj-lt"/>
              <a:buAutoNum type="arabicPeriod"/>
            </a:pPr>
            <a:endParaRPr lang="en-US" sz="1200"/>
          </a:p>
          <a:p>
            <a:pPr>
              <a:buFont typeface="+mj-lt"/>
              <a:buAutoNum type="arabicPeriod"/>
            </a:pPr>
            <a:r>
              <a:rPr lang="en-US" sz="1200" b="1"/>
              <a:t>Enhancement</a:t>
            </a:r>
            <a:r>
              <a:rPr lang="en-US" sz="1200"/>
              <a:t> – Yeni ideyaların və ya davranışların əlavə olunması üçün istək.</a:t>
            </a:r>
            <a:br>
              <a:rPr lang="en-US" sz="1200"/>
            </a:br>
            <a:r>
              <a:rPr lang="en-US" sz="1200" i="1"/>
              <a:t>Məsələn:</a:t>
            </a:r>
            <a:r>
              <a:rPr lang="en-US" sz="1200"/>
              <a:t> Daha rahat istifadəçi interfeysi təklif olunur.</a:t>
            </a:r>
            <a:endParaRPr lang="az-Latn-AZ" sz="1200"/>
          </a:p>
          <a:p>
            <a:pPr>
              <a:buFont typeface="+mj-lt"/>
              <a:buAutoNum type="arabicPeriod"/>
            </a:pPr>
            <a:endParaRPr lang="az-Latn-AZ" sz="1200"/>
          </a:p>
          <a:p>
            <a:pPr>
              <a:buFont typeface="+mj-lt"/>
              <a:buAutoNum type="arabicPeriod"/>
            </a:pPr>
            <a:endParaRPr lang="az-Latn-AZ" sz="1200"/>
          </a:p>
          <a:p>
            <a:pPr>
              <a:buFont typeface="+mj-lt"/>
              <a:buAutoNum type="arabicPeriod"/>
            </a:pPr>
            <a:endParaRPr lang="az-Latn-AZ" sz="1200"/>
          </a:p>
          <a:p>
            <a:pPr>
              <a:buNone/>
            </a:pPr>
            <a:r>
              <a:rPr lang="en-US" sz="1200" b="1"/>
              <a:t>📎 Vəziyyətin daha aydın olması üçün əlavə fayllar (</a:t>
            </a:r>
            <a:r>
              <a:rPr lang="ru-RU" sz="1200" b="1"/>
              <a:t>вложения) </a:t>
            </a:r>
            <a:r>
              <a:rPr lang="en-US" sz="1200" b="1"/>
              <a:t>necə hazırlanmalıdır?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Ekran görüntüsü və video çəkmək üçün bu proqramlardan istifadə et: </a:t>
            </a:r>
            <a:r>
              <a:rPr lang="en-US" sz="1200" b="1"/>
              <a:t>SnagIt, ShareX, Lightshot, Monosnap</a:t>
            </a:r>
            <a:endParaRPr lang="en-US" sz="120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Əllə çəkməyə ehtiyac yoxdur, proqram özü hər şeyi təmin edir.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Sadəcə problemin göründüyü hissəni çək — bütün ekranı yox.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Ekranda problemin yerini </a:t>
            </a:r>
            <a:r>
              <a:rPr lang="en-US" sz="1200" b="1"/>
              <a:t>oxla</a:t>
            </a:r>
            <a:r>
              <a:rPr lang="en-US" sz="1200"/>
              <a:t>, </a:t>
            </a:r>
            <a:r>
              <a:rPr lang="en-US" sz="1200" b="1"/>
              <a:t>qırmızı çərçivə ilə</a:t>
            </a:r>
            <a:r>
              <a:rPr lang="en-US" sz="1200"/>
              <a:t> və ya </a:t>
            </a:r>
            <a:r>
              <a:rPr lang="en-US" sz="1200" b="1"/>
              <a:t>qısa yazı ilə</a:t>
            </a:r>
            <a:r>
              <a:rPr lang="en-US" sz="1200"/>
              <a:t> göstər.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Faylı adlandırarkən ya defektin başlığını, ya da ID nömrəsini yaz.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Video çəkəndə </a:t>
            </a:r>
            <a:r>
              <a:rPr lang="en-US" sz="1200" b="1"/>
              <a:t>səsi söndür</a:t>
            </a:r>
            <a:r>
              <a:rPr lang="en-US" sz="1200"/>
              <a:t>, əgər problem səs ilə bağlı deyilsə.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Ekranda </a:t>
            </a:r>
            <a:r>
              <a:rPr lang="en-US" sz="1200" b="1"/>
              <a:t>şəxsi məlumatlar</a:t>
            </a:r>
            <a:r>
              <a:rPr lang="en-US" sz="1200"/>
              <a:t> görünməməlidir.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Veb test edəndə ekran görüntüsündə </a:t>
            </a:r>
            <a:r>
              <a:rPr lang="en-US" sz="1200" b="1"/>
              <a:t>brauzerin DevTools</a:t>
            </a:r>
            <a:r>
              <a:rPr lang="en-US" sz="1200"/>
              <a:t> açıq olmalıdır.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Mobil tətbiqləri test edəndə </a:t>
            </a:r>
            <a:r>
              <a:rPr lang="en-US" sz="1200" b="1"/>
              <a:t>log fayllarını</a:t>
            </a:r>
            <a:r>
              <a:rPr lang="en-US" sz="1200"/>
              <a:t> əlavə et.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Əgər defekti yaratmaq üçün xüsusi fayl və ya məlumat lazımdırsa, onları da əlavə et.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/>
              <a:t>Videolar </a:t>
            </a:r>
            <a:r>
              <a:rPr lang="en-US" sz="1200" b="1"/>
              <a:t>qısa olmalıdır</a:t>
            </a:r>
            <a:r>
              <a:rPr lang="en-US" sz="1200"/>
              <a:t>, əsas anları göstər, artıq hissələri kəs.</a:t>
            </a:r>
          </a:p>
          <a:p>
            <a:pPr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273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DE20-871D-A322-1BBA-08DA236EC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F8A76-BACD-7160-E1E4-E5E1B1CE1679}"/>
              </a:ext>
            </a:extLst>
          </p:cNvPr>
          <p:cNvSpPr txBox="1"/>
          <p:nvPr/>
        </p:nvSpPr>
        <p:spPr>
          <a:xfrm>
            <a:off x="107004" y="158874"/>
            <a:ext cx="119844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/>
              <a:t>🔄 </a:t>
            </a:r>
            <a:r>
              <a:rPr lang="en-US" sz="1600" b="1"/>
              <a:t>Əlavə hissələr (olsa yaxşıdır):</a:t>
            </a:r>
          </a:p>
          <a:p>
            <a:pPr algn="l"/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1. </a:t>
            </a:r>
            <a:r>
              <a:rPr lang="en-US" sz="1600" b="1"/>
              <a:t>Gözlənilən nəticə: </a:t>
            </a:r>
            <a:r>
              <a:rPr lang="en-US" sz="1600"/>
              <a:t>Yoxlamadan sonra </a:t>
            </a:r>
            <a:r>
              <a:rPr lang="en-US" sz="1600" b="1"/>
              <a:t>nə görməlisən</a:t>
            </a:r>
            <a:r>
              <a:rPr lang="en-US" sz="1600"/>
              <a:t>? Tələblərə uyğun olaraq.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Məsələn: "Əgər parol yanlışdırsa, 'Yanlış parol' mesajı çıxmalıdır.“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>
                <a:solidFill>
                  <a:srgbClr val="303141"/>
                </a:solidFill>
                <a:latin typeface="Udemy Sans"/>
              </a:rPr>
              <a:t>2. </a:t>
            </a:r>
            <a:r>
              <a:rPr lang="en-US" sz="1600" b="1"/>
              <a:t>Test növü: </a:t>
            </a:r>
            <a:r>
              <a:rPr lang="en-US" sz="1600"/>
              <a:t>Bu test hansı növə aiddir?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Məsələn: funksional test, istifadəçi interfeysi testi və 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algn="l"/>
            <a:r>
              <a:rPr lang="en-US" sz="1600"/>
              <a:t>3. </a:t>
            </a:r>
            <a:r>
              <a:rPr lang="en-US" sz="1600" b="1"/>
              <a:t>Xəta hesabatları: </a:t>
            </a:r>
            <a:r>
              <a:rPr lang="en-US" sz="1600"/>
              <a:t>Əgər hansısa problem tapmısansa, onu qeyd etdiyin sənədə keçid (link).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Məsələn: "Bug #456 – Qeydiyyat zamanı telefon nömrəsi yoxlanmır“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4. </a:t>
            </a:r>
            <a:r>
              <a:rPr lang="en-US" sz="1600" b="1"/>
              <a:t>Qeydlər:</a:t>
            </a:r>
            <a:r>
              <a:rPr lang="en-US" sz="1600"/>
              <a:t>Əlavə qeyd etmək istədiyin hər şey.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Məsələn: "Bu hissə test olunmayıb çünki server işləmirdi.“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💡 Nəticə olaraq:</a:t>
            </a:r>
          </a:p>
          <a:p>
            <a:r>
              <a:rPr lang="en-US" sz="1600"/>
              <a:t>Check-list əsaslı test — əvvəlcədən hazır siyahıya əsaslanaraq proqramı yoxlamaqdır. Bu siyahı testçiyə "nəyi necə yoxlamalıyam?" sualında kömək edir.</a:t>
            </a:r>
          </a:p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5669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A90DE-712A-209B-166F-21E1904A7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16F5B0-3731-1C16-3E71-B11D66AA4998}"/>
              </a:ext>
            </a:extLst>
          </p:cNvPr>
          <p:cNvSpPr txBox="1"/>
          <p:nvPr/>
        </p:nvSpPr>
        <p:spPr>
          <a:xfrm>
            <a:off x="107004" y="158874"/>
            <a:ext cx="119844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👨‍💻 Real Həyat və Məsləhətlər</a:t>
            </a:r>
            <a:endParaRPr lang="az-Latn-AZ" b="1"/>
          </a:p>
          <a:p>
            <a:pPr>
              <a:buNone/>
            </a:pPr>
            <a:endParaRPr lang="en-US" b="1"/>
          </a:p>
          <a:p>
            <a:pPr>
              <a:buFont typeface="+mj-lt"/>
              <a:buAutoNum type="arabicPeriod"/>
            </a:pPr>
            <a:r>
              <a:rPr lang="en-US" b="1"/>
              <a:t>Bəzi defektləri birləşdirmək olar</a:t>
            </a:r>
            <a:r>
              <a:rPr lang="en-US"/>
              <a:t>, əgər: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Onlar </a:t>
            </a:r>
            <a:r>
              <a:rPr lang="en-US" b="1"/>
              <a:t>eyni modulda olan vizual problemlərdirsə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Fərqli sahələrdə </a:t>
            </a:r>
            <a:r>
              <a:rPr lang="en-US" b="1"/>
              <a:t>eyni cür təkrarlanan səhvlərdirsə</a:t>
            </a:r>
            <a:r>
              <a:rPr lang="en-US"/>
              <a:t> (məsələn: validasiya səhvləri)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Bu halda, defektin bir neçə yerdə təkrarlanması </a:t>
            </a:r>
            <a:r>
              <a:rPr lang="en-US" b="1"/>
              <a:t>şərhdə və təsvirdə</a:t>
            </a:r>
            <a:r>
              <a:rPr lang="en-US"/>
              <a:t> qeyd olunmalıdır.</a:t>
            </a:r>
            <a:endParaRPr lang="az-Latn-AZ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Hər defekt düzəldilmir</a:t>
            </a:r>
            <a:r>
              <a:rPr lang="en-US"/>
              <a:t> – hansının vacib olduğunu adətən Project/Product Manager qərar verir.</a:t>
            </a:r>
            <a:endParaRPr lang="az-Latn-AZ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Əgər </a:t>
            </a:r>
            <a:r>
              <a:rPr lang="en-US" b="1"/>
              <a:t>çox sayda defekt</a:t>
            </a:r>
            <a:r>
              <a:rPr lang="en-US"/>
              <a:t> yığılıbsa, </a:t>
            </a:r>
            <a:r>
              <a:rPr lang="en-US" b="1"/>
              <a:t>Bug Triage</a:t>
            </a:r>
            <a:r>
              <a:rPr lang="en-US"/>
              <a:t> adlı görüş keçirilir – komanda ilə birlikdə qərar verilir ki, hansı defektlər birinci düzəldilməlidir.</a:t>
            </a:r>
            <a:endParaRPr lang="az-Latn-AZ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Bütün atributlar (vaciblik, təcili, status və s.) düzgün doldurulmalıdır.</a:t>
            </a:r>
            <a:r>
              <a:rPr lang="en-US"/>
              <a:t> Düzgün yazılmış hesabat = xoşbəxt proqramçı 😄</a:t>
            </a:r>
            <a:endParaRPr lang="az-Latn-AZ"/>
          </a:p>
          <a:p>
            <a:pPr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Bütün defektlər sənədləşdirilməlidir.</a:t>
            </a:r>
            <a:r>
              <a:rPr lang="en-US"/>
              <a:t> Yəni, hər bir problem qeydiyyata alınmalı və izlənilə bilən olmalıdır.</a:t>
            </a:r>
          </a:p>
        </p:txBody>
      </p:sp>
    </p:spTree>
    <p:extLst>
      <p:ext uri="{BB962C8B-B14F-4D97-AF65-F5344CB8AC3E}">
        <p14:creationId xmlns:p14="http://schemas.microsoft.com/office/powerpoint/2010/main" val="13269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E3F75-5C24-675E-24AD-09EBE0E1B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412202-0D90-275E-C7B9-72586C955EC3}"/>
              </a:ext>
            </a:extLst>
          </p:cNvPr>
          <p:cNvSpPr txBox="1"/>
          <p:nvPr/>
        </p:nvSpPr>
        <p:spPr>
          <a:xfrm>
            <a:off x="103761" y="112221"/>
            <a:ext cx="119844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📋 Testin Gedişatı Haqqında Hesabat (Test Progress Report) nədir?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Bu, test prosesi zamanı </a:t>
            </a:r>
            <a:r>
              <a:rPr lang="en-US" sz="1600" b="1"/>
              <a:t>müəyyən aralıqlarla</a:t>
            </a:r>
            <a:r>
              <a:rPr lang="en-US" sz="1600"/>
              <a:t> hazırlanan hesabatdır. Hesabatda bu məlumatlar olur: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işləri </a:t>
            </a:r>
            <a:r>
              <a:rPr lang="en-US" sz="1600" b="1"/>
              <a:t>necə gedir</a:t>
            </a:r>
            <a:r>
              <a:rPr lang="en-US" sz="1600"/>
              <a:t>, </a:t>
            </a:r>
            <a:r>
              <a:rPr lang="en-US" sz="1600" b="1"/>
              <a:t>əvvəlcədən planlaşdırılanlarla müqayisədə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Risklər</a:t>
            </a:r>
            <a:r>
              <a:rPr lang="en-US" sz="1600"/>
              <a:t> və </a:t>
            </a:r>
            <a:r>
              <a:rPr lang="en-US" sz="1600" b="1"/>
              <a:t>problemli yerlər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Qərar verilməli olan </a:t>
            </a:r>
            <a:r>
              <a:rPr lang="en-US" sz="1600" b="1"/>
              <a:t>alternativlər</a:t>
            </a:r>
            <a:r>
              <a:rPr lang="en-US" sz="1600"/>
              <a:t> (yəni növbəti addım nə olmalıdır)</a:t>
            </a:r>
          </a:p>
        </p:txBody>
      </p:sp>
    </p:spTree>
    <p:extLst>
      <p:ext uri="{BB962C8B-B14F-4D97-AF65-F5344CB8AC3E}">
        <p14:creationId xmlns:p14="http://schemas.microsoft.com/office/powerpoint/2010/main" val="398988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668BC-20F4-DEFB-1148-8DCE3BBEF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B2E41-42F7-AF42-B28B-A6061F4EE4CA}"/>
              </a:ext>
            </a:extLst>
          </p:cNvPr>
          <p:cNvSpPr txBox="1"/>
          <p:nvPr/>
        </p:nvSpPr>
        <p:spPr>
          <a:xfrm>
            <a:off x="107004" y="158874"/>
            <a:ext cx="1198447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🔧 Test Hesabatında Hansı Məlumatlar Olur? (Atributlar)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>
              <a:buFont typeface="+mj-lt"/>
              <a:buAutoNum type="arabicPeriod"/>
            </a:pPr>
            <a:r>
              <a:rPr lang="en-US" sz="1400" b="1"/>
              <a:t>Qısa təsvir (Summary)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Əsas uğurlar, problemlər, nəticələr və tövsiyələr haqqında </a:t>
            </a:r>
            <a:r>
              <a:rPr lang="en-US" sz="1400" b="1"/>
              <a:t>qısa xülasə.</a:t>
            </a:r>
            <a:endParaRPr lang="az-Latn-AZ" sz="1400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+mj-lt"/>
              <a:buAutoNum type="arabicPeriod"/>
            </a:pPr>
            <a:r>
              <a:rPr lang="en-US" sz="1400" b="1"/>
              <a:t>Test komandası (Test team)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Bu işi görən </a:t>
            </a:r>
            <a:r>
              <a:rPr lang="en-US" sz="1400" b="1"/>
              <a:t>insanlar və komanda haqqında məlumat.</a:t>
            </a:r>
            <a:endParaRPr lang="az-Latn-AZ" sz="1400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+mj-lt"/>
              <a:buAutoNum type="arabicPeriod"/>
            </a:pPr>
            <a:r>
              <a:rPr lang="en-US" sz="1400" b="1"/>
              <a:t>Test prosesi təsviri (Testing process description)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Həmin dövrdə </a:t>
            </a:r>
            <a:r>
              <a:rPr lang="en-US" sz="1400" b="1"/>
              <a:t>nə işlər görüldüyü</a:t>
            </a:r>
            <a:r>
              <a:rPr lang="en-US" sz="1400"/>
              <a:t> sadalanır (məsələn: hansı testlər keçirildi, hansı modul yoxlanıldı və s.)</a:t>
            </a: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+mj-lt"/>
              <a:buAutoNum type="arabicPeriod"/>
            </a:pPr>
            <a:r>
              <a:rPr lang="en-US" sz="1400" b="1"/>
              <a:t>Cədvəl (Timetable)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Komandanın və ya ayrı-ayrı üzvlərin </a:t>
            </a:r>
            <a:r>
              <a:rPr lang="en-US" sz="1400" b="1"/>
              <a:t>iş qrafiki</a:t>
            </a:r>
            <a:r>
              <a:rPr lang="en-US" sz="1400"/>
              <a:t>, hansı gün nə edilib.</a:t>
            </a: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+mj-lt"/>
              <a:buAutoNum type="arabicPeriod"/>
            </a:pPr>
            <a:r>
              <a:rPr lang="en-US" sz="1400" b="1"/>
              <a:t>Yeni tapılmış defektlərin statistikası (New defects statistics)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Yeni aşkar olunan problemlər (buglar) haqqında </a:t>
            </a:r>
            <a:r>
              <a:rPr lang="en-US" sz="1400" b="1"/>
              <a:t>cədvəl şəklində məlumat.</a:t>
            </a:r>
            <a:endParaRPr lang="az-Latn-AZ" sz="1400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+mj-lt"/>
              <a:buAutoNum type="arabicPeriod"/>
            </a:pPr>
            <a:r>
              <a:rPr lang="en-US" sz="1400" b="1"/>
              <a:t>Yeni defektlərin siyahısı (New defects list)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Həmin yeni tapılan defektlərin </a:t>
            </a:r>
            <a:r>
              <a:rPr lang="en-US" sz="1400" b="1"/>
              <a:t>adbaad siyahısı.</a:t>
            </a:r>
            <a:endParaRPr lang="az-Latn-AZ" sz="1400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+mj-lt"/>
              <a:buAutoNum type="arabicPeriod"/>
            </a:pPr>
            <a:r>
              <a:rPr lang="en-US" sz="1400" b="1"/>
              <a:t>Ümumi defekt statistikası (Overall defects statistics)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Layihə boyunca tapılmış </a:t>
            </a:r>
            <a:r>
              <a:rPr lang="en-US" sz="1400" b="1"/>
              <a:t>bütün defektlər haqqında ümumi məlumat</a:t>
            </a:r>
            <a:r>
              <a:rPr lang="en-US" sz="1400"/>
              <a:t>, cədvəl şəklində.</a:t>
            </a: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+mj-lt"/>
              <a:buAutoNum type="arabicPeriod"/>
            </a:pPr>
            <a:r>
              <a:rPr lang="en-US" sz="1400" b="1"/>
              <a:t>Tövsiyələr (Recommendations)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Komandanın </a:t>
            </a:r>
            <a:r>
              <a:rPr lang="en-US" sz="1400" b="1"/>
              <a:t>növbəti addımlar</a:t>
            </a:r>
            <a:r>
              <a:rPr lang="en-US" sz="1400"/>
              <a:t> üçün verdiyi məsləhətlər və ya görülməli işlərin siyahısı.</a:t>
            </a: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+mj-lt"/>
              <a:buAutoNum type="arabicPeriod"/>
            </a:pPr>
            <a:r>
              <a:rPr lang="en-US" sz="1400" b="1"/>
              <a:t>Əlavələr (Appendixes)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Qrafiklər, diaqramlar</a:t>
            </a:r>
            <a:r>
              <a:rPr lang="en-US" sz="1400"/>
              <a:t>, real test nəticələri – yəni sənədlər və vizual sübutlar.</a:t>
            </a:r>
          </a:p>
        </p:txBody>
      </p:sp>
    </p:spTree>
    <p:extLst>
      <p:ext uri="{BB962C8B-B14F-4D97-AF65-F5344CB8AC3E}">
        <p14:creationId xmlns:p14="http://schemas.microsoft.com/office/powerpoint/2010/main" val="1607923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DA36F-21B5-73A6-344C-26EEAD6C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398B2-9E94-2FDF-3A98-A48D60624375}"/>
              </a:ext>
            </a:extLst>
          </p:cNvPr>
          <p:cNvSpPr txBox="1"/>
          <p:nvPr/>
        </p:nvSpPr>
        <p:spPr>
          <a:xfrm>
            <a:off x="107004" y="158874"/>
            <a:ext cx="11984477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/>
              <a:t>📌 Traceability Matrix (İzləmə Matrisi / Trassirlik Matrisi) nədir?</a:t>
            </a:r>
            <a:endParaRPr lang="az-Latn-AZ" sz="1100" b="1"/>
          </a:p>
          <a:p>
            <a:pPr>
              <a:buNone/>
            </a:pPr>
            <a:endParaRPr lang="en-US" sz="1100" b="1"/>
          </a:p>
          <a:p>
            <a:pPr>
              <a:buNone/>
            </a:pPr>
            <a:r>
              <a:rPr lang="en-US" sz="1100" b="1"/>
              <a:t>İzləmə matrisi (RTM - Requirements Traceability Matrix)</a:t>
            </a:r>
            <a:r>
              <a:rPr lang="en-US" sz="1100"/>
              <a:t> – iki şey (məsələn, </a:t>
            </a:r>
            <a:r>
              <a:rPr lang="en-US" sz="1100" b="1"/>
              <a:t>tələblər</a:t>
            </a:r>
            <a:r>
              <a:rPr lang="en-US" sz="1100"/>
              <a:t> və </a:t>
            </a:r>
            <a:r>
              <a:rPr lang="en-US" sz="1100" b="1"/>
              <a:t>test ssenariləri</a:t>
            </a:r>
            <a:r>
              <a:rPr lang="en-US" sz="1100"/>
              <a:t>) arasındakı </a:t>
            </a:r>
            <a:r>
              <a:rPr lang="en-US" sz="1100" b="1"/>
              <a:t>əlaqəni</a:t>
            </a:r>
            <a:r>
              <a:rPr lang="en-US" sz="1100"/>
              <a:t> göstərən </a:t>
            </a:r>
            <a:r>
              <a:rPr lang="en-US" sz="1100" b="1"/>
              <a:t>ikicəhrəli (iki tərəfli) bir cədvəldir</a:t>
            </a:r>
            <a:r>
              <a:rPr lang="en-US" sz="1100"/>
              <a:t>.</a:t>
            </a:r>
            <a:endParaRPr lang="az-Latn-AZ" sz="1100"/>
          </a:p>
          <a:p>
            <a:pPr>
              <a:buNone/>
            </a:pPr>
            <a:endParaRPr lang="en-US" sz="1100"/>
          </a:p>
          <a:p>
            <a:pPr>
              <a:buNone/>
            </a:pPr>
            <a:r>
              <a:rPr lang="en-US" sz="1100"/>
              <a:t>Bu cədvəl bizə imkan verir 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Tələbdən test ssenarisinə doğru izləmə aparaq</a:t>
            </a:r>
            <a:r>
              <a:rPr lang="en-US" sz="1100"/>
              <a:t> (bu tələb üçün hansı testlər var?)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Test ssenarisindən tələblərə doğru da izləmə aparaq</a:t>
            </a:r>
            <a:r>
              <a:rPr lang="en-US" sz="1100"/>
              <a:t> (bu test hansı tələbi yoxlayır?)</a:t>
            </a:r>
            <a:endParaRPr lang="az-Latn-AZ" sz="1100"/>
          </a:p>
          <a:p>
            <a:pPr>
              <a:buFont typeface="Arial" panose="020B0604020202020204" pitchFamily="34" charset="0"/>
              <a:buChar char="•"/>
            </a:pPr>
            <a:endParaRPr lang="en-US" sz="1100"/>
          </a:p>
          <a:p>
            <a:r>
              <a:rPr lang="en-US" sz="1100"/>
              <a:t>Bu, sistemdəki </a:t>
            </a:r>
            <a:r>
              <a:rPr lang="en-US" sz="1100" b="1"/>
              <a:t>əhatəliliyi</a:t>
            </a:r>
            <a:r>
              <a:rPr lang="en-US" sz="1100"/>
              <a:t> yoxlamaq üçündür:</a:t>
            </a:r>
            <a:br>
              <a:rPr lang="en-US" sz="1100"/>
            </a:br>
            <a:r>
              <a:rPr lang="en-US" sz="1100"/>
              <a:t>➡️ Hər tələb doğrudan da test olunubmu?</a:t>
            </a:r>
            <a:br>
              <a:rPr lang="en-US" sz="1100"/>
            </a:br>
            <a:r>
              <a:rPr lang="en-US" sz="1100"/>
              <a:t>➡️ Hər test hansı tələbi yoxlayır?</a:t>
            </a:r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pPr>
              <a:buNone/>
            </a:pPr>
            <a:r>
              <a:rPr lang="en-US" sz="1100" b="1"/>
              <a:t>🧾 Niyə vacibdir?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Heç bir tələb </a:t>
            </a:r>
            <a:r>
              <a:rPr lang="en-US" sz="1100" b="1"/>
              <a:t>test olunmadan</a:t>
            </a:r>
            <a:r>
              <a:rPr lang="en-US" sz="1100"/>
              <a:t> qalmasın deyə.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Əgər hansısa tələbdə dəyişiklik olsa, </a:t>
            </a:r>
            <a:r>
              <a:rPr lang="en-US" sz="1100" b="1"/>
              <a:t>onu test edən ssenarilər</a:t>
            </a:r>
            <a:r>
              <a:rPr lang="en-US" sz="1100"/>
              <a:t> dərhal tapılsın.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Sistemə ediləcək dəyişikliklərin </a:t>
            </a:r>
            <a:r>
              <a:rPr lang="en-US" sz="1100" b="1"/>
              <a:t>haralara təsir edəcəyini</a:t>
            </a:r>
            <a:r>
              <a:rPr lang="en-US" sz="1100"/>
              <a:t> anlamaq üçün.</a:t>
            </a:r>
          </a:p>
          <a:p>
            <a:endParaRPr lang="az-Latn-AZ" sz="1100"/>
          </a:p>
          <a:p>
            <a:endParaRPr lang="az-Latn-AZ" sz="1100"/>
          </a:p>
          <a:p>
            <a:r>
              <a:rPr lang="pt-BR" sz="1100"/>
              <a:t>📊 </a:t>
            </a:r>
            <a:r>
              <a:rPr lang="pt-BR" sz="1100" b="1"/>
              <a:t>Matrisa Necə Görsənir? (Sadə Nümunə)</a:t>
            </a:r>
            <a:endParaRPr lang="az-Latn-AZ" sz="1100" b="1"/>
          </a:p>
          <a:p>
            <a:endParaRPr lang="az-Latn-AZ" sz="1100" b="1"/>
          </a:p>
          <a:p>
            <a:endParaRPr lang="az-Latn-AZ" sz="1100" b="1"/>
          </a:p>
          <a:p>
            <a:endParaRPr lang="az-Latn-AZ" sz="1100" b="1"/>
          </a:p>
          <a:p>
            <a:endParaRPr lang="az-Latn-AZ" sz="1100" b="1"/>
          </a:p>
          <a:p>
            <a:endParaRPr lang="az-Latn-AZ" sz="1100" b="1"/>
          </a:p>
          <a:p>
            <a:endParaRPr lang="az-Latn-AZ" sz="1100" b="1"/>
          </a:p>
          <a:p>
            <a:endParaRPr lang="az-Latn-AZ" sz="1100" b="1"/>
          </a:p>
          <a:p>
            <a:pPr>
              <a:buNone/>
            </a:pPr>
            <a:r>
              <a:rPr lang="en-US" sz="1100"/>
              <a:t>Burada: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/>
              <a:t>TC</a:t>
            </a:r>
            <a:r>
              <a:rPr lang="en-US" sz="1100"/>
              <a:t> — Test Case, yəni test ssenarisi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/>
              <a:t>"+" işarəsi</a:t>
            </a:r>
            <a:r>
              <a:rPr lang="en-US" sz="1100"/>
              <a:t> – bu test həmin tələbi yoxlayır deməkdir</a:t>
            </a:r>
            <a:endParaRPr lang="az-Latn-AZ" sz="1100"/>
          </a:p>
          <a:p>
            <a:pPr>
              <a:buFont typeface="Arial" panose="020B0604020202020204" pitchFamily="34" charset="0"/>
              <a:buChar char="•"/>
            </a:pPr>
            <a:endParaRPr lang="en-US" sz="1100"/>
          </a:p>
          <a:p>
            <a:pPr>
              <a:buNone/>
            </a:pPr>
            <a:r>
              <a:rPr lang="en-US" sz="1100" b="1"/>
              <a:t>Məsələn: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/>
              <a:t>TC 2</a:t>
            </a:r>
            <a:r>
              <a:rPr lang="en-US" sz="1100"/>
              <a:t>, </a:t>
            </a:r>
            <a:r>
              <a:rPr lang="en-US" sz="1100" b="1"/>
              <a:t>Tələb 1 və Tələb 3</a:t>
            </a:r>
            <a:r>
              <a:rPr lang="en-US" sz="1100"/>
              <a:t>-ü yoxlayır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/>
              <a:t>Tələb 4</a:t>
            </a:r>
            <a:r>
              <a:rPr lang="en-US" sz="1100"/>
              <a:t> isə yalnız </a:t>
            </a:r>
            <a:r>
              <a:rPr lang="en-US" sz="1100" b="1"/>
              <a:t>TC 4</a:t>
            </a:r>
            <a:r>
              <a:rPr lang="en-US" sz="1100"/>
              <a:t> tərəfindən test olunur</a:t>
            </a:r>
            <a:endParaRPr lang="az-Latn-AZ" sz="1100"/>
          </a:p>
          <a:p>
            <a:pPr>
              <a:buFont typeface="Arial" panose="020B0604020202020204" pitchFamily="34" charset="0"/>
              <a:buChar char="•"/>
            </a:pPr>
            <a:endParaRPr lang="en-US" sz="1100"/>
          </a:p>
          <a:p>
            <a:pPr>
              <a:buNone/>
            </a:pPr>
            <a:r>
              <a:rPr lang="en-US" sz="1100" b="1"/>
              <a:t>🧠 Nəticə:</a:t>
            </a:r>
          </a:p>
          <a:p>
            <a:r>
              <a:rPr lang="en-US" sz="1100"/>
              <a:t>İzləmə matrisi sənə </a:t>
            </a:r>
            <a:r>
              <a:rPr lang="en-US" sz="1100" b="1"/>
              <a:t>nəyi test etdiyini və nəyi hələ yoxlamadığını</a:t>
            </a:r>
            <a:r>
              <a:rPr lang="en-US" sz="1100"/>
              <a:t> çox aydın şəkildə göstərir.</a:t>
            </a:r>
            <a:br>
              <a:rPr lang="en-US" sz="1100"/>
            </a:br>
            <a:r>
              <a:rPr lang="en-US" sz="1100"/>
              <a:t>Əgər hansısa tələbin qarşısında </a:t>
            </a:r>
            <a:r>
              <a:rPr lang="en-US" sz="1100" b="1"/>
              <a:t>heç bir "+" yoxdursa</a:t>
            </a:r>
            <a:r>
              <a:rPr lang="en-US" sz="1100"/>
              <a:t>, deməli onu test etməmisən.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307D9-6531-F901-935A-A93BE5193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9" y="3638938"/>
            <a:ext cx="4344108" cy="10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C1A18-DC45-B947-811C-9390F82A0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CA1F2D-0A3D-CB01-0904-26F2277822F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99798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88632-A28A-FD41-07EE-C6B490B58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6FFB6E-2B1C-BA30-29F6-B4BE6C41F7F6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📌 Test üçün əmək və vaxt sərfiyyatının qiymətləndirilməsi nədir?</a:t>
            </a:r>
          </a:p>
          <a:p>
            <a:r>
              <a:rPr lang="en-US" sz="1600"/>
              <a:t>Test zamanı </a:t>
            </a:r>
            <a:r>
              <a:rPr lang="en-US" sz="1600" b="1"/>
              <a:t>nə qədər vaxt</a:t>
            </a:r>
            <a:r>
              <a:rPr lang="en-US" sz="1600"/>
              <a:t>, </a:t>
            </a:r>
            <a:r>
              <a:rPr lang="en-US" sz="1600" b="1"/>
              <a:t>nə qədər insan</a:t>
            </a:r>
            <a:r>
              <a:rPr lang="en-US" sz="1600"/>
              <a:t>, və </a:t>
            </a:r>
            <a:r>
              <a:rPr lang="en-US" sz="1600" b="1"/>
              <a:t>neçə iş saatı</a:t>
            </a:r>
            <a:r>
              <a:rPr lang="en-US" sz="1600"/>
              <a:t> lazım olacaq – bunları </a:t>
            </a:r>
            <a:r>
              <a:rPr lang="en-US" sz="1600" b="1"/>
              <a:t>təxmini hesablamaya</a:t>
            </a:r>
            <a:r>
              <a:rPr lang="en-US" sz="1600"/>
              <a:t> “test estimation” deyilir. Bu, planlama üçün vacibdir.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🛠️ Ən məşhur 6 qiymətləndirmə üsulu:</a:t>
            </a:r>
          </a:p>
          <a:p>
            <a:pPr>
              <a:buNone/>
            </a:pPr>
            <a:r>
              <a:rPr lang="en-US" sz="1600" b="1"/>
              <a:t>1. 🫣 "Pəncərədən baxıb demək" (təxmini, təcrübəyə əsaslanan təxmin)</a:t>
            </a:r>
          </a:p>
          <a:p>
            <a:r>
              <a:rPr lang="en-US" sz="1600"/>
              <a:t>Sadəcə olaraq </a:t>
            </a:r>
            <a:r>
              <a:rPr lang="en-US" sz="1600" b="1"/>
              <a:t>təcrübəyə</a:t>
            </a:r>
            <a:r>
              <a:rPr lang="en-US" sz="1600"/>
              <a:t> və </a:t>
            </a:r>
            <a:r>
              <a:rPr lang="en-US" sz="1600" b="1"/>
              <a:t>intuisiya</a:t>
            </a:r>
            <a:r>
              <a:rPr lang="en-US" sz="1600"/>
              <a:t>ya əsasən təxmin edirsən ki, bu iş təxmini neçə gün/saata başa gələcək.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2. 👨‍💻 "İnkişafla müqayisə etmək"</a:t>
            </a:r>
          </a:p>
          <a:p>
            <a:pPr>
              <a:buNone/>
            </a:pPr>
            <a:r>
              <a:rPr lang="en-US" sz="1600"/>
              <a:t>Məsələn, komandada: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3 proqramçı varsa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1 testçi varsa</a:t>
            </a:r>
            <a:r>
              <a:rPr lang="az-Latn-AZ" sz="1600"/>
              <a:t> </a:t>
            </a:r>
            <a:r>
              <a:rPr lang="en-US" sz="1600"/>
              <a:t>— deməli, </a:t>
            </a:r>
            <a:r>
              <a:rPr lang="en-US" sz="1600" b="1"/>
              <a:t>testə kod yazmağa nisbətən 2-3 dəfə az vaxt gedəcək</a:t>
            </a:r>
            <a:r>
              <a:rPr lang="en-US" sz="1600"/>
              <a:t>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3. 📊 SDLC üzrə faiz bölgüsü</a:t>
            </a:r>
          </a:p>
          <a:p>
            <a:pPr>
              <a:buNone/>
            </a:pPr>
            <a:r>
              <a:rPr lang="en-US" sz="1600"/>
              <a:t>SDLC – proqram təminatı həyat dövrüdür (planlama, analiz, kodlaşdırma, test, çıxarış və s.).</a:t>
            </a:r>
            <a:br>
              <a:rPr lang="en-US" sz="1600"/>
            </a:br>
            <a:r>
              <a:rPr lang="en-US" sz="1600"/>
              <a:t>Bu üsulda hər mərhələyə </a:t>
            </a:r>
            <a:r>
              <a:rPr lang="en-US" sz="1600" b="1"/>
              <a:t>faizlə vaxt ayrılır</a:t>
            </a:r>
            <a:r>
              <a:rPr lang="en-US" sz="1600"/>
              <a:t>, məsələn: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Planlama –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Kodlaşdırma – 40%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– 30% və s.</a:t>
            </a:r>
          </a:p>
        </p:txBody>
      </p:sp>
    </p:spTree>
    <p:extLst>
      <p:ext uri="{BB962C8B-B14F-4D97-AF65-F5344CB8AC3E}">
        <p14:creationId xmlns:p14="http://schemas.microsoft.com/office/powerpoint/2010/main" val="137433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76FB9-407A-D44E-70C7-53AB20EB3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C7D9F-5069-9DA9-15E7-02AA67A2BD1F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4. 📁 Əvvəlki layihələrə baxmaq</a:t>
            </a:r>
          </a:p>
          <a:p>
            <a:r>
              <a:rPr lang="en-US" sz="1600"/>
              <a:t>Əvvəllər etdiyin oxşar layihəyə baxırsan və orada nə qədər vaxt getmişdirsə, buna da eyni və ya yaxın vaxt ayrılır.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5. 🧩 Böyük işi xırdalamaq (struktur dekompozisiyası)</a:t>
            </a:r>
          </a:p>
          <a:p>
            <a:r>
              <a:rPr lang="en-US" sz="1600"/>
              <a:t>Böyük bir tapşırığı </a:t>
            </a:r>
            <a:r>
              <a:rPr lang="en-US" sz="1600" b="1"/>
              <a:t>kiçik hissələrə bölüb</a:t>
            </a:r>
            <a:r>
              <a:rPr lang="en-US" sz="1600"/>
              <a:t> hər hissənin vaxtını ayrıca qiymətləndirirsən. Sonra </a:t>
            </a:r>
            <a:r>
              <a:rPr lang="en-US" sz="1600" b="1"/>
              <a:t>hamısını toplayırsan</a:t>
            </a:r>
            <a:r>
              <a:rPr lang="en-US" sz="1600"/>
              <a:t>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6. 🔺 Üç nöqtəli qiymətləndirmə</a:t>
            </a:r>
          </a:p>
          <a:p>
            <a:pPr>
              <a:buNone/>
            </a:pPr>
            <a:r>
              <a:rPr lang="en-US" sz="1600"/>
              <a:t>Bu daha riyazi üsuldur. Burada 3 ehtimalı nəzərə alırsan: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O – Optimist qiymət (işlər çox yaxşı getsə)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M – Ən çox ehtimal olunan (orta səviyyə)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E – Pessimist qiymət (hər şey pis getsə)</a:t>
            </a:r>
          </a:p>
          <a:p>
            <a:endParaRPr lang="az-Latn-AZ" sz="1600"/>
          </a:p>
          <a:p>
            <a:r>
              <a:rPr lang="en-US" sz="1600"/>
              <a:t>Formula:</a:t>
            </a:r>
            <a:r>
              <a:rPr lang="az-Latn-AZ" sz="1600"/>
              <a:t> (O + (4 * M) + E) / 6</a:t>
            </a:r>
          </a:p>
          <a:p>
            <a:r>
              <a:rPr lang="en-US" sz="1600"/>
              <a:t>Standart </a:t>
            </a:r>
            <a:r>
              <a:rPr lang="az-Latn-AZ" sz="1600"/>
              <a:t>kənarlaşma</a:t>
            </a:r>
            <a:r>
              <a:rPr lang="en-US" sz="1600"/>
              <a:t> da belə hesablanır:</a:t>
            </a:r>
            <a:r>
              <a:rPr lang="az-Latn-AZ" sz="1600"/>
              <a:t> </a:t>
            </a:r>
            <a:r>
              <a:rPr lang="en-US" sz="1600"/>
              <a:t>(E - O) / 6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052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1C90E-2E88-B383-9B90-098F28306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BCA61A-2B0C-3A5F-A774-1D9D241B0B52}"/>
              </a:ext>
            </a:extLst>
          </p:cNvPr>
          <p:cNvSpPr txBox="1"/>
          <p:nvPr/>
        </p:nvSpPr>
        <p:spPr>
          <a:xfrm>
            <a:off x="107004" y="158874"/>
            <a:ext cx="119844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💡 Sadə nümunə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Tutaq ki, sənin komandanda: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3 nəfər testçi var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30 test ssenarisi</a:t>
            </a:r>
            <a:r>
              <a:rPr lang="en-US" sz="1600"/>
              <a:t> var (regression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ssenarini keçmək üçün </a:t>
            </a:r>
            <a:r>
              <a:rPr lang="en-US" sz="1600" b="1"/>
              <a:t>10 dəqiqə</a:t>
            </a:r>
            <a:r>
              <a:rPr lang="en-US" sz="1600"/>
              <a:t> lazımdır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Adətən testlərin </a:t>
            </a:r>
            <a:r>
              <a:rPr lang="en-US" sz="1600" b="1"/>
              <a:t>20%-ində bug tapılır</a:t>
            </a:r>
            <a:r>
              <a:rPr lang="en-US" sz="1600"/>
              <a:t>, yəni sonra </a:t>
            </a:r>
            <a:r>
              <a:rPr lang="en-US" sz="1600" b="1"/>
              <a:t>təkrar test (retest)</a:t>
            </a:r>
            <a:r>
              <a:rPr lang="en-US" sz="1600"/>
              <a:t> olunur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r>
              <a:rPr lang="en-US" sz="1600"/>
              <a:t>Addım 1. Ümumi test vaxtı:</a:t>
            </a:r>
            <a:r>
              <a:rPr lang="az-Latn-AZ" sz="1600"/>
              <a:t> </a:t>
            </a:r>
            <a:r>
              <a:rPr lang="en-US" sz="1600"/>
              <a:t>				</a:t>
            </a:r>
            <a:r>
              <a:rPr lang="az-Latn-AZ" sz="1600"/>
              <a:t>(30 ssenari * 10 dəq) / 3 testçi = 100 dəqiqə</a:t>
            </a:r>
          </a:p>
          <a:p>
            <a:r>
              <a:rPr lang="en-US" sz="1600"/>
              <a:t>Addım 2. Retest üçün əlavə vaxt:				100 dəq * 20% = 20 dəqiqə</a:t>
            </a:r>
          </a:p>
          <a:p>
            <a:r>
              <a:rPr lang="en-US" sz="1600"/>
              <a:t>Addım 3. Ümumi vaxt:</a:t>
            </a:r>
            <a:r>
              <a:rPr lang="az-Latn-AZ" sz="1600"/>
              <a:t> </a:t>
            </a:r>
            <a:r>
              <a:rPr lang="en-US" sz="1600"/>
              <a:t>				</a:t>
            </a:r>
            <a:r>
              <a:rPr lang="az-Latn-AZ" sz="1600"/>
              <a:t>100 + 20 = 120 dəqiqə</a:t>
            </a:r>
          </a:p>
          <a:p>
            <a:r>
              <a:rPr lang="en-US" sz="1600"/>
              <a:t>Addım 4. Riskləri nəzərə alırıq (xəstəlik, texniki problem və s.): 	10% əlavə vaxt: 120 * 10% = 12 dəq → Yekun: 132 dəqiqə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15399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BC5DC-B723-A899-248B-64E349477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16EBE-522B-8EE0-634E-6C79B202DEBA}"/>
              </a:ext>
            </a:extLst>
          </p:cNvPr>
          <p:cNvSpPr txBox="1"/>
          <p:nvPr/>
        </p:nvSpPr>
        <p:spPr>
          <a:xfrm>
            <a:off x="107004" y="158874"/>
            <a:ext cx="119844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🧠 Üç nöqtəli qiymətləndirmə ilə hesablasaq: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Optimist (O) = 100 dəq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Ən çox ehtimal olunan (M) = 120 dəq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Pessimist (E) = 132 dəq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Formula: </a:t>
            </a:r>
            <a:r>
              <a:rPr lang="az-Latn-AZ" sz="1600"/>
              <a:t>				</a:t>
            </a:r>
            <a:r>
              <a:rPr lang="fr-FR" sz="1600"/>
              <a:t>(100 + 4*120 + 132) / 6 = 118.7 dəqiqə</a:t>
            </a:r>
          </a:p>
          <a:p>
            <a:r>
              <a:rPr lang="en-US" sz="1600"/>
              <a:t>Standart </a:t>
            </a:r>
            <a:r>
              <a:rPr lang="az-Latn-AZ" sz="1600"/>
              <a:t>kənarlaşma</a:t>
            </a:r>
            <a:r>
              <a:rPr lang="en-US" sz="1600"/>
              <a:t>:</a:t>
            </a:r>
            <a:r>
              <a:rPr lang="az-Latn-AZ" sz="1600"/>
              <a:t> 			</a:t>
            </a:r>
            <a:r>
              <a:rPr lang="fr-FR" sz="1600"/>
              <a:t>(132 - 100) / 6 = 5.3 dəqiqə</a:t>
            </a:r>
          </a:p>
          <a:p>
            <a:r>
              <a:rPr lang="en-US" sz="1600"/>
              <a:t>Yekun qiymətləndirmə:</a:t>
            </a:r>
            <a:r>
              <a:rPr lang="az-Latn-AZ" sz="1600"/>
              <a:t>		</a:t>
            </a:r>
            <a:r>
              <a:rPr lang="en-US" sz="1600"/>
              <a:t>118.7 ± 5.3 dəqiqə</a:t>
            </a:r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🧾 Sadə dildə nəticə:</a:t>
            </a:r>
          </a:p>
          <a:p>
            <a:r>
              <a:rPr lang="en-US" sz="1600"/>
              <a:t>Test üçün </a:t>
            </a:r>
            <a:r>
              <a:rPr lang="en-US" sz="1600" b="1"/>
              <a:t>təxminən 2 saat</a:t>
            </a:r>
            <a:r>
              <a:rPr lang="en-US" sz="1600"/>
              <a:t> vaxt gedəcək, amma </a:t>
            </a:r>
            <a:r>
              <a:rPr lang="en-US" sz="1600" b="1"/>
              <a:t>5-6 dəqiqə çox və ya az ola bilər</a:t>
            </a:r>
            <a:r>
              <a:rPr lang="en-US" sz="1600"/>
              <a:t> – vəziyyətə görə dəyişir.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0863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D6346-64E2-AA81-45E4-90864441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87D07-7129-F648-75A4-EB88B7AEA115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/>
              <a:t>Burada test zamanı </a:t>
            </a:r>
            <a:r>
              <a:rPr lang="en-US" sz="1400" b="1"/>
              <a:t>real həyatda nələrə diqqət etmək lazım olduğu</a:t>
            </a:r>
            <a:r>
              <a:rPr lang="en-US" sz="1400"/>
              <a:t> və </a:t>
            </a:r>
            <a:r>
              <a:rPr lang="en-US" sz="1400" b="1"/>
              <a:t>əmək sərfiyyatını (estimasiyanı) necə daha düzgün etmək olar</a:t>
            </a:r>
            <a:r>
              <a:rPr lang="en-US" sz="1400"/>
              <a:t> – bu barədə </a:t>
            </a:r>
            <a:r>
              <a:rPr lang="en-US" sz="1400" b="1"/>
              <a:t>məsləhətlər</a:t>
            </a:r>
            <a:r>
              <a:rPr lang="en-US" sz="1400"/>
              <a:t> verilir.</a:t>
            </a:r>
            <a:endParaRPr lang="az-Latn-AZ" sz="1400"/>
          </a:p>
          <a:p>
            <a:pPr algn="l"/>
            <a:endParaRPr lang="az-Latn-AZ" sz="14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400" b="1"/>
              <a:t>✅ Real həyat və məsləhətlər</a:t>
            </a:r>
          </a:p>
          <a:p>
            <a:pPr>
              <a:buNone/>
            </a:pPr>
            <a:r>
              <a:rPr lang="en-US" sz="1400" b="1"/>
              <a:t>1. 🕒 Testə nə qədər vaxt sərf etdiyini qeyd et</a:t>
            </a:r>
          </a:p>
          <a:p>
            <a:pPr>
              <a:buNone/>
            </a:pPr>
            <a:r>
              <a:rPr lang="en-US" sz="1400"/>
              <a:t>Hər dəfə test edəndə </a:t>
            </a:r>
            <a:r>
              <a:rPr lang="en-US" sz="1400" b="1"/>
              <a:t>dəqiq olaraq neçə saat vaxt getdiyini yaz</a:t>
            </a:r>
            <a:r>
              <a:rPr lang="en-US" sz="1400"/>
              <a:t>, bunu: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ya TMS (Test Management System) adlı sistemlərdə yazırsan (məsələn, TestRail və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ya da özün üçün </a:t>
            </a:r>
            <a:r>
              <a:rPr lang="en-US" sz="1400" b="1"/>
              <a:t>ayrıca Excel cədvəli</a:t>
            </a:r>
            <a:r>
              <a:rPr lang="en-US" sz="1400"/>
              <a:t> açıb oraya yazırsan</a:t>
            </a:r>
          </a:p>
          <a:p>
            <a:pPr algn="l"/>
            <a:endParaRPr lang="az-Latn-AZ" sz="14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400" b="1"/>
              <a:t>2. ⏳ Yalnız testin özü yox, hazırlıq da vaxta daxildir</a:t>
            </a:r>
          </a:p>
          <a:p>
            <a:pPr>
              <a:buNone/>
            </a:pPr>
            <a:r>
              <a:rPr lang="en-US" sz="1400"/>
              <a:t>Təkcə test ssenarilərini klikləmək yox, həm də: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Test ssenarilərini hazırlamaq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Tələbləri oxuyub-anlamaq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Sənədləşdirmək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Komanda ilə yazışmaq, danışmaq</a:t>
            </a:r>
            <a:br>
              <a:rPr lang="en-US" sz="1400"/>
            </a:br>
            <a:r>
              <a:rPr lang="en-US" sz="1400"/>
              <a:t>bunların </a:t>
            </a:r>
            <a:r>
              <a:rPr lang="en-US" sz="1400" b="1"/>
              <a:t>hamısı testə sərf olunan vaxt</a:t>
            </a:r>
            <a:r>
              <a:rPr lang="en-US" sz="1400"/>
              <a:t> sayılır. Bunları da nəzərə al!</a:t>
            </a:r>
          </a:p>
          <a:p>
            <a:pPr algn="l"/>
            <a:endParaRPr lang="az-Latn-AZ" sz="14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400" b="1"/>
              <a:t>3. 👥 Yalnız proqramçılar işləmir – bütün komanda işləyir</a:t>
            </a:r>
          </a:p>
          <a:p>
            <a:pPr>
              <a:buNone/>
            </a:pPr>
            <a:r>
              <a:rPr lang="en-US" sz="1400"/>
              <a:t>Layihədə təkcə developer yox, həm də: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testçi,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analitik,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dizayner,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menecer və s.</a:t>
            </a:r>
            <a:br>
              <a:rPr lang="en-US" sz="1400"/>
            </a:br>
            <a:r>
              <a:rPr lang="en-US" sz="1400"/>
              <a:t>hamısı işləyir. </a:t>
            </a:r>
            <a:r>
              <a:rPr lang="en-US" sz="1400" b="1"/>
              <a:t>Layihəyə sərf olunan ümumi vaxt</a:t>
            </a:r>
            <a:r>
              <a:rPr lang="en-US" sz="1400"/>
              <a:t> </a:t>
            </a:r>
            <a:r>
              <a:rPr lang="en-US" sz="1400" b="1"/>
              <a:t>hamının birlikdə çəkdiyi əziyyətdir</a:t>
            </a:r>
            <a:r>
              <a:rPr lang="en-US" sz="1400"/>
              <a:t>, bunu rəhbərliyə </a:t>
            </a:r>
            <a:r>
              <a:rPr lang="en-US" sz="1400" b="1"/>
              <a:t>xatırlatmaqdan çəkinmə!</a:t>
            </a:r>
            <a:endParaRPr lang="en-US" sz="1400"/>
          </a:p>
          <a:p>
            <a:pPr algn="l"/>
            <a:endParaRPr lang="az-Latn-AZ" sz="14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9449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3A697-5396-D947-8188-DB381289F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25A052-C649-203F-AB5B-2F16E4B3CB8E}"/>
              </a:ext>
            </a:extLst>
          </p:cNvPr>
          <p:cNvSpPr txBox="1"/>
          <p:nvPr/>
        </p:nvSpPr>
        <p:spPr>
          <a:xfrm>
            <a:off x="107004" y="158874"/>
            <a:ext cx="11984477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/>
              <a:t>✅ </a:t>
            </a:r>
            <a:r>
              <a:rPr lang="en-US" sz="1300" b="1"/>
              <a:t>Tövsiyələr (Chek-list ilə işləyərkən):</a:t>
            </a:r>
          </a:p>
          <a:p>
            <a:pPr algn="l"/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bir check-list bir neçə dəfə istifadə olunacaqsa: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Yəni proqramı bir neçə dəfə yoxlayacaqsansa (məsələn, versiya 1.0, sonra versiya 1.1 və s.),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hər iterasiya (təkrar test)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cədvəldə ayrıca bir vərəq (sheet)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yarat. Bu, test nəticələrini qarışdırmamağa kömək edəcək.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müxtəlif platformalarda test edirsənsə: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Məsələn, Android, iOS, Windows, MacOS və s. — o zaman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cədvələ əlavə sütunlar əlavə etmək yaxşı olar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Beləliklə, hansı yoxlamanın hansı platformada keçib-keçmədiyini aydın görə bilərsən.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Testə hər zaman "pozitiv ssenarilərdən" başla: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Əvvəlcə düzgün işləməli olan funksiyaları yoxla (məsələn, düzgün parol yazılanda giriş olmalıdır).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vaxt ki, hər şeyin düzgün işlədiyinə əminsən, sonra "negativ ssenariləri" test et.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(məsələn, səhv parol yazılanda xəbərdarlıq çıxmalıdır). Negativ testləri bir-biri ilə qarışdırma.</a:t>
            </a:r>
          </a:p>
          <a:p>
            <a:pPr algn="l"/>
            <a:endParaRPr lang="en-US" sz="13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en-US" sz="1400"/>
              <a:t>💡 </a:t>
            </a:r>
            <a:r>
              <a:rPr lang="en-US" sz="1400" b="1"/>
              <a:t>Cheat-sheet (Çit-list) nədir?</a:t>
            </a:r>
            <a:r>
              <a:rPr lang="en-US" sz="1300" b="1">
                <a:solidFill>
                  <a:srgbClr val="303141"/>
                </a:solidFill>
                <a:latin typeface="Udemy Sans"/>
              </a:rPr>
              <a:t> </a:t>
            </a:r>
          </a:p>
          <a:p>
            <a:pPr algn="l"/>
            <a:r>
              <a:rPr lang="en-US" sz="1400"/>
              <a:t>Cheat-sheet — bu, testçinin və ya proqramçının tez-tez istifadə etdiyi </a:t>
            </a:r>
            <a:r>
              <a:rPr lang="en-US" sz="1400" b="1"/>
              <a:t>qısa və faydalı məlumatların siyahısıdır</a:t>
            </a:r>
            <a:r>
              <a:rPr lang="en-US" sz="1400"/>
              <a:t>. Yəni belə deyək: "əl altında olan köməkçi qeyd dəftəri".</a:t>
            </a:r>
          </a:p>
          <a:p>
            <a:pPr algn="l"/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400" b="1"/>
              <a:t>Məsələn: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/>
              <a:t>Veb və mobil tətbiqlər üçün ümumi yoxlamalar siyahısı:</a:t>
            </a:r>
            <a:br>
              <a:rPr lang="en-US" sz="1400" b="1"/>
            </a:br>
            <a:r>
              <a:rPr lang="en-US" sz="1400" b="1"/>
              <a:t>- </a:t>
            </a:r>
            <a:r>
              <a:rPr lang="en-US" sz="1400"/>
              <a:t>Məsələn: "Linklər işləyirmi?", "Forma sahələri düzgün çıxırmı?", "Responsiv dizayn düzgündürmü?“</a:t>
            </a:r>
          </a:p>
          <a:p>
            <a:pPr marL="342900" indent="-342900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 b="1"/>
              <a:t>Veb-formaları test etmək üçün yoxlamalar:</a:t>
            </a:r>
            <a:br>
              <a:rPr lang="en-US" sz="1400" b="1"/>
            </a:br>
            <a:r>
              <a:rPr lang="en-US" sz="1400"/>
              <a:t>- Boş buraxmaq, səhv məlumat daxil etmək, maksimum uzunluq və s.</a:t>
            </a:r>
            <a:br>
              <a:rPr lang="en-US" sz="1400"/>
            </a:b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 b="1"/>
              <a:t>Müəyyən test növü üçün siyahılar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 b="1"/>
              <a:t>Usability (istifadə rahatlığı):</a:t>
            </a:r>
            <a:r>
              <a:rPr lang="en-US" sz="1400"/>
              <a:t> İstifadəçi rahat tapa bilir</a:t>
            </a:r>
            <a:r>
              <a:rPr lang="az-Latn-AZ" sz="1400"/>
              <a:t>mi</a:t>
            </a:r>
            <a:r>
              <a:rPr lang="en-US" sz="1400"/>
              <a:t> hər şeyi?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 b="1"/>
              <a:t>Lokallaşdırma:</a:t>
            </a:r>
            <a:r>
              <a:rPr lang="en-US" sz="1400"/>
              <a:t> Dil tərcümələri düzgündürmü? Rəqəmlər, tarixlər ölkəyə uyğun gəlirmi?</a:t>
            </a:r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336804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35691-DF87-BB31-A372-724198232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9C739-9F8B-F807-1876-19D39B7F4210}"/>
              </a:ext>
            </a:extLst>
          </p:cNvPr>
          <p:cNvSpPr txBox="1"/>
          <p:nvPr/>
        </p:nvSpPr>
        <p:spPr>
          <a:xfrm>
            <a:off x="107004" y="158874"/>
            <a:ext cx="1198447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4. ⚠️ Riskləri və təkrar testləri nəzərə 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Sistem çökə bilər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Komanda üzvü xəstələnə bilər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Bug çox çıxar, retest çox olar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Ona görə </a:t>
            </a:r>
            <a:r>
              <a:rPr lang="en-US" sz="1600" b="1"/>
              <a:t>təkrar testlər üçün də əlavə vaxt</a:t>
            </a:r>
            <a:r>
              <a:rPr lang="en-US" sz="1600"/>
              <a:t> nəzərə almalısan.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5. 🔁 Əmək sərfiyyatını vaxtaşırı yenilə</a:t>
            </a:r>
          </a:p>
          <a:p>
            <a:pPr>
              <a:buNone/>
            </a:pPr>
            <a:r>
              <a:rPr lang="en-US" sz="1600"/>
              <a:t>Layihə davam etdikcə: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tapşırıqlar dəyişir,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vaxt uzanır/azalır</a:t>
            </a:r>
          </a:p>
          <a:p>
            <a:r>
              <a:rPr lang="en-US" sz="1600"/>
              <a:t>Buna görə </a:t>
            </a:r>
            <a:r>
              <a:rPr lang="en-US" sz="1600" b="1"/>
              <a:t>əvvəllər etdiyin təxminləri</a:t>
            </a:r>
            <a:r>
              <a:rPr lang="en-US" sz="1600"/>
              <a:t> mütləq </a:t>
            </a:r>
            <a:r>
              <a:rPr lang="en-US" sz="1600" b="1"/>
              <a:t>vaxt-vaxt gözdən keçirib düzəlt</a:t>
            </a:r>
            <a:r>
              <a:rPr lang="en-US" sz="1600"/>
              <a:t>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6. 🎯 Layihə təzədirsə, yalnız "təxmini təxmin" olur</a:t>
            </a:r>
          </a:p>
          <a:p>
            <a:pPr>
              <a:buNone/>
            </a:pPr>
            <a:r>
              <a:rPr lang="en-US" sz="1600"/>
              <a:t>Əgər layihə yenidirsə, sən: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nə qədər bug çıxacağını bilmirsən,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nə qədər vaxt lazım olduğunu daqiqliklə deyə bilmirsən</a:t>
            </a:r>
          </a:p>
          <a:p>
            <a:r>
              <a:rPr lang="en-US" sz="1600"/>
              <a:t>Onda yeganə üsul: “təcrübə ilə təxmin” etməkdir – yəni “pəncərədən baxıb demək” (rusca: </a:t>
            </a:r>
            <a:r>
              <a:rPr lang="ru-RU" sz="1600"/>
              <a:t>пальцем в небо).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2678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A6B8-017C-3784-47E1-F515499B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65D83-720B-E080-93D8-4910D5541039}"/>
              </a:ext>
            </a:extLst>
          </p:cNvPr>
          <p:cNvSpPr txBox="1"/>
          <p:nvPr/>
        </p:nvSpPr>
        <p:spPr>
          <a:xfrm>
            <a:off x="107004" y="158874"/>
            <a:ext cx="119844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🎓 Nəticə:</a:t>
            </a:r>
          </a:p>
          <a:p>
            <a:pPr>
              <a:buNone/>
            </a:pPr>
            <a:r>
              <a:rPr lang="en-US" sz="1600"/>
              <a:t>Sadə dildə desək, bu məsləhətlər onu deyir 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Nə qədər vaxt sərf etdiyini həmişə qeyd et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Təkcə testin özü yox, onun hazırlanması da vaxta daxildir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Vaxt təxminlərini real vaxtlara əsaslanaraq et və dəyişdikcə yenilə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Hamının işi qiymətləndirməyə daxildir, sadəcə developerin yox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Layihə yenidirsə, təxminlər səhv ola bilər – bu normaldır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00656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FBB33-9066-3B4E-5F85-9526B2C2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24794-B492-F00E-B873-CA7DBF90977E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>
                <a:hlinkClick r:id="rId3"/>
              </a:rPr>
              <a:t>https://testmatick.com/</a:t>
            </a:r>
            <a:r>
              <a:rPr lang="en-US" sz="1600"/>
              <a:t> — bu sayt </a:t>
            </a:r>
            <a:r>
              <a:rPr lang="en-US" sz="1600" b="1"/>
              <a:t>peşəkar proqram təminatı test xidmətləri</a:t>
            </a:r>
            <a:r>
              <a:rPr lang="en-US" sz="1600"/>
              <a:t> təklif edən bir </a:t>
            </a:r>
            <a:r>
              <a:rPr lang="en-US" sz="1600" b="1"/>
              <a:t>outsourcing (xarici xidmət) test şirkətinə</a:t>
            </a:r>
            <a:r>
              <a:rPr lang="en-US" sz="1600"/>
              <a:t> məxsusdur.</a:t>
            </a:r>
          </a:p>
          <a:p>
            <a:pPr>
              <a:buNone/>
            </a:pPr>
            <a:r>
              <a:rPr lang="en-US" sz="1600" b="1"/>
              <a:t>Sadə dildə desək, bu sayt nə üçündür?</a:t>
            </a:r>
          </a:p>
          <a:p>
            <a:r>
              <a:rPr lang="en-US" sz="1600"/>
              <a:t>Bu sayt vasitəsilə şirkətlər öz proqram təminatlarını yoxlatdırmaq (test etdirmək) üçün bu şirkətlə əlaqə saxlaya bilərlər. Əgər bir şirkətin özündə test komandası yoxdursa və ya əlavə dəstəyə ehtiyac varsa, </a:t>
            </a:r>
            <a:r>
              <a:rPr lang="en-US" sz="1600" b="1"/>
              <a:t>TestMatick</a:t>
            </a:r>
            <a:r>
              <a:rPr lang="en-US" sz="1600"/>
              <a:t>-dən xidmət ala bilər.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Saytın əsas məqsədi və funksiyaları:</a:t>
            </a:r>
          </a:p>
          <a:p>
            <a:r>
              <a:rPr lang="en-US" sz="1600"/>
              <a:t>✅ </a:t>
            </a:r>
            <a:r>
              <a:rPr lang="en-US" sz="1600" b="1"/>
              <a:t>Manual və Avtomatlaşdırılmış Test Xidmətləri</a:t>
            </a:r>
            <a:r>
              <a:rPr lang="en-US" sz="1600"/>
              <a:t> – proqramları əl ilə və ya avtomatik alətlərlə test edirlər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Performans Testləri</a:t>
            </a:r>
            <a:r>
              <a:rPr lang="en-US" sz="1600"/>
              <a:t> – sistemin sürətini və dözümlülüyünü yoxlayırlar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Mobil və Veb Testlər</a:t>
            </a:r>
            <a:r>
              <a:rPr lang="en-US" sz="1600"/>
              <a:t> – mobil tətbiqlər və saytların işləməsini yoxlayırlar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UX/UI Testləri</a:t>
            </a:r>
            <a:r>
              <a:rPr lang="en-US" sz="1600"/>
              <a:t> – istifadəçi təcrübəsinin və interfeysin rahatlığını qiymətləndirirlər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QA Consulting (Məsləhət Xidməti)</a:t>
            </a:r>
            <a:r>
              <a:rPr lang="en-US" sz="1600"/>
              <a:t> – şirkətlərə keyfiyyətə nəzarət sistemini qurmaqda kömək edirlər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Regression, Compatibility, Security testləri</a:t>
            </a:r>
            <a:r>
              <a:rPr lang="en-US" sz="1600"/>
              <a:t> – sistemin sabitliyi, uyğunluğu və təhlükəsizliyi üçün testlər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Kimlər üçündür?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Startaplar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Böyük proqram təminatı şirkətləri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Tətbiq və vebsayt hazırlayan komandalar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Öz məhsulunu buraxmazdan əvvəl yoxlatdırmaq istəyən hər kəs</a:t>
            </a:r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Əgər sən proqram testini öyrənirsənsə, bu cür saytları izləmək sənə həm </a:t>
            </a:r>
            <a:r>
              <a:rPr lang="en-US" sz="1600" b="1"/>
              <a:t>terminləri</a:t>
            </a:r>
            <a:r>
              <a:rPr lang="en-US" sz="1600"/>
              <a:t>, həm də </a:t>
            </a:r>
            <a:r>
              <a:rPr lang="en-US" sz="1600" b="1"/>
              <a:t>real həyatda testin necə həyata keçirildiyini</a:t>
            </a:r>
            <a:r>
              <a:rPr lang="en-US" sz="1600"/>
              <a:t> anlamaqda çox kömək edə bilər.</a:t>
            </a:r>
          </a:p>
        </p:txBody>
      </p:sp>
    </p:spTree>
    <p:extLst>
      <p:ext uri="{BB962C8B-B14F-4D97-AF65-F5344CB8AC3E}">
        <p14:creationId xmlns:p14="http://schemas.microsoft.com/office/powerpoint/2010/main" val="2998205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8200-861C-3F6B-B251-EA65D282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08B669-8FB4-117C-D05D-A1BAC900A3E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69137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97E74-AB4E-BA59-AAAE-5EA0BD0F7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64D9E-E548-B207-CBF0-063B0DB131D2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765314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E5080-E5C1-7191-F3C5-22D6B713E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AF8D8-B544-DEB8-FC72-4BA88829D0E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535336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069FE-94F2-321E-E9D6-68DFC33DA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8D4A7D-EB74-4BAE-36D1-A79262B1DA4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31981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982BB-C9F3-9C16-AF29-26282E37B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6317E-BD46-4A95-4EE8-DD37F94E15C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097403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CBF42-EA7E-EF87-3BB3-E932BCCF5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02B137-D4B7-DF29-36A0-3D813B681A1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513221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CD4F-91FB-6E5A-6E94-F0815E62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500925-E5E4-0323-B1C8-EAB0DEFC9E2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94477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B6F4-EC64-5FFC-BD9E-1CC8A96DF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BB5F8-EF2B-12FB-A23B-FAA7EC8CBD96}"/>
              </a:ext>
            </a:extLst>
          </p:cNvPr>
          <p:cNvSpPr txBox="1"/>
          <p:nvPr/>
        </p:nvSpPr>
        <p:spPr>
          <a:xfrm>
            <a:off x="107004" y="158874"/>
            <a:ext cx="1198447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Proqramçılar üçün də cheat-sheet-lər: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üçün ən məşhur komandalar: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status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commit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push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və s.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Bash (terminal) üçün komandalar: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mkdir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və s.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üçün əsas əmrlər: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və s.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400" b="1"/>
              <a:t>💬 Qısa desək:</a:t>
            </a:r>
          </a:p>
          <a:p>
            <a:r>
              <a:rPr lang="en-US" sz="1400"/>
              <a:t>Chek-list 	— test üçün planlaşdırılmış yoxlama siyahısıdır.</a:t>
            </a:r>
            <a:br>
              <a:rPr lang="en-US" sz="1400"/>
            </a:br>
            <a:r>
              <a:rPr lang="en-US" sz="1400"/>
              <a:t>Cheat-sheet — test və ya proqramlaşdırma zamanı tez-tez lazım olan qısa vəsaitdir.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68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54426-B951-3DE6-DD6E-A216B1008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8A3FD4-4326-3119-3822-CC830C3B44D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714765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B8E2-903F-681D-75C8-201407E48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B44D6-96CD-9008-E0CA-62424AC2671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77030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11BAF-64AD-760A-BF0B-AC2C5CE6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FA335-F93E-2EF1-EA26-FB16BA4CB7E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782883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9A32F-25ED-B4F8-DB8A-1A7EE042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33365-FFB6-D562-40D2-90145AB15AA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740951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96D44-9957-6BEA-5D22-639C91F3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29D40B-BE36-64C0-20D4-9DF02079F34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10857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7916E-E5F6-0BEF-8846-2F05CD1A7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811B6-A9F4-D0AC-A9F8-B05C67DBFC2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20835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FE61A-92DC-0067-61A2-65929F6B8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117BE2-B01D-38CD-6CA5-A2EDEE2606F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431189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6632B-9652-17A2-B075-49685361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3B8E16-55F4-BF4C-2BF9-52798885F162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588064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C95C8-4FA3-7176-7D06-C9041EB9D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F1DBE9-83AE-585D-9F60-20CD069EC08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841448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144E-0789-8DE7-E3AC-436AE29E0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D635F1-40FC-B3DE-64B4-7000F41D9F7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01393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7D1DA-7438-69AE-7180-7D40B680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6B476-1C25-21E4-50C5-F900DB740BE2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✅ Test-case (test halı, test ssenarisi) nədir?</a:t>
            </a:r>
            <a:endParaRPr lang="ru-RU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Test-case</a:t>
            </a:r>
            <a:r>
              <a:rPr lang="en-US" sz="1600"/>
              <a:t> — proqramda hansısa funksiyanı yoxlamaq üçün </a:t>
            </a:r>
            <a:r>
              <a:rPr lang="en-US" sz="1600" b="1"/>
              <a:t>hazırlanmış bir plan və ya addımlar toplusudur.</a:t>
            </a:r>
            <a:br>
              <a:rPr lang="en-US" sz="1600"/>
            </a:br>
            <a:r>
              <a:rPr lang="en-US" sz="1600"/>
              <a:t>Bu plan aşağıdakı məlumatları əhatə edir:</a:t>
            </a:r>
            <a:endParaRPr lang="ru-RU" sz="1600"/>
          </a:p>
          <a:p>
            <a:pPr>
              <a:buNone/>
            </a:pPr>
            <a:endParaRPr lang="en-US" sz="1600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Əvvəlcədən tələb olunan şərtlər</a:t>
            </a:r>
            <a:r>
              <a:rPr lang="en-US" sz="1600"/>
              <a:t> (məsələn, istifadəçi əvvəlcədən sistemə daxil olmalıdır)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Daxil ediləcək məlumatlar</a:t>
            </a:r>
            <a:r>
              <a:rPr lang="en-US" sz="1600"/>
              <a:t> (input, məsələn: istifadəçi adı və parol)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Atılacaq addımlar</a:t>
            </a:r>
            <a:r>
              <a:rPr lang="en-US" sz="1600"/>
              <a:t> (məsələn: “Daxil ol” düyməsinə bas)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Nəticədə nə gözlənilir?</a:t>
            </a:r>
            <a:r>
              <a:rPr lang="en-US" sz="1600"/>
              <a:t> (məsələn: ana səhifəyə keçid)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Testdən sonra vəziyyət necə qalmalıdır?</a:t>
            </a:r>
            <a:r>
              <a:rPr lang="en-US" sz="1600"/>
              <a:t> (məsələn: istifadəçi hələ də sistemdə qalmalıdır)</a:t>
            </a:r>
            <a:endParaRPr lang="ru-RU" sz="1600"/>
          </a:p>
          <a:p>
            <a:pPr indent="233363">
              <a:buFont typeface="Arial" panose="020B0604020202020204" pitchFamily="34" charset="0"/>
              <a:buChar char="•"/>
            </a:pPr>
            <a:endParaRPr lang="ru-RU" sz="1600"/>
          </a:p>
          <a:p>
            <a:pPr indent="233363">
              <a:buFont typeface="Arial" panose="020B0604020202020204" pitchFamily="34" charset="0"/>
              <a:buChar char="•"/>
            </a:pPr>
            <a:endParaRPr lang="ru-RU" sz="1600"/>
          </a:p>
          <a:p>
            <a:pPr indent="233363">
              <a:buFont typeface="Arial" panose="020B0604020202020204" pitchFamily="34" charset="0"/>
              <a:buChar char="•"/>
            </a:pPr>
            <a:endParaRPr lang="ru-RU" sz="1600"/>
          </a:p>
          <a:p>
            <a:pPr indent="233363">
              <a:buFont typeface="Arial" panose="020B0604020202020204" pitchFamily="34" charset="0"/>
              <a:buChar char="•"/>
            </a:pPr>
            <a:endParaRPr lang="ru-RU" sz="1600"/>
          </a:p>
          <a:p>
            <a:pPr>
              <a:buNone/>
            </a:pPr>
            <a:r>
              <a:rPr lang="en-US" sz="1600" b="1"/>
              <a:t>🧩 Test Ssenarisi (Test Scenario) nədir?</a:t>
            </a:r>
          </a:p>
          <a:p>
            <a:pPr>
              <a:buNone/>
            </a:pPr>
            <a:r>
              <a:rPr lang="en-US" sz="1600"/>
              <a:t>Bu daha </a:t>
            </a:r>
            <a:r>
              <a:rPr lang="en-US" sz="1600" b="1"/>
              <a:t>geniş baxışdır.</a:t>
            </a:r>
            <a:br>
              <a:rPr lang="en-US" sz="1600"/>
            </a:br>
            <a:r>
              <a:rPr lang="en-US" sz="1600"/>
              <a:t>Test ssenarisi — </a:t>
            </a:r>
            <a:r>
              <a:rPr lang="en-US" sz="1600" b="1"/>
              <a:t>real həyatda bir istifadəçinin hansısa işi necə görəcəyini təsvir edən bir hekayə kimi düşün.</a:t>
            </a:r>
            <a:br>
              <a:rPr lang="en-US" sz="1600"/>
            </a:br>
            <a:r>
              <a:rPr lang="en-US" sz="1600"/>
              <a:t>Yəni: “İstifadəçi məhsulu səbətə atır, sifarişi rəsmiləşdirir, ödəniş edir”.</a:t>
            </a:r>
            <a:endParaRPr lang="ru-RU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Qısaca fərq belədir: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Test-case</a:t>
            </a:r>
            <a:r>
              <a:rPr lang="en-US" sz="1600"/>
              <a:t>: Konkret addım-addım yoxlama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Test scenario</a:t>
            </a:r>
            <a:r>
              <a:rPr lang="en-US" sz="1600"/>
              <a:t>: İstifadəçinin davranışına əsaslanan ümumi ssenari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81033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76074-7DB5-E63D-E59F-064C32F8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A953BA-30EE-A82A-1EF6-230D7327C48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128066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12CE-7476-E707-4EB7-E90B6943D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508F49-EBC9-7BDD-B294-1573A05F8225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451746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DC42D-0DCF-3690-42BE-FA7C911A5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30433-3BB5-E1CE-9941-1C97F40A993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19377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D53EB-E20E-0520-1E91-9F1EE6B0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A610E9-D107-2254-7415-DC1EFA9BBC1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035689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54C40-1374-7149-D54C-2229E5DE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7BEF1C-6283-3866-EBC3-355F0877C585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233864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75E05-22B1-2CFB-58E1-8976418DC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B8BCC9-2D9D-FB46-1334-F3C75AFB69D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34938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42752-8FCE-2B49-0D42-903752E92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426B28-B39B-2A20-0CDF-7014BFA1A243}"/>
              </a:ext>
            </a:extLst>
          </p:cNvPr>
          <p:cNvSpPr txBox="1"/>
          <p:nvPr/>
        </p:nvSpPr>
        <p:spPr>
          <a:xfrm>
            <a:off x="107004" y="158874"/>
            <a:ext cx="119844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🧠 Test-case növləri:</a:t>
            </a:r>
            <a:endParaRPr lang="ru-RU" b="1"/>
          </a:p>
          <a:p>
            <a:pPr>
              <a:buNone/>
            </a:pPr>
            <a:endParaRPr lang="en-US" b="1"/>
          </a:p>
          <a:p>
            <a:pPr>
              <a:buFont typeface="+mj-lt"/>
              <a:buAutoNum type="arabicPeriod"/>
            </a:pPr>
            <a:r>
              <a:rPr lang="en-US" b="1"/>
              <a:t>High-level test case (Yüksək səviyyəli test):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/>
              <a:t>Ümumi şəkildə yazılır, konkret detallar olmur.</a:t>
            </a:r>
            <a:endParaRPr lang="en-US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Məsələn: “Sistemdə qeydiyyatdan keçmək”</a:t>
            </a:r>
            <a:endParaRPr lang="ru-RU"/>
          </a:p>
          <a:p>
            <a:pPr marL="742950" lvl="1" indent="-285750">
              <a:buFont typeface="+mj-lt"/>
              <a:buAutoNum type="arabicPeriod"/>
            </a:pPr>
            <a:endParaRPr lang="ru-RU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Low-level test case (Aşağı səviyyəli test):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/>
              <a:t>Ətraflı şəkildə yazılır, konkret addımlar və dəyərlər göstərilir.</a:t>
            </a:r>
            <a:endParaRPr lang="en-US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Məsələn: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Aç “Qeydiyyat” səhifəsini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Ad sahəsinə “Rauf” yaz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E-mail sahəsinə “rauf@mail.com” yaz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“Qeydiyyat” düyməsinə bas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Gözlənilən nəticə: “Uğurla qeydiyyatdan keçdiniz” mesajı görünsün</a:t>
            </a:r>
          </a:p>
        </p:txBody>
      </p:sp>
    </p:spTree>
    <p:extLst>
      <p:ext uri="{BB962C8B-B14F-4D97-AF65-F5344CB8AC3E}">
        <p14:creationId xmlns:p14="http://schemas.microsoft.com/office/powerpoint/2010/main" val="18073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D2C52-679B-46C9-80FC-397D2F53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9330CD-FFCC-D106-8797-08B5D92B3957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/>
              <a:t>📌 </a:t>
            </a:r>
            <a:r>
              <a:rPr lang="en-US" sz="1000" b="1"/>
              <a:t>Test-case-in əsas hissələri (atributları):</a:t>
            </a:r>
            <a:endParaRPr lang="ru-RU" sz="1000" b="1"/>
          </a:p>
          <a:p>
            <a:pPr algn="l"/>
            <a:endParaRPr lang="ru-RU" sz="10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000">
                <a:solidFill>
                  <a:srgbClr val="303141"/>
                </a:solidFill>
                <a:latin typeface="Udemy Sans"/>
              </a:rPr>
              <a:t>1) </a:t>
            </a:r>
            <a:r>
              <a:rPr lang="en-US" sz="1000"/>
              <a:t>ID</a:t>
            </a:r>
            <a:r>
              <a:rPr lang="ru-RU" sz="1000" b="1">
                <a:solidFill>
                  <a:srgbClr val="303141"/>
                </a:solidFill>
                <a:latin typeface="Udemy Sans"/>
              </a:rPr>
              <a:t> - </a:t>
            </a:r>
            <a:r>
              <a:rPr lang="en-US" sz="1000"/>
              <a:t>Test-case-in unikal nömrəsi (sistem özü verir)</a:t>
            </a:r>
            <a:endParaRPr lang="ru-RU" sz="10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00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ru-RU" sz="1000">
                <a:solidFill>
                  <a:srgbClr val="303141"/>
                </a:solidFill>
                <a:latin typeface="Udemy Sans"/>
              </a:rPr>
              <a:t>2) </a:t>
            </a:r>
            <a:r>
              <a:rPr lang="en-US" sz="1000"/>
              <a:t>Prioritet</a:t>
            </a:r>
            <a:r>
              <a:rPr lang="ru-RU" sz="1000">
                <a:solidFill>
                  <a:srgbClr val="303141"/>
                </a:solidFill>
                <a:latin typeface="Udemy Sans"/>
              </a:rPr>
              <a:t> - </a:t>
            </a:r>
            <a:r>
              <a:rPr lang="en-US" sz="1000"/>
              <a:t>Bu yoxlamanın nə qədər vacib və təcili olduğu</a:t>
            </a:r>
            <a:br>
              <a:rPr lang="ru-RU" sz="1000">
                <a:solidFill>
                  <a:srgbClr val="303141"/>
                </a:solidFill>
                <a:latin typeface="Udemy Sans"/>
              </a:rPr>
            </a:br>
            <a:br>
              <a:rPr lang="ru-RU" sz="1000">
                <a:solidFill>
                  <a:srgbClr val="303141"/>
                </a:solidFill>
                <a:latin typeface="Udemy Sans"/>
              </a:rPr>
            </a:br>
            <a:r>
              <a:rPr lang="ru-RU" sz="1000">
                <a:solidFill>
                  <a:srgbClr val="303141"/>
                </a:solidFill>
                <a:latin typeface="Udemy Sans"/>
              </a:rPr>
              <a:t>3) </a:t>
            </a:r>
            <a:r>
              <a:rPr lang="en-US" sz="1000"/>
              <a:t>Tələb</a:t>
            </a:r>
            <a:r>
              <a:rPr lang="ru-RU" sz="1000">
                <a:solidFill>
                  <a:srgbClr val="303141"/>
                </a:solidFill>
                <a:latin typeface="Udemy Sans"/>
              </a:rPr>
              <a:t> - </a:t>
            </a:r>
            <a:r>
              <a:rPr lang="en-US" sz="1000"/>
              <a:t>Bu test hansı funksiyanı və ya şərti yoxlayır? (məsələn, qeydiyyat)</a:t>
            </a:r>
            <a:br>
              <a:rPr lang="ru-RU" sz="1000">
                <a:solidFill>
                  <a:srgbClr val="303141"/>
                </a:solidFill>
                <a:latin typeface="Udemy Sans"/>
              </a:rPr>
            </a:br>
            <a:br>
              <a:rPr lang="ru-RU" sz="1000">
                <a:solidFill>
                  <a:srgbClr val="303141"/>
                </a:solidFill>
                <a:latin typeface="Udemy Sans"/>
              </a:rPr>
            </a:br>
            <a:r>
              <a:rPr lang="ru-RU" sz="1000">
                <a:solidFill>
                  <a:srgbClr val="303141"/>
                </a:solidFill>
                <a:latin typeface="Udemy Sans"/>
              </a:rPr>
              <a:t>4) </a:t>
            </a:r>
            <a:r>
              <a:rPr lang="en-US" sz="1000"/>
              <a:t>Modul</a:t>
            </a:r>
            <a:r>
              <a:rPr lang="ru-RU" sz="1000">
                <a:solidFill>
                  <a:srgbClr val="303141"/>
                </a:solidFill>
                <a:latin typeface="Udemy Sans"/>
              </a:rPr>
              <a:t> - </a:t>
            </a:r>
            <a:r>
              <a:rPr lang="en-US" sz="1000"/>
              <a:t>Tətbiqin hansı hissəsini test edir? (məsələn, login, səbət, ödəniş)</a:t>
            </a:r>
            <a:br>
              <a:rPr lang="ru-RU" sz="1000">
                <a:solidFill>
                  <a:srgbClr val="303141"/>
                </a:solidFill>
                <a:latin typeface="Udemy Sans"/>
              </a:rPr>
            </a:br>
            <a:br>
              <a:rPr lang="ru-RU" sz="1000">
                <a:solidFill>
                  <a:srgbClr val="303141"/>
                </a:solidFill>
                <a:latin typeface="Udemy Sans"/>
              </a:rPr>
            </a:br>
            <a:r>
              <a:rPr lang="ru-RU" sz="1000">
                <a:solidFill>
                  <a:srgbClr val="303141"/>
                </a:solidFill>
                <a:latin typeface="Udemy Sans"/>
              </a:rPr>
              <a:t>5) </a:t>
            </a:r>
            <a:r>
              <a:rPr lang="en-US" sz="1000"/>
              <a:t>Başlıq (Title)</a:t>
            </a:r>
            <a:r>
              <a:rPr lang="ru-RU" sz="1000">
                <a:solidFill>
                  <a:srgbClr val="303141"/>
                </a:solidFill>
                <a:latin typeface="Udemy Sans"/>
              </a:rPr>
              <a:t> - </a:t>
            </a:r>
            <a:r>
              <a:rPr lang="en-US" sz="1000"/>
              <a:t>Testin adıdır, yoxlamanın əsas məqsədini bildirir. (məsələn: “Doğru e-mail ilə uğurlu giriş”)</a:t>
            </a:r>
            <a:br>
              <a:rPr lang="ru-RU" sz="1000">
                <a:solidFill>
                  <a:srgbClr val="303141"/>
                </a:solidFill>
                <a:latin typeface="Udemy Sans"/>
              </a:rPr>
            </a:br>
            <a:br>
              <a:rPr lang="ru-RU" sz="1000">
                <a:solidFill>
                  <a:srgbClr val="303141"/>
                </a:solidFill>
                <a:latin typeface="Udemy Sans"/>
              </a:rPr>
            </a:br>
            <a:r>
              <a:rPr lang="ru-RU" sz="1000">
                <a:solidFill>
                  <a:srgbClr val="303141"/>
                </a:solidFill>
                <a:latin typeface="Udemy Sans"/>
              </a:rPr>
              <a:t>6) </a:t>
            </a:r>
            <a:r>
              <a:rPr lang="en-US" sz="1000" b="1"/>
              <a:t>Test məlumatları və əvvəlcədən şərtlər (Test data, Preconditions):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Test məlumatları</a:t>
            </a:r>
            <a:r>
              <a:rPr lang="en-US" sz="1000"/>
              <a:t>: </a:t>
            </a:r>
            <a:r>
              <a:rPr lang="en-US" sz="1000" b="1"/>
              <a:t>Hansı məlumatlar</a:t>
            </a:r>
            <a:r>
              <a:rPr lang="en-US" sz="1000"/>
              <a:t> lazımdır? Məsələn, istifadəçi adı, parol və ya xüsusi fayllar. Həmçinin, test zamanı daxil ediləcək məlumatları (input data) göstərir.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Əvvəlcədən şərtlər</a:t>
            </a:r>
            <a:r>
              <a:rPr lang="en-US" sz="1000"/>
              <a:t>: Testə başlamazdan əvvəl </a:t>
            </a:r>
            <a:r>
              <a:rPr lang="en-US" sz="1000" b="1"/>
              <a:t>sistemin hansı vəziyyətdə olması</a:t>
            </a:r>
            <a:r>
              <a:rPr lang="en-US" sz="1000"/>
              <a:t> gərəkdir? Məsələn, istifadəçi qeydiyyatdan keçməlidir, və ya bazada müəyyən obyektlər yaradılmalıdır. Yəni, testdən əvvəl </a:t>
            </a:r>
            <a:r>
              <a:rPr lang="en-US" sz="1000" b="1"/>
              <a:t>hansı şərtlərin yerinə yetirilməsi</a:t>
            </a:r>
            <a:r>
              <a:rPr lang="en-US" sz="1000"/>
              <a:t> lazım olduğunu qeyd edir.</a:t>
            </a:r>
          </a:p>
          <a:p>
            <a:pPr algn="l"/>
            <a:endParaRPr lang="ru-RU" sz="100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ru-RU" sz="1000">
                <a:solidFill>
                  <a:srgbClr val="303141"/>
                </a:solidFill>
                <a:latin typeface="Udemy Sans"/>
              </a:rPr>
              <a:t>7) </a:t>
            </a:r>
            <a:r>
              <a:rPr lang="az-Latn-AZ" sz="1000" b="1">
                <a:solidFill>
                  <a:srgbClr val="303141"/>
                </a:solidFill>
                <a:latin typeface="Udemy Sans"/>
              </a:rPr>
              <a:t>Addımlar</a:t>
            </a:r>
            <a:r>
              <a:rPr lang="en-US" sz="1000" b="1"/>
              <a:t> (Steps):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/>
              <a:t>Bu, testin icrası zamanı </a:t>
            </a:r>
            <a:r>
              <a:rPr lang="en-US" sz="1000" b="1"/>
              <a:t>hansı addımları atmaq</a:t>
            </a:r>
            <a:r>
              <a:rPr lang="en-US" sz="1000"/>
              <a:t> lazım olduğunu göstərir. Məsələn: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/>
              <a:t>Səhifəni aç</a:t>
            </a:r>
            <a:r>
              <a:rPr lang="en-US" sz="10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/>
              <a:t>İstifadəçi adı və şifrəni daxil et</a:t>
            </a:r>
            <a:r>
              <a:rPr lang="en-US" sz="10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/>
              <a:t>Daxil ol düyməsini bas</a:t>
            </a:r>
            <a:r>
              <a:rPr lang="en-US" sz="10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/>
              <a:t>Bu addımlar nəticəsində gözlənilən nəticə əldə olunacaq.</a:t>
            </a:r>
          </a:p>
          <a:p>
            <a:pPr algn="l"/>
            <a:endParaRPr lang="az-Latn-AZ" sz="100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az-Latn-AZ" sz="1000">
                <a:solidFill>
                  <a:srgbClr val="303141"/>
                </a:solidFill>
                <a:latin typeface="Udemy Sans"/>
              </a:rPr>
              <a:t>8) </a:t>
            </a:r>
            <a:r>
              <a:rPr lang="en-US" sz="1000" b="1"/>
              <a:t>Gözlənilən nəticələr (Expected results):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/>
              <a:t>Hər bir </a:t>
            </a:r>
            <a:r>
              <a:rPr lang="en-US" sz="1000" b="1"/>
              <a:t>addımın sonunda</a:t>
            </a:r>
            <a:r>
              <a:rPr lang="en-US" sz="1000"/>
              <a:t> nə </a:t>
            </a:r>
            <a:r>
              <a:rPr lang="en-US" sz="1000" b="1"/>
              <a:t>görülməlidir</a:t>
            </a:r>
            <a:r>
              <a:rPr lang="en-US" sz="1000"/>
              <a:t>? Bu, testin </a:t>
            </a:r>
            <a:r>
              <a:rPr lang="en-US" sz="1000" b="1"/>
              <a:t>gözlənilən nəticələrini</a:t>
            </a:r>
            <a:r>
              <a:rPr lang="en-US" sz="1000"/>
              <a:t> göstərir.</a:t>
            </a:r>
            <a:br>
              <a:rPr lang="en-US" sz="1000"/>
            </a:br>
            <a:r>
              <a:rPr lang="en-US" sz="1000"/>
              <a:t>Məsələn: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/>
              <a:t>Addım 1: Səhifə açılır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/>
              <a:t>Addım 2: Daxil olma məlumatları doğru göstərilir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/>
              <a:t>Addım 3: İstifadəçi əsas səhifəyə keçir.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/>
              <a:t>Yəni hər bir addımın sonunda </a:t>
            </a:r>
            <a:r>
              <a:rPr lang="en-US" sz="1000" b="1"/>
              <a:t>gözlənilən nəticələr</a:t>
            </a:r>
            <a:r>
              <a:rPr lang="en-US" sz="1000"/>
              <a:t> tam aydın olmalıdır.</a:t>
            </a:r>
          </a:p>
          <a:p>
            <a:pPr algn="l"/>
            <a:endParaRPr lang="az-Latn-AZ" sz="10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az-Latn-AZ" sz="1000" i="0">
                <a:solidFill>
                  <a:srgbClr val="303141"/>
                </a:solidFill>
                <a:effectLst/>
                <a:latin typeface="Udemy Sans"/>
              </a:rPr>
              <a:t>9) </a:t>
            </a:r>
            <a:r>
              <a:rPr lang="en-US" sz="1000" b="1"/>
              <a:t>Post-şərtlər (Postconditions):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/>
              <a:t>Test bitdikdən sonra </a:t>
            </a:r>
            <a:r>
              <a:rPr lang="en-US" sz="1000" b="1"/>
              <a:t>sistemin əvvəlki vəziyyətinə qayıtması</a:t>
            </a:r>
            <a:r>
              <a:rPr lang="en-US" sz="1000"/>
              <a:t> lazımdır. Məsələn: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/>
              <a:t>Testdən sonra </a:t>
            </a:r>
            <a:r>
              <a:rPr lang="en-US" sz="1000" b="1"/>
              <a:t>istifadəçi məlumatları silinməlidir</a:t>
            </a:r>
            <a:r>
              <a:rPr lang="en-US" sz="10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/>
              <a:t>B</a:t>
            </a:r>
            <a:r>
              <a:rPr lang="en-US" sz="1000"/>
              <a:t>azadakı qeydlər və ya fayllar silinməlidir.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/>
              <a:t>Virtual maşın</a:t>
            </a:r>
            <a:r>
              <a:rPr lang="en-US" sz="1000"/>
              <a:t> və ya </a:t>
            </a:r>
            <a:r>
              <a:rPr lang="en-US" sz="1000" b="1"/>
              <a:t>sistemlər söndürülməlidir</a:t>
            </a:r>
            <a:r>
              <a:rPr lang="en-US" sz="1000"/>
              <a:t>.</a:t>
            </a:r>
          </a:p>
          <a:p>
            <a:r>
              <a:rPr lang="en-US" sz="1000"/>
              <a:t>Yəni, testin sonunda </a:t>
            </a:r>
            <a:r>
              <a:rPr lang="en-US" sz="1000" b="1"/>
              <a:t>sistemin vəziyyəti əvvəlki vəziyyətinə gətirilir</a:t>
            </a:r>
            <a:r>
              <a:rPr lang="en-US" sz="1000"/>
              <a:t>.</a:t>
            </a:r>
          </a:p>
          <a:p>
            <a:pPr algn="l"/>
            <a:endParaRPr lang="az-Latn-AZ" sz="10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0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000" b="1"/>
              <a:t>Qısaca olaraq</a:t>
            </a:r>
            <a:r>
              <a:rPr lang="en-US" sz="1000"/>
              <a:t>, test-case sənədində hər bir testin məqsədi, addımları, gözlənilən nəticələri və testin sonunda </a:t>
            </a:r>
            <a:r>
              <a:rPr lang="en-US" sz="1000" b="1"/>
              <a:t>sistemin necə təmizlənəcəyi</a:t>
            </a:r>
            <a:r>
              <a:rPr lang="en-US" sz="1000"/>
              <a:t> (postconditions) göstərilməlidir. </a:t>
            </a:r>
            <a:endParaRPr lang="az-Latn-AZ" sz="10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62648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A72E-088C-D4A5-36C2-1EB42258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5EE9ED-66A4-D54D-6460-113A8555F003}"/>
              </a:ext>
            </a:extLst>
          </p:cNvPr>
          <p:cNvSpPr txBox="1"/>
          <p:nvPr/>
        </p:nvSpPr>
        <p:spPr>
          <a:xfrm>
            <a:off x="107004" y="158874"/>
            <a:ext cx="119844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/>
              <a:t>Test sənədlərini idarə edən sistemlərdə test halının (test case) və onun işlədilməsi zamanı yoxlanmasının (test run) statusları əhəmiyyətlidir. Bu statuslar fərqlidir:</a:t>
            </a:r>
            <a:endParaRPr lang="ru-RU" sz="1600"/>
          </a:p>
          <a:p>
            <a:pPr algn="l"/>
            <a:endParaRPr lang="ru-RU" sz="160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600" b="1"/>
              <a:t>1. Test Halı Statusu (Test Case Status):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Draft</a:t>
            </a:r>
            <a:r>
              <a:rPr lang="en-US" sz="1600"/>
              <a:t>: Hələ tamamlanmamış test halıdır, üzərində işlənir.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Active</a:t>
            </a:r>
            <a:r>
              <a:rPr lang="en-US" sz="1600"/>
              <a:t>: Hazırda istifadə olunmağa və test edilməyə uyğun test halıdır.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Outdated</a:t>
            </a:r>
            <a:r>
              <a:rPr lang="en-US" sz="1600"/>
              <a:t>: Bu test halı artıq aktual deyil, dəyişdirilib və ya tətbiq olunmur.</a:t>
            </a:r>
          </a:p>
          <a:p>
            <a:pPr algn="l"/>
            <a:endParaRPr lang="ru-RU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600" b="1"/>
              <a:t>2. Testin Yoxlanma Statusu (Test Run Status):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Keçildi (Passed)</a:t>
            </a:r>
            <a:r>
              <a:rPr lang="en-US" sz="1600"/>
              <a:t>: Test uğurla keçib, gözlənilən nəticələr əldə olunub.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Uğursuz oldu (Failed)</a:t>
            </a:r>
            <a:r>
              <a:rPr lang="en-US" sz="1600"/>
              <a:t>: Test zamanı problem yaranıb və gözlənilən nəticələr alınmayıb.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Keçilmədi (Skipped)</a:t>
            </a:r>
            <a:r>
              <a:rPr lang="en-US" sz="1600"/>
              <a:t>: Test heç icra olunmayıb, hansısa səbəbdən atlanıb.</a:t>
            </a:r>
            <a:endParaRPr lang="ru-RU" sz="1600"/>
          </a:p>
          <a:p>
            <a:pPr>
              <a:buFont typeface="Arial" panose="020B0604020202020204" pitchFamily="34" charset="0"/>
              <a:buChar char="•"/>
            </a:pPr>
            <a:endParaRPr lang="ru-RU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 algn="l"/>
            <a:r>
              <a:rPr lang="en-US" sz="1600"/>
              <a:t>Bu statuslar test halının </a:t>
            </a:r>
            <a:r>
              <a:rPr lang="en-US" sz="1600" b="1"/>
              <a:t>yaşama dövrünü (lifecycle)</a:t>
            </a:r>
            <a:r>
              <a:rPr lang="en-US" sz="1600"/>
              <a:t> təmsil edir və layihədəki testlərin necə getdiyini izləməyə kömək edir.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20082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BFFD1-D36E-9485-03D4-E908506A7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F5E046-E531-ACEE-D619-8FDAE7D7C45F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Check-List vs Test Case</a:t>
            </a:r>
            <a:endParaRPr lang="ru-RU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Check-list (Çek-List)</a:t>
            </a:r>
            <a:r>
              <a:rPr lang="en-US" sz="1600"/>
              <a:t> və </a:t>
            </a:r>
            <a:r>
              <a:rPr lang="en-US" sz="1600" b="1"/>
              <a:t>Test Case (Test Halı)</a:t>
            </a:r>
            <a:r>
              <a:rPr lang="en-US" sz="1600"/>
              <a:t> arasındakı fərqlər:</a:t>
            </a:r>
            <a:endParaRPr lang="ru-RU" sz="1600"/>
          </a:p>
          <a:p>
            <a:pPr>
              <a:buNone/>
            </a:pPr>
            <a:endParaRPr lang="ru-RU" sz="1600"/>
          </a:p>
          <a:p>
            <a:pPr>
              <a:buNone/>
            </a:pPr>
            <a:endParaRPr lang="ru-RU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Check-list (Çek-List):</a:t>
            </a:r>
            <a:endParaRPr lang="ru-RU" sz="1600" b="1"/>
          </a:p>
          <a:p>
            <a:pPr>
              <a:buNone/>
            </a:pPr>
            <a:endParaRPr lang="en-US" sz="1600" b="1"/>
          </a:p>
          <a:p>
            <a:pPr>
              <a:buFont typeface="+mj-lt"/>
              <a:buAutoNum type="arabicPeriod"/>
            </a:pPr>
            <a:r>
              <a:rPr lang="en-US" sz="1600" b="1"/>
              <a:t>Başlanğıc mərhələlərində</a:t>
            </a:r>
            <a:r>
              <a:rPr lang="en-US" sz="1600"/>
              <a:t> istifadə olunur.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Sadə layihələrdə</a:t>
            </a:r>
            <a:r>
              <a:rPr lang="en-US" sz="1600"/>
              <a:t> tətbiq olunur.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Tez-tez dəyişən tələblər</a:t>
            </a:r>
            <a:r>
              <a:rPr lang="en-US" sz="1600"/>
              <a:t> üçün uygundur.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Sistemi</a:t>
            </a:r>
            <a:r>
              <a:rPr lang="en-US" sz="1600"/>
              <a:t> yaxşı başa düşmək tələb olunur.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Asanlıqla saxlanılır</a:t>
            </a:r>
            <a:r>
              <a:rPr lang="en-US" sz="1600"/>
              <a:t> və yenilənir.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Təkrarlanan yoxlamalar</a:t>
            </a:r>
            <a:r>
              <a:rPr lang="en-US" sz="1600"/>
              <a:t> üçün istifadə olunur.</a:t>
            </a:r>
            <a:endParaRPr lang="ru-RU" sz="1600"/>
          </a:p>
          <a:p>
            <a:pPr>
              <a:buFont typeface="+mj-lt"/>
              <a:buAutoNum type="arabicPeriod"/>
            </a:pPr>
            <a:endParaRPr lang="ru-RU" sz="1600"/>
          </a:p>
          <a:p>
            <a:pPr>
              <a:buFont typeface="+mj-lt"/>
              <a:buAutoNum type="arabicPeriod"/>
            </a:pPr>
            <a:endParaRPr lang="ru-RU" sz="1600"/>
          </a:p>
          <a:p>
            <a:pPr>
              <a:buFont typeface="+mj-lt"/>
              <a:buAutoNum type="arabicPeriod"/>
            </a:pPr>
            <a:endParaRPr lang="en-US" sz="1600"/>
          </a:p>
          <a:p>
            <a:pPr>
              <a:buNone/>
            </a:pPr>
            <a:r>
              <a:rPr lang="en-US" sz="1600" b="1"/>
              <a:t>Test Case (Test Halı):</a:t>
            </a:r>
            <a:endParaRPr lang="ru-RU" sz="1600" b="1"/>
          </a:p>
          <a:p>
            <a:pPr>
              <a:buNone/>
            </a:pPr>
            <a:endParaRPr lang="en-US" sz="1600" b="1"/>
          </a:p>
          <a:p>
            <a:pPr>
              <a:buFont typeface="+mj-lt"/>
              <a:buAutoNum type="arabicPeriod"/>
            </a:pPr>
            <a:r>
              <a:rPr lang="en-US" sz="1600" b="1"/>
              <a:t>Yetişmiş layihələrdə</a:t>
            </a:r>
            <a:r>
              <a:rPr lang="en-US" sz="1600"/>
              <a:t> istifadə olunur.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Çətin biznes lojiqası</a:t>
            </a:r>
            <a:r>
              <a:rPr lang="en-US" sz="1600"/>
              <a:t> ilə əlaqəli testlər üçün uygundur.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Tələblər</a:t>
            </a:r>
            <a:r>
              <a:rPr lang="en-US" sz="1600"/>
              <a:t> çox az dəyişir.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Personalın təlimi</a:t>
            </a:r>
            <a:r>
              <a:rPr lang="en-US" sz="1600"/>
              <a:t> üçün uyğun ola bilər.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Çətin saxlanılır</a:t>
            </a:r>
            <a:r>
              <a:rPr lang="en-US" sz="1600"/>
              <a:t>, amma çox detallıdır.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Regressiya testləri</a:t>
            </a:r>
            <a:r>
              <a:rPr lang="en-US" sz="1600"/>
              <a:t> üçün geniş istifadə olunur.</a:t>
            </a:r>
          </a:p>
        </p:txBody>
      </p:sp>
    </p:spTree>
    <p:extLst>
      <p:ext uri="{BB962C8B-B14F-4D97-AF65-F5344CB8AC3E}">
        <p14:creationId xmlns:p14="http://schemas.microsoft.com/office/powerpoint/2010/main" val="124696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14754</TotalTime>
  <Words>5149</Words>
  <Application>Microsoft Office PowerPoint</Application>
  <PresentationFormat>Widescreen</PresentationFormat>
  <Paragraphs>668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Unicode MS</vt:lpstr>
      <vt:lpstr>Calibri</vt:lpstr>
      <vt:lpstr>Calibri Light</vt:lpstr>
      <vt:lpstr>Udemy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79</cp:revision>
  <dcterms:created xsi:type="dcterms:W3CDTF">2025-02-24T08:05:52Z</dcterms:created>
  <dcterms:modified xsi:type="dcterms:W3CDTF">2025-03-22T13:04:38Z</dcterms:modified>
</cp:coreProperties>
</file>