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6" r:id="rId15"/>
    <p:sldId id="288" r:id="rId16"/>
    <p:sldId id="289" r:id="rId17"/>
    <p:sldId id="290" r:id="rId18"/>
    <p:sldId id="287" r:id="rId19"/>
    <p:sldId id="292" r:id="rId20"/>
    <p:sldId id="293" r:id="rId21"/>
    <p:sldId id="294" r:id="rId22"/>
    <p:sldId id="268" r:id="rId23"/>
    <p:sldId id="269" r:id="rId24"/>
    <p:sldId id="270" r:id="rId25"/>
    <p:sldId id="273" r:id="rId26"/>
    <p:sldId id="274" r:id="rId27"/>
    <p:sldId id="275" r:id="rId28"/>
    <p:sldId id="276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71" r:id="rId37"/>
    <p:sldId id="272" r:id="rId38"/>
    <p:sldId id="302" r:id="rId39"/>
    <p:sldId id="267" r:id="rId40"/>
    <p:sldId id="305" r:id="rId41"/>
    <p:sldId id="306" r:id="rId42"/>
    <p:sldId id="295" r:id="rId43"/>
    <p:sldId id="296" r:id="rId44"/>
    <p:sldId id="300" r:id="rId45"/>
    <p:sldId id="301" r:id="rId46"/>
    <p:sldId id="304" r:id="rId47"/>
    <p:sldId id="298" r:id="rId48"/>
    <p:sldId id="303" r:id="rId49"/>
    <p:sldId id="307" r:id="rId50"/>
    <p:sldId id="297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66463-8522-4BA8-8B4F-184C53B4F56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263B3-4EAA-4B65-85FA-F6F4E93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5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263B3-4EAA-4B65-85FA-F6F4E93A47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dərslik, PHP proqramlaşdırma dilində </a:t>
            </a:r>
            <a:r>
              <a:rPr lang="en-US" b="1">
                <a:solidFill>
                  <a:srgbClr val="FF0000"/>
                </a:solidFill>
              </a:rPr>
              <a:t>SOAP API </a:t>
            </a:r>
            <a:r>
              <a:rPr lang="en-US"/>
              <a:t>mövzusu haqq</a:t>
            </a:r>
            <a:r>
              <a:rPr lang="az-Latn-AZ"/>
              <a:t>ında olacaq</a:t>
            </a:r>
            <a:r>
              <a:rPr lang="en-US"/>
              <a:t>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SOAP Nədir?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(Simple Object Access Protocol) – veb servislər üçün bir protokoldur. O, </a:t>
            </a:r>
            <a:r>
              <a:rPr lang="en-US" b="1">
                <a:solidFill>
                  <a:srgbClr val="00B050"/>
                </a:solidFill>
              </a:rPr>
              <a:t>XML</a:t>
            </a:r>
            <a:r>
              <a:rPr lang="en-US"/>
              <a:t> adlı bir dil ilə işləyir və </a:t>
            </a:r>
            <a:r>
              <a:rPr lang="en-US" b="1"/>
              <a:t>HTTP</a:t>
            </a:r>
            <a:r>
              <a:rPr lang="en-US"/>
              <a:t> (internet protokolu) üzərindən məlumat göndərir. </a:t>
            </a:r>
            <a:r>
              <a:rPr lang="en-US" b="1"/>
              <a:t>SOAP</a:t>
            </a:r>
            <a:r>
              <a:rPr lang="en-US"/>
              <a:t> çox strukturlaşdırılmışdır – hər şey qaydalarla tənzimlənir, bu da onu etibarlı edir, amma bir az mürəkkəb ola bilər.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mesajı bir zərf kimidir: İçində başlıq (</a:t>
            </a:r>
            <a:r>
              <a:rPr lang="en-US" b="1"/>
              <a:t>header</a:t>
            </a:r>
            <a:r>
              <a:rPr lang="en-US"/>
              <a:t>) və bədən (</a:t>
            </a:r>
            <a:r>
              <a:rPr lang="en-US" b="1"/>
              <a:t>body</a:t>
            </a:r>
            <a:r>
              <a:rPr lang="en-US"/>
              <a:t>) var. Başlıqda əlavə məlumatlar </a:t>
            </a:r>
            <a:r>
              <a:rPr lang="az-Latn-AZ"/>
              <a:t>olur</a:t>
            </a:r>
            <a:r>
              <a:rPr lang="en-US"/>
              <a:t>(məsələn, şifrə), bədəndə isə əsas sorğu</a:t>
            </a:r>
            <a:r>
              <a:rPr lang="az-Latn-AZ"/>
              <a:t> (</a:t>
            </a:r>
            <a:r>
              <a:rPr lang="az-Latn-AZ" b="1"/>
              <a:t>request</a:t>
            </a:r>
            <a:r>
              <a:rPr lang="az-Latn-AZ"/>
              <a:t>)</a:t>
            </a:r>
            <a:r>
              <a:rPr lang="en-US"/>
              <a:t> və ya cavab </a:t>
            </a:r>
            <a:r>
              <a:rPr lang="az-Latn-AZ"/>
              <a:t>(</a:t>
            </a:r>
            <a:r>
              <a:rPr lang="az-Latn-AZ" b="1"/>
              <a:t>response</a:t>
            </a:r>
            <a:r>
              <a:rPr lang="az-Latn-AZ"/>
              <a:t>) </a:t>
            </a:r>
            <a:r>
              <a:rPr lang="en-US"/>
              <a:t>olur.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Nümunə</a:t>
            </a:r>
            <a:r>
              <a:rPr lang="en-US"/>
              <a:t>: Bir </a:t>
            </a:r>
            <a:r>
              <a:rPr lang="en-US" b="1"/>
              <a:t>SOAP</a:t>
            </a:r>
            <a:r>
              <a:rPr lang="en-US"/>
              <a:t> sorğusu belə görünə bilər (</a:t>
            </a:r>
            <a:r>
              <a:rPr lang="en-US" b="1"/>
              <a:t>XML</a:t>
            </a:r>
            <a:r>
              <a:rPr lang="en-US"/>
              <a:t> formatında):</a:t>
            </a:r>
            <a:r>
              <a:rPr lang="az-Latn-AZ"/>
              <a:t> Bu, "</a:t>
            </a:r>
            <a:r>
              <a:rPr lang="az-Latn-AZ" b="1"/>
              <a:t>IBM şirkətinin səhm qiymətini ver</a:t>
            </a:r>
            <a:r>
              <a:rPr lang="az-Latn-AZ"/>
              <a:t>" deyir.</a:t>
            </a: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8EDAF-155E-A28F-DF12-EA3DB29B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319"/>
            <a:ext cx="5283200" cy="15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7D42-8391-0431-0410-33BCF466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621002-6629-4F26-F874-719008B35419}"/>
              </a:ext>
            </a:extLst>
          </p:cNvPr>
          <p:cNvSpPr txBox="1"/>
          <p:nvPr/>
        </p:nvSpPr>
        <p:spPr>
          <a:xfrm>
            <a:off x="203200" y="244826"/>
            <a:ext cx="11822545" cy="638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1. </a:t>
            </a:r>
            <a:r>
              <a:rPr lang="en-US" b="1">
                <a:solidFill>
                  <a:srgbClr val="FF0000"/>
                </a:solidFill>
              </a:rPr>
              <a:t>XML Namespaces Nədir</a:t>
            </a:r>
            <a:r>
              <a:rPr lang="en-US" b="1"/>
              <a:t>?</a:t>
            </a:r>
          </a:p>
          <a:p>
            <a:pPr>
              <a:lnSpc>
                <a:spcPct val="150000"/>
              </a:lnSpc>
            </a:pPr>
            <a:r>
              <a:rPr lang="en-US" b="1"/>
              <a:t>XML Namespaces</a:t>
            </a:r>
            <a:r>
              <a:rPr lang="en-US"/>
              <a:t>, XML sənədlərində </a:t>
            </a:r>
            <a:r>
              <a:rPr lang="en-US" b="1" i="1"/>
              <a:t>element</a:t>
            </a:r>
            <a:r>
              <a:rPr lang="en-US"/>
              <a:t> və </a:t>
            </a:r>
            <a:r>
              <a:rPr lang="en-US" b="1" i="1"/>
              <a:t>atribut</a:t>
            </a:r>
            <a:r>
              <a:rPr lang="en-US"/>
              <a:t> adlarını unikal (yeganə) etmək üçün istifadə olunan bir mexanizmdir. O, </a:t>
            </a:r>
            <a:r>
              <a:rPr lang="en-US" b="1"/>
              <a:t>W3C</a:t>
            </a:r>
            <a:r>
              <a:rPr lang="en-US"/>
              <a:t> (World Wide Web Consortium) tərəfindən təyin olunub və </a:t>
            </a:r>
            <a:r>
              <a:rPr lang="en-US" b="1"/>
              <a:t>XML 1.0 </a:t>
            </a:r>
            <a:r>
              <a:rPr lang="en-US"/>
              <a:t>standartının bir hissəsidir. </a:t>
            </a:r>
            <a:r>
              <a:rPr lang="en-US" b="1"/>
              <a:t>Namespace</a:t>
            </a:r>
            <a:r>
              <a:rPr lang="en-US"/>
              <a:t> sadəcə bir "</a:t>
            </a:r>
            <a:r>
              <a:rPr lang="en-US" b="1"/>
              <a:t>ad qrupu</a:t>
            </a:r>
            <a:r>
              <a:rPr lang="en-US"/>
              <a:t>"dur – yəni, müəyyən bir qrup içində bütün adlar </a:t>
            </a:r>
            <a:r>
              <a:rPr lang="en-US" b="1">
                <a:solidFill>
                  <a:srgbClr val="0070C0"/>
                </a:solidFill>
              </a:rPr>
              <a:t>unikal</a:t>
            </a:r>
            <a:r>
              <a:rPr lang="en-US"/>
              <a:t> olur. Bu, xüsusilə fərqli </a:t>
            </a:r>
            <a:r>
              <a:rPr lang="en-US" b="1"/>
              <a:t>XML</a:t>
            </a:r>
            <a:r>
              <a:rPr lang="en-US"/>
              <a:t> sənədləri birləşdiriləndə faydalıdır.</a:t>
            </a:r>
          </a:p>
          <a:p>
            <a:pPr>
              <a:lnSpc>
                <a:spcPct val="150000"/>
              </a:lnSpc>
            </a:pPr>
            <a:endParaRPr lang="en-US" sz="1050"/>
          </a:p>
          <a:p>
            <a:pPr>
              <a:lnSpc>
                <a:spcPct val="150000"/>
              </a:lnSpc>
            </a:pPr>
            <a:r>
              <a:rPr lang="en-US"/>
              <a:t>Məsələn, eyni bir </a:t>
            </a:r>
            <a:r>
              <a:rPr lang="en-US" b="1"/>
              <a:t>XML</a:t>
            </a:r>
            <a:r>
              <a:rPr lang="en-US"/>
              <a:t> sənədində "</a:t>
            </a:r>
            <a:r>
              <a:rPr lang="en-US" b="1"/>
              <a:t>table</a:t>
            </a:r>
            <a:r>
              <a:rPr lang="en-US"/>
              <a:t>" elementi mebel üçün (</a:t>
            </a:r>
            <a:r>
              <a:rPr lang="en-US" b="1"/>
              <a:t>masa</a:t>
            </a:r>
            <a:r>
              <a:rPr lang="en-US"/>
              <a:t>), başqa birində isə verilənlər bazası üçün (</a:t>
            </a:r>
            <a:r>
              <a:rPr lang="en-US" b="1"/>
              <a:t>cədvəl</a:t>
            </a:r>
            <a:r>
              <a:rPr lang="en-US"/>
              <a:t>) istifadə oluna bilər. </a:t>
            </a:r>
            <a:r>
              <a:rPr lang="en-US" b="1"/>
              <a:t>Namespaces</a:t>
            </a:r>
            <a:r>
              <a:rPr lang="en-US"/>
              <a:t> bu qarışıqlığın qarşısını alır.</a:t>
            </a: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  <a:p>
            <a:r>
              <a:rPr lang="en-US" b="1"/>
              <a:t>2. Niyə XML Namespaces Lazımdır?</a:t>
            </a:r>
          </a:p>
          <a:p>
            <a:endParaRPr lang="en-US" b="1"/>
          </a:p>
          <a:p>
            <a:r>
              <a:rPr lang="en-US" b="1"/>
              <a:t>Ad Çatışmaları (Name Conflicts):</a:t>
            </a:r>
            <a:r>
              <a:rPr lang="en-US"/>
              <a:t> </a:t>
            </a:r>
            <a:r>
              <a:rPr lang="en-US" b="1"/>
              <a:t>XML</a:t>
            </a:r>
            <a:r>
              <a:rPr lang="en-US"/>
              <a:t>-də element adları proqramçı tərəfindən yaradılır. Əgər iki fərqli sistemdən məlumat birləşdirsəniz, eyni adlar qarışa bilər. Məsələn: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Bir sistemdə </a:t>
            </a:r>
            <a:r>
              <a:rPr lang="en-US" b="1">
                <a:solidFill>
                  <a:srgbClr val="0070C0"/>
                </a:solidFill>
              </a:rPr>
              <a:t>&lt;title&gt; </a:t>
            </a:r>
            <a:r>
              <a:rPr lang="en-US"/>
              <a:t>film adı üçün.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Digərində </a:t>
            </a:r>
            <a:r>
              <a:rPr lang="en-US" b="1">
                <a:solidFill>
                  <a:srgbClr val="0070C0"/>
                </a:solidFill>
              </a:rPr>
              <a:t>&lt;title&gt; </a:t>
            </a:r>
            <a:r>
              <a:rPr lang="en-US"/>
              <a:t>kitab adı üçün. Namespaces bu adları "ayırır" ki, kompüterlər düzgün başa düşsün.</a:t>
            </a:r>
            <a:r>
              <a:rPr lang="en-US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79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836-5004-5C82-B45E-A3D3191B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6DF6C-625A-CADB-6595-1EF4AE9C10FC}"/>
              </a:ext>
            </a:extLst>
          </p:cNvPr>
          <p:cNvSpPr txBox="1"/>
          <p:nvPr/>
        </p:nvSpPr>
        <p:spPr>
          <a:xfrm>
            <a:off x="203200" y="244826"/>
            <a:ext cx="1182254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Fərqli Markup Vocabularies Birləşdirmək</a:t>
            </a:r>
            <a:r>
              <a:rPr lang="en-US">
                <a:latin typeface="-apple-system"/>
              </a:rPr>
              <a:t>: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sənədləri </a:t>
            </a:r>
            <a:r>
              <a:rPr lang="en-US" b="1">
                <a:latin typeface="-apple-system"/>
              </a:rPr>
              <a:t>HTML</a:t>
            </a:r>
            <a:r>
              <a:rPr lang="en-US">
                <a:latin typeface="-apple-system"/>
              </a:rPr>
              <a:t>, </a:t>
            </a:r>
            <a:r>
              <a:rPr lang="en-US" b="1">
                <a:latin typeface="-apple-system"/>
              </a:rPr>
              <a:t>SVG</a:t>
            </a:r>
            <a:r>
              <a:rPr lang="en-US">
                <a:latin typeface="-apple-system"/>
              </a:rPr>
              <a:t>, </a:t>
            </a:r>
            <a:r>
              <a:rPr lang="en-US" b="1">
                <a:latin typeface="-apple-system"/>
              </a:rPr>
              <a:t>MathML</a:t>
            </a:r>
            <a:r>
              <a:rPr lang="en-US">
                <a:latin typeface="-apple-system"/>
              </a:rPr>
              <a:t> kimi fərqli dillərlə qarışdırıla bilər. Namespaces onları bir sənəddə istifadə etməyə imkan verir, ad qarışıqlığı olmadan.</a:t>
            </a:r>
          </a:p>
          <a:p>
            <a:endParaRPr lang="en-US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Paylaşma və Yenidən İstifadə</a:t>
            </a:r>
            <a:r>
              <a:rPr lang="en-US"/>
              <a:t>: Namespaces XML sxemlərini (</a:t>
            </a:r>
            <a:r>
              <a:rPr lang="en-US" b="1">
                <a:solidFill>
                  <a:srgbClr val="FF0000"/>
                </a:solidFill>
              </a:rPr>
              <a:t>schemas</a:t>
            </a:r>
            <a:r>
              <a:rPr lang="en-US"/>
              <a:t>) paylaşmağa kömək edir. Böyük layihələrdə, məsələn, </a:t>
            </a:r>
            <a:r>
              <a:rPr lang="en-US" b="1">
                <a:solidFill>
                  <a:srgbClr val="7030A0"/>
                </a:solidFill>
              </a:rPr>
              <a:t>SOAP</a:t>
            </a:r>
            <a:r>
              <a:rPr lang="en-US"/>
              <a:t> və ya </a:t>
            </a:r>
            <a:r>
              <a:rPr lang="en-US" b="1">
                <a:solidFill>
                  <a:schemeClr val="accent2"/>
                </a:solidFill>
              </a:rPr>
              <a:t>WSDL</a:t>
            </a:r>
            <a:r>
              <a:rPr lang="en-US"/>
              <a:t>-də çox istifadə olunur.</a:t>
            </a:r>
          </a:p>
          <a:p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b="1">
                <a:solidFill>
                  <a:srgbClr val="00B050"/>
                </a:solidFill>
              </a:rPr>
              <a:t>XML</a:t>
            </a:r>
            <a:r>
              <a:rPr lang="az-Latn-AZ"/>
              <a:t> başqadır </a:t>
            </a:r>
            <a:r>
              <a:rPr lang="az-Latn-AZ" b="1">
                <a:solidFill>
                  <a:srgbClr val="0070C0"/>
                </a:solidFill>
              </a:rPr>
              <a:t>XML sexam </a:t>
            </a:r>
            <a:r>
              <a:rPr lang="az-Latn-AZ"/>
              <a:t>başqadır. Bu ikisini qarışdırmaq olmaz. XML sxema, XML sənədinin necə işlədiyini, hansı elementlər, tiplər ilə işlədiyini təyin edən qoşma sənəddir.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 b="1"/>
              <a:t>XML</a:t>
            </a:r>
            <a:r>
              <a:rPr lang="en-US"/>
              <a:t> çox sərbəstdir. İstəsən belə də yaza bilərsən:</a:t>
            </a:r>
            <a:r>
              <a:rPr lang="az-Latn-AZ"/>
              <a:t> Texniki olaraq </a:t>
            </a:r>
            <a:r>
              <a:rPr lang="az-Latn-AZ" b="1"/>
              <a:t>XML</a:t>
            </a:r>
            <a:r>
              <a:rPr lang="az-Latn-AZ"/>
              <a:t> bunu səhv hesab etmir, çünki qaydaları (</a:t>
            </a:r>
            <a:r>
              <a:rPr lang="az-Latn-AZ" b="1"/>
              <a:t>XML SCHEMAS</a:t>
            </a:r>
            <a:r>
              <a:rPr lang="az-Latn-AZ"/>
              <a:t>) yoxdu. Burada kim deyəcək ki, “</a:t>
            </a:r>
            <a:r>
              <a:rPr lang="az-Latn-AZ" b="1"/>
              <a:t>ad</a:t>
            </a:r>
            <a:r>
              <a:rPr lang="az-Latn-AZ"/>
              <a:t>” hərf olmalıdır, “</a:t>
            </a:r>
            <a:r>
              <a:rPr lang="az-Latn-AZ" b="1"/>
              <a:t>yas</a:t>
            </a:r>
            <a:r>
              <a:rPr lang="az-Latn-AZ"/>
              <a:t>” isə rəqəm”?  - 22ci slayddan sonra buraya geri qayıdaraq, oxu və 22ci slayddan dəvam et.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İndi </a:t>
            </a:r>
            <a:r>
              <a:rPr lang="az-Latn-AZ" b="1"/>
              <a:t>NAMESPCE</a:t>
            </a:r>
            <a:r>
              <a:rPr lang="az-Latn-AZ"/>
              <a:t> ilə olan mövzunu başa çatdıraq sonra </a:t>
            </a:r>
            <a:r>
              <a:rPr lang="az-Latn-AZ" b="1">
                <a:solidFill>
                  <a:srgbClr val="00B050"/>
                </a:solidFill>
              </a:rPr>
              <a:t>XML</a:t>
            </a:r>
            <a:r>
              <a:rPr lang="az-Latn-AZ"/>
              <a:t> ilə </a:t>
            </a:r>
            <a:r>
              <a:rPr lang="az-Latn-AZ" b="1">
                <a:solidFill>
                  <a:srgbClr val="00B0F0"/>
                </a:solidFill>
              </a:rPr>
              <a:t>XML SCHEMAS </a:t>
            </a:r>
            <a:r>
              <a:rPr lang="az-Latn-AZ"/>
              <a:t>arasındakı fərqə baxarıq.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520BB-C2B9-BD82-2A58-3CEEAFF8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2977"/>
            <a:ext cx="392484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3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981A-28E6-C17F-439E-2E620943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78E654-28D6-C14F-6ADA-FA2CF61F5D76}"/>
              </a:ext>
            </a:extLst>
          </p:cNvPr>
          <p:cNvSpPr txBox="1"/>
          <p:nvPr/>
        </p:nvSpPr>
        <p:spPr>
          <a:xfrm>
            <a:off x="203200" y="244826"/>
            <a:ext cx="1182254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, e</a:t>
            </a:r>
            <a:r>
              <a:rPr lang="en-US">
                <a:latin typeface="-apple-system"/>
              </a:rPr>
              <a:t>yni </a:t>
            </a:r>
            <a:r>
              <a:rPr lang="en-US" b="1">
                <a:latin typeface="-apple-system"/>
              </a:rPr>
              <a:t>etiket</a:t>
            </a:r>
            <a:r>
              <a:rPr lang="en-US">
                <a:latin typeface="-apple-system"/>
              </a:rPr>
              <a:t> adları qarışmasın deyə istifadə olunur. Məsələn, iki fərqli </a:t>
            </a:r>
            <a:r>
              <a:rPr lang="en-US" b="1">
                <a:latin typeface="-apple-system"/>
              </a:rPr>
              <a:t>&lt;ad&gt; </a:t>
            </a:r>
            <a:r>
              <a:rPr lang="en-US">
                <a:latin typeface="-apple-system"/>
              </a:rPr>
              <a:t>etiketi varsa, </a:t>
            </a:r>
            <a:r>
              <a:rPr lang="en-US" b="1">
                <a:latin typeface="-apple-system"/>
              </a:rPr>
              <a:t>xmlns="uri" </a:t>
            </a:r>
            <a:r>
              <a:rPr lang="az-Latn-AZ">
                <a:latin typeface="-apple-system"/>
              </a:rPr>
              <a:t>istifadə edərək </a:t>
            </a:r>
            <a:r>
              <a:rPr lang="en-US" b="1">
                <a:latin typeface="-apple-system"/>
              </a:rPr>
              <a:t>namespace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təyin edirik və bu fərqli adları bir-birindən ayırırıq.</a:t>
            </a:r>
            <a:r>
              <a:rPr lang="en-US">
                <a:latin typeface="-apple-system"/>
              </a:rPr>
              <a:t>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Namespaces "</a:t>
            </a:r>
            <a:r>
              <a:rPr lang="az-Latn-AZ" b="1">
                <a:solidFill>
                  <a:schemeClr val="accent2"/>
                </a:solidFill>
                <a:latin typeface="-apple-system"/>
              </a:rPr>
              <a:t>xmlns</a:t>
            </a:r>
            <a:r>
              <a:rPr lang="az-Latn-AZ">
                <a:latin typeface="-apple-system"/>
              </a:rPr>
              <a:t>" atributu ilə təyin olunur. Bu atribut bir prefix və URI (Uniform Resource Identifier) ilə əlaqələndirilir. URI adətən veb ünvan kimidir, amma əslində sadəcə unikal identifikatordur – o ünvana getmək lazım deyil.</a:t>
            </a:r>
          </a:p>
          <a:p>
            <a:endParaRPr lang="az-Latn-AZ">
              <a:latin typeface="-apple-system"/>
            </a:endParaRPr>
          </a:p>
          <a:p>
            <a:r>
              <a:rPr lang="az-Latn-AZ" b="1">
                <a:latin typeface="-apple-system"/>
              </a:rPr>
              <a:t>Əsas Sintaksis</a:t>
            </a:r>
            <a:r>
              <a:rPr lang="az-Latn-AZ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Prefix</a:t>
            </a:r>
            <a:r>
              <a:rPr lang="az-Latn-AZ">
                <a:latin typeface="-apple-system"/>
              </a:rPr>
              <a:t>: Adətən qısa hərflər, məsələn "</a:t>
            </a:r>
            <a:r>
              <a:rPr lang="az-Latn-AZ" b="1">
                <a:latin typeface="-apple-system"/>
              </a:rPr>
              <a:t>h</a:t>
            </a:r>
            <a:r>
              <a:rPr lang="az-Latn-AZ">
                <a:latin typeface="-apple-system"/>
              </a:rPr>
              <a:t>" və ya "</a:t>
            </a:r>
            <a:r>
              <a:rPr lang="az-Latn-AZ" b="1">
                <a:latin typeface="-apple-system"/>
              </a:rPr>
              <a:t>book</a:t>
            </a:r>
            <a:r>
              <a:rPr lang="az-Latn-AZ">
                <a:latin typeface="-apple-system"/>
              </a:rPr>
              <a:t>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URI</a:t>
            </a:r>
            <a:r>
              <a:rPr lang="az-Latn-AZ">
                <a:latin typeface="-apple-system"/>
              </a:rPr>
              <a:t>: Unikal string, məsələn "http://www.example.com/books".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b="1">
                <a:latin typeface="-apple-system"/>
              </a:rPr>
              <a:t>Təyin</a:t>
            </a:r>
            <a:r>
              <a:rPr lang="az-Latn-AZ">
                <a:latin typeface="-apple-system"/>
              </a:rPr>
              <a:t>: &lt;element xmlns:prefix="URI"&gt;</a:t>
            </a:r>
          </a:p>
          <a:p>
            <a:endParaRPr lang="az-Latn-AZ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66A1A-783A-7176-2609-5704CE6F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2117"/>
            <a:ext cx="4553527" cy="3165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970D7-9EF8-439D-F2A7-32A6F55AB2D6}"/>
              </a:ext>
            </a:extLst>
          </p:cNvPr>
          <p:cNvSpPr txBox="1"/>
          <p:nvPr/>
        </p:nvSpPr>
        <p:spPr>
          <a:xfrm>
            <a:off x="5098472" y="42534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Burada "</a:t>
            </a:r>
            <a:r>
              <a:rPr lang="en-US" b="1">
                <a:solidFill>
                  <a:srgbClr val="00B050"/>
                </a:solidFill>
              </a:rPr>
              <a:t>h</a:t>
            </a:r>
            <a:r>
              <a:rPr lang="en-US"/>
              <a:t>" prefix </a:t>
            </a:r>
            <a:r>
              <a:rPr lang="en-US" b="1"/>
              <a:t>HTML</a:t>
            </a:r>
            <a:r>
              <a:rPr lang="en-US"/>
              <a:t> üçün, "</a:t>
            </a:r>
            <a:r>
              <a:rPr lang="en-US" b="1">
                <a:solidFill>
                  <a:srgbClr val="0070C0"/>
                </a:solidFill>
              </a:rPr>
              <a:t>f</a:t>
            </a:r>
            <a:r>
              <a:rPr lang="en-US"/>
              <a:t>" </a:t>
            </a:r>
            <a:r>
              <a:rPr lang="en-US" b="1"/>
              <a:t>mebel</a:t>
            </a:r>
            <a:r>
              <a:rPr lang="en-US"/>
              <a:t> üçün istifadə olunur. Beləliklə, iki "table" elementi fərqlənir.</a:t>
            </a:r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CODE5 qolvuğu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3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7D0BA-521D-7A38-DE3A-65C17316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3267DD-BB27-CEBE-5C0D-3B47D436BDE9}"/>
              </a:ext>
            </a:extLst>
          </p:cNvPr>
          <p:cNvSpPr txBox="1"/>
          <p:nvPr/>
        </p:nvSpPr>
        <p:spPr>
          <a:xfrm>
            <a:off x="203201" y="244826"/>
            <a:ext cx="549563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Ancaq belə bir nümunədə, </a:t>
            </a:r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 lazım deyil. Çünki bu strukturda qarışıqlıq yoxdur və hər şey eyni sistemə aiddir (kitabxana → kitab → məlumatlar).</a:t>
            </a: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b="1"/>
              <a:t>Burada</a:t>
            </a:r>
            <a:r>
              <a:rPr lang="en-US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Bir </a:t>
            </a:r>
            <a:r>
              <a:rPr lang="en-US" b="1"/>
              <a:t>root</a:t>
            </a:r>
            <a:r>
              <a:rPr lang="en-US"/>
              <a:t> element var: </a:t>
            </a:r>
            <a:r>
              <a:rPr lang="en-US" b="1"/>
              <a:t>&lt;kitabxana&gt;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Onun içində dəfələrlə &lt;</a:t>
            </a:r>
            <a:r>
              <a:rPr lang="en-US" b="1"/>
              <a:t>kitab&gt;</a:t>
            </a:r>
            <a:r>
              <a:rPr lang="en-US"/>
              <a:t> var.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/>
              <a:t>&lt;kitab&gt;</a:t>
            </a:r>
            <a:r>
              <a:rPr lang="en-US"/>
              <a:t>-ın içində </a:t>
            </a:r>
            <a:r>
              <a:rPr lang="en-US" b="1"/>
              <a:t>ad</a:t>
            </a:r>
            <a:r>
              <a:rPr lang="en-US"/>
              <a:t>, </a:t>
            </a:r>
            <a:r>
              <a:rPr lang="en-US" b="1"/>
              <a:t>muellif</a:t>
            </a:r>
            <a:r>
              <a:rPr lang="en-US"/>
              <a:t>, </a:t>
            </a:r>
            <a:r>
              <a:rPr lang="en-US" b="1"/>
              <a:t>il</a:t>
            </a:r>
            <a:r>
              <a:rPr lang="en-US"/>
              <a:t>.</a:t>
            </a:r>
            <a:endParaRPr lang="az-Latn-AZ"/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9AB85-A729-A020-B7DF-940039B0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65" y="0"/>
            <a:ext cx="6344535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3E974-65CA-6038-40BA-12CA33D706E2}"/>
              </a:ext>
            </a:extLst>
          </p:cNvPr>
          <p:cNvSpPr txBox="1"/>
          <p:nvPr/>
        </p:nvSpPr>
        <p:spPr>
          <a:xfrm>
            <a:off x="203201" y="4797292"/>
            <a:ext cx="1187796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/>
              <a:t>Namespace yalnız </a:t>
            </a:r>
            <a:r>
              <a:rPr lang="en-US" sz="1400" b="1"/>
              <a:t>iki (və ya daha çox) müxtəlif mənbədən gələn XML sənədləri birləşdirəndə</a:t>
            </a:r>
            <a:r>
              <a:rPr lang="en-US" sz="1400"/>
              <a:t> qarışıqlığın qarşısını almaq üçün lazımdır.</a:t>
            </a:r>
            <a:endParaRPr lang="az-Latn-AZ" sz="1400"/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Məsələn</a:t>
            </a:r>
            <a:r>
              <a:rPr lang="en-US" sz="1400"/>
              <a:t>: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Bir sistem “</a:t>
            </a:r>
            <a:r>
              <a:rPr lang="en-US" sz="1400" b="1"/>
              <a:t>kitab</a:t>
            </a:r>
            <a:r>
              <a:rPr lang="en-US" sz="1400"/>
              <a:t>” anlayışını </a:t>
            </a:r>
            <a:r>
              <a:rPr lang="en-US" sz="1400" b="1" i="1" u="sng"/>
              <a:t>kitabxana</a:t>
            </a:r>
            <a:r>
              <a:rPr lang="en-US" sz="1400"/>
              <a:t> üçün istifadə edir.</a:t>
            </a:r>
          </a:p>
          <a:p>
            <a:pPr indent="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Başqa sistem də “</a:t>
            </a:r>
            <a:r>
              <a:rPr lang="en-US" sz="1400" b="1"/>
              <a:t>kitab</a:t>
            </a:r>
            <a:r>
              <a:rPr lang="en-US" sz="1400"/>
              <a:t>” anlayışını </a:t>
            </a:r>
            <a:r>
              <a:rPr lang="en-US" sz="1400" b="1" i="1" u="sng"/>
              <a:t>satış</a:t>
            </a:r>
            <a:r>
              <a:rPr lang="en-US" sz="1400"/>
              <a:t> üçün istifadə edir.</a:t>
            </a:r>
            <a:endParaRPr lang="az-Latn-AZ" sz="1400"/>
          </a:p>
          <a:p>
            <a:br>
              <a:rPr lang="en-US" sz="1400"/>
            </a:br>
            <a:r>
              <a:rPr lang="en-US" sz="1400"/>
              <a:t>İkisini bir XML-ə qoyanda qarışacaq.</a:t>
            </a:r>
            <a:r>
              <a:rPr lang="az-Latn-AZ" sz="1400"/>
              <a:t> Nümunə növbəti slaydda...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2718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EBFDD-59AC-BC66-8112-C0E72956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909F4A-226B-9D23-AC03-2CEA4A6031F0}"/>
              </a:ext>
            </a:extLst>
          </p:cNvPr>
          <p:cNvSpPr txBox="1"/>
          <p:nvPr/>
        </p:nvSpPr>
        <p:spPr>
          <a:xfrm>
            <a:off x="203200" y="244826"/>
            <a:ext cx="118225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Əgər həmin dediyimiz kimi </a:t>
            </a:r>
            <a:r>
              <a:rPr lang="az-Latn-AZ" b="1">
                <a:latin typeface="-apple-system"/>
              </a:rPr>
              <a:t>2</a:t>
            </a:r>
            <a:r>
              <a:rPr lang="az-Latn-AZ">
                <a:latin typeface="-apple-system"/>
              </a:rPr>
              <a:t> fərqli sitemdən gələn eyni </a:t>
            </a:r>
            <a:r>
              <a:rPr lang="az-Latn-AZ" b="1">
                <a:latin typeface="-apple-system"/>
              </a:rPr>
              <a:t>etiketlər</a:t>
            </a:r>
            <a:r>
              <a:rPr lang="az-Latn-AZ">
                <a:latin typeface="-apple-system"/>
              </a:rPr>
              <a:t> istifad ediləcəksə</a:t>
            </a:r>
          </a:p>
          <a:p>
            <a:r>
              <a:rPr lang="az-Latn-AZ">
                <a:latin typeface="-apple-system"/>
              </a:rPr>
              <a:t>onda sağ şəkildə olduğu kimi </a:t>
            </a:r>
            <a:r>
              <a:rPr lang="az-Latn-AZ" b="1">
                <a:latin typeface="-apple-system"/>
              </a:rPr>
              <a:t>namespace</a:t>
            </a:r>
            <a:r>
              <a:rPr lang="az-Latn-AZ">
                <a:latin typeface="-apple-system"/>
              </a:rPr>
              <a:t> istifadə etməliyik.</a:t>
            </a:r>
          </a:p>
          <a:p>
            <a:endParaRPr lang="az-Latn-AZ">
              <a:latin typeface="-apple-system"/>
            </a:endParaRPr>
          </a:p>
          <a:p>
            <a:r>
              <a:rPr lang="en-US" b="1"/>
              <a:t>Burada</a:t>
            </a:r>
            <a:r>
              <a:rPr lang="en-US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B050"/>
                </a:solidFill>
              </a:rPr>
              <a:t>kx:</a:t>
            </a:r>
            <a:r>
              <a:rPr lang="en-US"/>
              <a:t>kitab → kitabxanaya aid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>
                <a:solidFill>
                  <a:srgbClr val="0070C0"/>
                </a:solidFill>
              </a:rPr>
              <a:t>ks:</a:t>
            </a:r>
            <a:r>
              <a:rPr lang="en-US"/>
              <a:t>kitab → satışa aid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5E3F2-1EA9-FB48-DD7C-1C1B63D7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16" y="0"/>
            <a:ext cx="364858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276E-9E96-A6C4-0237-6147F61D1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D5A6B44-2C98-9D45-DF63-B4F667205FBF}"/>
              </a:ext>
            </a:extLst>
          </p:cNvPr>
          <p:cNvSpPr txBox="1"/>
          <p:nvPr/>
        </p:nvSpPr>
        <p:spPr>
          <a:xfrm>
            <a:off x="184727" y="133990"/>
            <a:ext cx="11822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  <a:latin typeface="-apple-system"/>
              </a:rPr>
              <a:t>Default Namespace</a:t>
            </a:r>
            <a:r>
              <a:rPr lang="en-US" sz="1400">
                <a:latin typeface="-apple-system"/>
              </a:rPr>
              <a:t>: </a:t>
            </a:r>
            <a:r>
              <a:rPr lang="en-US" sz="1400" b="1">
                <a:latin typeface="-apple-system"/>
              </a:rPr>
              <a:t>Prefix</a:t>
            </a:r>
            <a:r>
              <a:rPr lang="en-US" sz="1400">
                <a:latin typeface="-apple-system"/>
              </a:rPr>
              <a:t> istifadə etmədən təyin oluna bilər. Bütün alt elementlər avtomatik olaraq bu </a:t>
            </a:r>
            <a:r>
              <a:rPr lang="en-US" sz="1400" b="1">
                <a:latin typeface="-apple-system"/>
              </a:rPr>
              <a:t>namespace</a:t>
            </a:r>
            <a:r>
              <a:rPr lang="en-US" sz="1400">
                <a:latin typeface="-apple-system"/>
              </a:rPr>
              <a:t>-ə aid olur. </a:t>
            </a:r>
            <a:r>
              <a:rPr lang="en-US" sz="1400" b="1">
                <a:latin typeface="-apple-system"/>
              </a:rPr>
              <a:t>Nümunə</a:t>
            </a:r>
            <a:r>
              <a:rPr lang="en-US" sz="1400">
                <a:latin typeface="-apple-system"/>
              </a:rPr>
              <a:t>:</a:t>
            </a:r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A5A0B-47F4-9B97-84EB-ECA6AD24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175"/>
            <a:ext cx="2816488" cy="27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4776-0BAE-D2E2-DB4D-9D2DE7AA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57"/>
            <a:ext cx="2822390" cy="28580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EF425-D709-0A88-0A1E-C3DFFFEBE995}"/>
              </a:ext>
            </a:extLst>
          </p:cNvPr>
          <p:cNvCxnSpPr>
            <a:cxnSpLocks/>
          </p:cNvCxnSpPr>
          <p:nvPr/>
        </p:nvCxnSpPr>
        <p:spPr>
          <a:xfrm>
            <a:off x="0" y="3629891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043C3-3C14-347F-1FF1-A8FB7658FC52}"/>
              </a:ext>
            </a:extLst>
          </p:cNvPr>
          <p:cNvSpPr txBox="1"/>
          <p:nvPr/>
        </p:nvSpPr>
        <p:spPr>
          <a:xfrm>
            <a:off x="3011055" y="804722"/>
            <a:ext cx="90978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Burada nə baş verir?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Root element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&lt;science&gt;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– ən yuxarı elementdir, amma ona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verilməyib. O,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heç bir namespace-ə aid deyil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Default Namespace (xmlns):</a:t>
            </a:r>
            <a:endParaRPr lang="en-US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&lt;books xmlns="http://www.example.com/books"&gt;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yazanda bu o deməkdir ki,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və onun bütün içindəki elementləri (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və s.) avtomatik olaraq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http://www.example.com/books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namespace-inə aiddir.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Yəni bu halda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&lt;title&gt;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də həmin namespace-ə bağlıdır.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 b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Başqa namespace:</a:t>
            </a:r>
            <a:endParaRPr lang="en-US" sz="110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&lt;library xmlns="http://www.example.com/library"&gt;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içindəki bütün elementlər (book, title) isə başqa namespace-ə –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http://www.example.com/library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namespace-inə aiddir.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1A140-128C-04CF-4E75-8041F1F0752E}"/>
              </a:ext>
            </a:extLst>
          </p:cNvPr>
          <p:cNvSpPr txBox="1"/>
          <p:nvPr/>
        </p:nvSpPr>
        <p:spPr>
          <a:xfrm>
            <a:off x="3218873" y="4437779"/>
            <a:ext cx="888999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Burada vəziyyət necədir?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İki dənə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&lt;books&gt;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elementi var.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Amma birincisi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http://www.example.com/books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namespace-dədir.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ikincisi isə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http://www.example.com/library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namespace-dədir.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XML prosessoru üçün bunlar eyni adla (books) yazılsa da, tamamilə fərqli elementlərdir, çünki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fərqlidir.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İçindəki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&lt;book&gt;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&lt;title&gt;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elementləri də hansı namespace parent-ə (üst elementə) bağlıdırsa, avtomatik o namespace-də olurlar.</a:t>
            </a:r>
          </a:p>
          <a:p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2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664EA-5388-736D-C05D-90C4698DB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FB5B4F-0055-8344-4A19-615BED98484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Oxşar nümunəni prefix-lə göstərsək:</a:t>
            </a:r>
            <a:r>
              <a:rPr lang="az-Latn-AZ">
                <a:latin typeface="-apple-system"/>
              </a:rPr>
              <a:t> Burada artıq tam aydın görünür ki, </a:t>
            </a:r>
            <a:r>
              <a:rPr lang="az-Latn-AZ" b="1">
                <a:latin typeface="-apple-system"/>
              </a:rPr>
              <a:t>bk:books </a:t>
            </a:r>
            <a:r>
              <a:rPr lang="az-Latn-AZ">
                <a:latin typeface="-apple-system"/>
              </a:rPr>
              <a:t>və </a:t>
            </a:r>
            <a:r>
              <a:rPr lang="az-Latn-AZ" b="1">
                <a:latin typeface="-apple-system"/>
              </a:rPr>
              <a:t>lb:books </a:t>
            </a:r>
            <a:r>
              <a:rPr lang="az-Latn-AZ">
                <a:latin typeface="-apple-system"/>
              </a:rPr>
              <a:t>tamam ayrı elementlərdir.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60B90-B33C-CCE6-3B93-4E5D7380A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347"/>
            <a:ext cx="400105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87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9E07B-0EDB-43D2-6206-932F0DE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2A37C4-194E-C95C-19AD-2EC76F7C77AE}"/>
              </a:ext>
            </a:extLst>
          </p:cNvPr>
          <p:cNvSpPr txBox="1"/>
          <p:nvPr/>
        </p:nvSpPr>
        <p:spPr>
          <a:xfrm>
            <a:off x="203200" y="244826"/>
            <a:ext cx="11822545" cy="615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-apple-system"/>
              </a:rPr>
              <a:t>Atributlarda Namespaces</a:t>
            </a:r>
            <a:r>
              <a:rPr lang="en-US" sz="1200">
                <a:latin typeface="-apple-system"/>
              </a:rPr>
              <a:t>: Atributlar da namespace-ə aid ola bilər, amma </a:t>
            </a:r>
            <a:r>
              <a:rPr lang="en-US" sz="1200" b="1">
                <a:latin typeface="-apple-system"/>
              </a:rPr>
              <a:t>default namespace atributlara tətbiq olunmur </a:t>
            </a:r>
            <a:r>
              <a:rPr lang="en-US" sz="1200">
                <a:latin typeface="-apple-system"/>
              </a:rPr>
              <a:t>– onlar üçün prefix lazımdır.</a:t>
            </a:r>
            <a:endParaRPr lang="az-Latn-AZ" sz="1200">
              <a:latin typeface="-apple-system"/>
            </a:endParaRPr>
          </a:p>
          <a:p>
            <a:endParaRPr lang="az-Latn-AZ" sz="1200">
              <a:latin typeface="-apple-system"/>
            </a:endParaRPr>
          </a:p>
          <a:p>
            <a:r>
              <a:rPr lang="en-US" sz="1200"/>
              <a:t>Elementlərdə default </a:t>
            </a:r>
            <a:r>
              <a:rPr lang="en-US" sz="1200" b="1"/>
              <a:t>namespace</a:t>
            </a:r>
            <a:r>
              <a:rPr lang="az-Latn-AZ" sz="1200"/>
              <a:t> -i gördük:      </a:t>
            </a:r>
            <a:r>
              <a:rPr lang="az-Latn-AZ" sz="1200" b="1"/>
              <a:t>&lt;kitab&gt; </a:t>
            </a:r>
            <a:r>
              <a:rPr lang="az-Latn-AZ" sz="1200"/>
              <a:t>və </a:t>
            </a:r>
            <a:r>
              <a:rPr lang="az-Latn-AZ" sz="1200" b="1"/>
              <a:t>&lt;ad&gt; </a:t>
            </a:r>
            <a:r>
              <a:rPr lang="az-Latn-AZ" sz="1200">
                <a:solidFill>
                  <a:srgbClr val="FF0000"/>
                </a:solidFill>
              </a:rPr>
              <a:t>→</a:t>
            </a:r>
            <a:r>
              <a:rPr lang="az-Latn-AZ" sz="1200"/>
              <a:t> </a:t>
            </a:r>
            <a:r>
              <a:rPr lang="az-Latn-AZ" sz="1200" b="1"/>
              <a:t>http://example.com/books</a:t>
            </a:r>
            <a:r>
              <a:rPr lang="az-Latn-AZ" sz="1200"/>
              <a:t> namespace -indədir.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Atributlarda</a:t>
            </a:r>
            <a:r>
              <a:rPr lang="en-US" sz="1200"/>
              <a:t> vəziyyət fərqlidir</a:t>
            </a:r>
            <a:r>
              <a:rPr lang="az-Latn-AZ" sz="1200"/>
              <a:t>.</a:t>
            </a:r>
            <a:r>
              <a:rPr lang="en-US" sz="1200"/>
              <a:t> Məsələn belə yazsaq:</a:t>
            </a:r>
            <a:r>
              <a:rPr lang="az-Latn-AZ" sz="1200"/>
              <a:t>       Burada </a:t>
            </a:r>
            <a:r>
              <a:rPr lang="az-Latn-AZ" sz="1200" b="1">
                <a:solidFill>
                  <a:srgbClr val="FF0000"/>
                </a:solidFill>
              </a:rPr>
              <a:t>janr</a:t>
            </a:r>
            <a:r>
              <a:rPr lang="az-Latn-AZ" sz="1200"/>
              <a:t> </a:t>
            </a:r>
            <a:r>
              <a:rPr lang="az-Latn-AZ" sz="1200" b="1"/>
              <a:t>atributu</a:t>
            </a:r>
            <a:r>
              <a:rPr lang="az-Latn-AZ" sz="1200"/>
              <a:t> heç bir </a:t>
            </a:r>
            <a:r>
              <a:rPr lang="az-Latn-AZ" sz="1200" b="1"/>
              <a:t>namespace</a:t>
            </a:r>
            <a:r>
              <a:rPr lang="az-Latn-AZ" sz="1200"/>
              <a:t> -ə aid olmur. Çünki </a:t>
            </a:r>
            <a:r>
              <a:rPr lang="az-Latn-AZ" sz="1200" b="1"/>
              <a:t>default namespace atributlara </a:t>
            </a:r>
            <a:r>
              <a:rPr lang="az-Latn-AZ" sz="1200"/>
              <a:t>şamil edilmir.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</a:t>
            </a:r>
            <a:r>
              <a:rPr lang="en-US" sz="1200" b="1"/>
              <a:t>atributu</a:t>
            </a:r>
            <a:r>
              <a:rPr lang="en-US" sz="1200"/>
              <a:t> xüsusi </a:t>
            </a:r>
            <a:r>
              <a:rPr lang="en-US" sz="1200" b="1"/>
              <a:t>namespace</a:t>
            </a:r>
            <a:r>
              <a:rPr lang="az-Latn-AZ" sz="1200"/>
              <a:t> </a:t>
            </a:r>
            <a:r>
              <a:rPr lang="en-US" sz="1200"/>
              <a:t>-ə aid etmək istəyiriksə, </a:t>
            </a:r>
            <a:r>
              <a:rPr lang="en-US" sz="1200" b="1"/>
              <a:t>prefix</a:t>
            </a:r>
            <a:r>
              <a:rPr lang="en-US" sz="1200"/>
              <a:t> yazmalıyıq: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kitab</a:t>
            </a:r>
            <a:r>
              <a:rPr lang="en-US" sz="1200"/>
              <a:t>, </a:t>
            </a:r>
            <a:r>
              <a:rPr lang="en-US" sz="1200" b="1"/>
              <a:t>ad</a:t>
            </a:r>
            <a:r>
              <a:rPr lang="en-US" sz="1200"/>
              <a:t> → </a:t>
            </a:r>
            <a:r>
              <a:rPr lang="en-US" sz="1200" b="1"/>
              <a:t>http://example.com/books </a:t>
            </a:r>
            <a:r>
              <a:rPr lang="en-US" sz="1200"/>
              <a:t>namespace-dədir (default namespace).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bk:janr </a:t>
            </a:r>
            <a:r>
              <a:rPr lang="en-US" sz="1200"/>
              <a:t>atributu isə → </a:t>
            </a:r>
            <a:r>
              <a:rPr lang="en-US" sz="1200" b="1"/>
              <a:t>http://example.com/book-attributes </a:t>
            </a:r>
            <a:r>
              <a:rPr lang="en-US" sz="1200"/>
              <a:t>namespace-dədir.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C197A-CC9F-600A-E829-19BD3A1E6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157"/>
            <a:ext cx="3162741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BF2AE-0C8D-9CB6-DD56-2917B4E6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484"/>
            <a:ext cx="4515480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59D0E-4D0D-0320-AF59-130AB7791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2171"/>
            <a:ext cx="401058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EB40C-5896-DC20-043B-9D6AE210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9AE85D-7403-39B8-9E42-9E2AD71AD9BF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Namespace Scoping </a:t>
            </a:r>
            <a:endParaRPr lang="az-Latn-AZ" b="1">
              <a:solidFill>
                <a:srgbClr val="FF0000"/>
              </a:solidFill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Scoping → “əhatə dairəsi” deməkdir. </a:t>
            </a:r>
            <a:r>
              <a:rPr lang="en-US" b="1">
                <a:latin typeface="-apple-system"/>
              </a:rPr>
              <a:t>XML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-də bir </a:t>
            </a:r>
            <a:r>
              <a:rPr lang="en-US" b="1">
                <a:latin typeface="-apple-system"/>
              </a:rPr>
              <a:t>namespace</a:t>
            </a:r>
            <a:r>
              <a:rPr lang="en-US">
                <a:latin typeface="-apple-system"/>
              </a:rPr>
              <a:t> harada elan olunursa, həmin elementin bütün alt elementlərinə də təsir edir.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Burada </a:t>
            </a:r>
            <a:r>
              <a:rPr lang="en-US" b="1"/>
              <a:t>xmlns="http://example.com/books" </a:t>
            </a:r>
            <a:r>
              <a:rPr lang="en-US"/>
              <a:t>kitabxana elementində elan olunub.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Ona görə həm </a:t>
            </a:r>
            <a:r>
              <a:rPr lang="en-US" b="1"/>
              <a:t>&lt;kitab&gt;</a:t>
            </a:r>
            <a:r>
              <a:rPr lang="en-US"/>
              <a:t>, həm də </a:t>
            </a:r>
            <a:r>
              <a:rPr lang="en-US" b="1"/>
              <a:t>&lt;ad&gt; </a:t>
            </a:r>
            <a:r>
              <a:rPr lang="en-US"/>
              <a:t>avtomatik bu namespace-dədir.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998B0-DE6F-BBC6-D5F7-76BFDBAA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5155"/>
            <a:ext cx="348663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5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AC9AA-3661-A3F8-E757-3735591B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44DBC9-81EC-3DAE-E18D-4672143EF35D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Undeclaring Namespaces </a:t>
            </a:r>
            <a:r>
              <a:rPr lang="en-US">
                <a:latin typeface="-apple-system"/>
              </a:rPr>
              <a:t>(yalnız XML 1.1)</a:t>
            </a:r>
          </a:p>
          <a:p>
            <a:endParaRPr lang="en-US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 1.0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-da default namespace (</a:t>
            </a:r>
            <a:r>
              <a:rPr lang="az-Latn-AZ">
                <a:latin typeface="-apple-system"/>
              </a:rPr>
              <a:t> </a:t>
            </a:r>
            <a:r>
              <a:rPr lang="en-US" b="1">
                <a:latin typeface="-apple-system"/>
              </a:rPr>
              <a:t>xmlns="..."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) elan edildisə, onu dayandırmaq olmur.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 1.1</a:t>
            </a:r>
            <a:r>
              <a:rPr lang="az-Latn-AZ" b="1">
                <a:latin typeface="-apple-system"/>
              </a:rPr>
              <a:t> </a:t>
            </a:r>
            <a:r>
              <a:rPr lang="en-US">
                <a:latin typeface="-apple-system"/>
              </a:rPr>
              <a:t>-də isə </a:t>
            </a:r>
            <a:r>
              <a:rPr lang="en-US" b="1">
                <a:latin typeface="-apple-system"/>
              </a:rPr>
              <a:t>xmlns="" </a:t>
            </a:r>
            <a:r>
              <a:rPr lang="en-US">
                <a:latin typeface="-apple-system"/>
              </a:rPr>
              <a:t>yaza bilərsən → namespace-i “boşaltmaq” deməkdir.</a:t>
            </a:r>
            <a:endParaRPr lang="az-Latn-AZ">
              <a:latin typeface="-apple-system"/>
            </a:endParaRP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&lt;kitab&gt; </a:t>
            </a:r>
            <a:r>
              <a:rPr lang="az-Latn-AZ" b="1"/>
              <a:t>                 </a:t>
            </a:r>
            <a:r>
              <a:rPr lang="en-US"/>
              <a:t>→ http://example.com/books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&lt;digər&gt; </a:t>
            </a:r>
            <a:r>
              <a:rPr lang="en-US"/>
              <a:t>və </a:t>
            </a:r>
            <a:r>
              <a:rPr lang="en-US" b="1"/>
              <a:t>&lt;ad&gt; </a:t>
            </a:r>
            <a:r>
              <a:rPr lang="az-Latn-AZ" b="1"/>
              <a:t>  </a:t>
            </a:r>
            <a:r>
              <a:rPr lang="en-US"/>
              <a:t>→ namespace yoxdur</a:t>
            </a:r>
            <a:endParaRPr lang="az-Latn-AZ"/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0E6E-1C7C-93BB-5242-9EC9AEDC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996"/>
            <a:ext cx="307700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2E36-156F-3BCD-5086-A1AA4852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CBB08F-98C3-90B8-3677-F82E3BD3AE9A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-apple-system"/>
              </a:rPr>
              <a:t>SOAP öyrənmədən əvvəl XML bilmək vacibdir</a:t>
            </a:r>
            <a:r>
              <a:rPr lang="en-US">
                <a:latin typeface="-apple-system"/>
              </a:rPr>
              <a:t>? 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-apple-system"/>
              </a:rPr>
              <a:t>Bəli, XML bilmək çox vacibdir, çünki </a:t>
            </a:r>
            <a:r>
              <a:rPr lang="en-US" b="1">
                <a:latin typeface="-apple-system"/>
              </a:rPr>
              <a:t>SOAP</a:t>
            </a:r>
            <a:r>
              <a:rPr lang="en-US">
                <a:latin typeface="-apple-system"/>
              </a:rPr>
              <a:t> tamamilə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əsaslıdır – bütün mesajlar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formatında yazılır. Amma tam mütəxəssis olmaq lazım deyil, sadəcə əsasları öyrənm</a:t>
            </a:r>
            <a:r>
              <a:rPr lang="az-Latn-AZ">
                <a:latin typeface="-apple-system"/>
              </a:rPr>
              <a:t>ək kifayətdir</a:t>
            </a:r>
            <a:r>
              <a:rPr lang="en-US">
                <a:latin typeface="-apple-system"/>
              </a:rPr>
              <a:t>: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strukturlaşır (etiketlər, atributlar, iç-içə elementlər).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/>
              <a:t>Məsələn, bir </a:t>
            </a:r>
            <a:r>
              <a:rPr lang="en-US" b="1"/>
              <a:t>SOAP</a:t>
            </a:r>
            <a:r>
              <a:rPr lang="en-US"/>
              <a:t> mesajı belə görünür:</a:t>
            </a: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r>
              <a:rPr lang="en-US" b="1"/>
              <a:t>XML</a:t>
            </a:r>
            <a:r>
              <a:rPr lang="en-US"/>
              <a:t> bilmədən bunu başa düşmək çətin olur. Başlayanda sadə </a:t>
            </a:r>
            <a:r>
              <a:rPr lang="en-US" b="1"/>
              <a:t>XML</a:t>
            </a:r>
            <a:r>
              <a:rPr lang="en-US"/>
              <a:t> dərsləri</a:t>
            </a:r>
            <a:r>
              <a:rPr lang="az-Latn-AZ"/>
              <a:t>nə baxacağıq</a:t>
            </a:r>
            <a:r>
              <a:rPr lang="en-US"/>
              <a:t>, sonra </a:t>
            </a:r>
            <a:r>
              <a:rPr lang="en-US" b="1"/>
              <a:t>SOAP</a:t>
            </a:r>
            <a:r>
              <a:rPr lang="en-US"/>
              <a:t>-a keç</a:t>
            </a:r>
            <a:r>
              <a:rPr lang="az-Latn-AZ"/>
              <a:t>əcəyik</a:t>
            </a:r>
            <a:r>
              <a:rPr lang="en-US"/>
              <a:t> – bu, öyrənməni asanlaşdıracaq.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BAB-16FD-2146-FE3D-0F299F21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27496"/>
            <a:ext cx="267689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B63D-8FC0-BBC9-4833-A5AE867D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41893E-CA17-A4EC-DE8E-999EDD082A68}"/>
              </a:ext>
            </a:extLst>
          </p:cNvPr>
          <p:cNvSpPr txBox="1"/>
          <p:nvPr/>
        </p:nvSpPr>
        <p:spPr>
          <a:xfrm>
            <a:off x="203200" y="244826"/>
            <a:ext cx="118225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XPath və Namespaces</a:t>
            </a:r>
            <a:endParaRPr lang="az-Latn-AZ" b="1"/>
          </a:p>
          <a:p>
            <a:endParaRPr lang="en-US" b="1"/>
          </a:p>
          <a:p>
            <a:r>
              <a:rPr lang="en-US" b="1"/>
              <a:t>XPath</a:t>
            </a:r>
            <a:r>
              <a:rPr lang="en-US"/>
              <a:t> → XML</a:t>
            </a:r>
            <a:r>
              <a:rPr lang="az-Latn-AZ"/>
              <a:t> </a:t>
            </a:r>
            <a:r>
              <a:rPr lang="en-US"/>
              <a:t>-dən məlumat çıxarmaq üçün </a:t>
            </a:r>
            <a:r>
              <a:rPr lang="en-US" b="1" u="sng">
                <a:solidFill>
                  <a:srgbClr val="0070C0"/>
                </a:solidFill>
              </a:rPr>
              <a:t>sorğu dilidir</a:t>
            </a:r>
            <a:r>
              <a:rPr lang="en-US"/>
              <a:t>.</a:t>
            </a:r>
            <a:r>
              <a:rPr lang="az-Latn-AZ"/>
              <a:t> </a:t>
            </a:r>
            <a:r>
              <a:rPr lang="en-US"/>
              <a:t>Amma namespace varsa, </a:t>
            </a:r>
            <a:r>
              <a:rPr lang="en-US" b="1"/>
              <a:t>XPath</a:t>
            </a:r>
            <a:r>
              <a:rPr lang="az-Latn-AZ"/>
              <a:t> </a:t>
            </a:r>
            <a:r>
              <a:rPr lang="en-US"/>
              <a:t>-d</a:t>
            </a:r>
            <a:r>
              <a:rPr lang="az-Latn-AZ"/>
              <a:t>ə</a:t>
            </a:r>
            <a:r>
              <a:rPr lang="en-US"/>
              <a:t> </a:t>
            </a:r>
            <a:r>
              <a:rPr lang="az-Latn-AZ"/>
              <a:t>də, </a:t>
            </a:r>
            <a:r>
              <a:rPr lang="en-US"/>
              <a:t> </a:t>
            </a:r>
            <a:r>
              <a:rPr lang="az-Latn-AZ"/>
              <a:t>namespace</a:t>
            </a:r>
            <a:r>
              <a:rPr lang="en-US"/>
              <a:t> göstərmək lazımdır, əks halda işləməyəcək.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Əgər </a:t>
            </a:r>
            <a:r>
              <a:rPr lang="en-US" b="1"/>
              <a:t>XPath</a:t>
            </a:r>
            <a:r>
              <a:rPr lang="en-US"/>
              <a:t> yazsa</a:t>
            </a:r>
            <a:r>
              <a:rPr lang="az-Latn-AZ"/>
              <a:t>q</a:t>
            </a:r>
            <a:r>
              <a:rPr lang="en-US"/>
              <a:t>:</a:t>
            </a:r>
            <a:r>
              <a:rPr lang="az-Latn-AZ"/>
              <a:t> ❌ İşləməyəcək, çünki bu elementlər </a:t>
            </a:r>
            <a:r>
              <a:rPr lang="az-Latn-AZ" b="1"/>
              <a:t>namespace</a:t>
            </a:r>
            <a:r>
              <a:rPr lang="az-Latn-AZ"/>
              <a:t> -dədir.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Düzgün yol:</a:t>
            </a:r>
            <a:r>
              <a:rPr lang="az-Latn-AZ"/>
              <a:t> Burada </a:t>
            </a:r>
            <a:r>
              <a:rPr lang="az-Latn-AZ" b="1"/>
              <a:t>ns</a:t>
            </a:r>
            <a:r>
              <a:rPr lang="az-Latn-AZ"/>
              <a:t> → </a:t>
            </a:r>
            <a:r>
              <a:rPr lang="az-Latn-AZ" b="1"/>
              <a:t>http://example.com/books </a:t>
            </a:r>
            <a:r>
              <a:rPr lang="az-Latn-AZ"/>
              <a:t>üçün elan edilmiş </a:t>
            </a:r>
            <a:r>
              <a:rPr lang="az-Latn-AZ" b="1"/>
              <a:t>prefixdir</a:t>
            </a:r>
            <a:r>
              <a:rPr lang="az-Latn-AZ"/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2B009-E88A-E339-F9DB-CF078618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589"/>
            <a:ext cx="3553321" cy="12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71E8B-8C10-2F7B-0599-3F408D9C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4997"/>
            <a:ext cx="1724266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8EE25-868F-ED31-6ACB-AF0155965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6140"/>
            <a:ext cx="235300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0337F-F96E-6F37-DC89-80FFC5B4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748BE-04F1-7B57-7626-C52AA844AFD0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Namespaces-lə işləyəndə tövsiyələr</a:t>
            </a:r>
            <a:r>
              <a:rPr lang="en-US">
                <a:latin typeface="-apple-system"/>
              </a:rPr>
              <a:t>:</a:t>
            </a:r>
          </a:p>
          <a:p>
            <a:endParaRPr lang="en-US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URI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-ləri real sayt kimi yazın, amma sayt yaratmağa ehtiyac yoxdur.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-apple-system"/>
              </a:rPr>
              <a:t>Məsələn: http://example.com/books → sadəcə unikal identifikator olsun.</a:t>
            </a:r>
          </a:p>
          <a:p>
            <a:endParaRPr lang="en-US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Çox prefix işlətməyin.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Sənəd oxunmaz hala gəlir: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/>
          </a:p>
          <a:p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Namespaces-i yalnız lazım olanda işlədin. Əgər sənəd sadədirsə və qarışıqlıq yoxdur, namespace istifadə etməyə ehtiyac yoxdur. Onlar daha çox böyük sistemlərdə (</a:t>
            </a:r>
            <a:r>
              <a:rPr lang="az-Latn-AZ"/>
              <a:t> </a:t>
            </a:r>
            <a:r>
              <a:rPr lang="en-US"/>
              <a:t>SOAP, WSDL, XML Web Services</a:t>
            </a:r>
            <a:r>
              <a:rPr lang="az-Latn-AZ"/>
              <a:t> </a:t>
            </a:r>
            <a:r>
              <a:rPr lang="en-US"/>
              <a:t>) vacib olur.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CF1126-0448-4178-391F-157E9FA2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096"/>
            <a:ext cx="305795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D941-7F71-A5EA-366B-505942D4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69B46B-B6FF-9113-8A77-9E281BB5015F}"/>
              </a:ext>
            </a:extLst>
          </p:cNvPr>
          <p:cNvSpPr txBox="1"/>
          <p:nvPr/>
        </p:nvSpPr>
        <p:spPr>
          <a:xfrm>
            <a:off x="203200" y="244826"/>
            <a:ext cx="118225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</a:t>
            </a:r>
            <a:r>
              <a:rPr lang="az-Latn-AZ" b="1">
                <a:latin typeface="-apple-system"/>
              </a:rPr>
              <a:t>XSD</a:t>
            </a:r>
            <a:r>
              <a:rPr lang="az-Latn-AZ">
                <a:latin typeface="-apple-system"/>
              </a:rPr>
              <a:t> ( </a:t>
            </a:r>
            <a:r>
              <a:rPr lang="az-Latn-AZ" b="1">
                <a:latin typeface="-apple-system"/>
              </a:rPr>
              <a:t>XML Schema Definition </a:t>
            </a:r>
            <a:r>
              <a:rPr lang="az-Latn-AZ">
                <a:latin typeface="-apple-system"/>
              </a:rPr>
              <a:t>) haqqında...</a:t>
            </a:r>
            <a:endParaRPr lang="en-US"/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Həll → XML Schema (XSD)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>
                <a:latin typeface="-apple-system"/>
              </a:rPr>
              <a:t>Schema = XML </a:t>
            </a:r>
            <a:r>
              <a:rPr lang="en-US">
                <a:latin typeface="-apple-system"/>
              </a:rPr>
              <a:t>üçün qanun kitabı (yəni struktur, qaydalar, datatype-lar). </a:t>
            </a:r>
            <a:r>
              <a:rPr lang="en-US" b="1">
                <a:latin typeface="-apple-system"/>
              </a:rPr>
              <a:t>XML Schema </a:t>
            </a:r>
            <a:r>
              <a:rPr lang="en-US">
                <a:latin typeface="-apple-system"/>
              </a:rPr>
              <a:t>sənədi ayrıca fayldır (</a:t>
            </a:r>
            <a:r>
              <a:rPr lang="en-US" b="1" i="1">
                <a:solidFill>
                  <a:srgbClr val="FF0000"/>
                </a:solidFill>
                <a:latin typeface="-apple-system"/>
              </a:rPr>
              <a:t>.xsd</a:t>
            </a:r>
            <a:r>
              <a:rPr lang="en-US">
                <a:latin typeface="-apple-system"/>
              </a:rPr>
              <a:t>), burada yazılır:</a:t>
            </a:r>
            <a:endParaRPr lang="az-Latn-AZ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elementlər ola bilər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elementin tipi (string, integer, date) olacaq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hansı element vacibdir, hansı opsionaldır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neçə dəfə təkrar ola bilər </a:t>
            </a:r>
            <a:r>
              <a:rPr lang="az-Latn-AZ"/>
              <a:t>və.s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3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3CA3-0CB9-E1BB-BF05-040FDBBD6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8A7481C-8985-F500-D33F-4E638ACC8796}"/>
              </a:ext>
            </a:extLst>
          </p:cNvPr>
          <p:cNvSpPr txBox="1"/>
          <p:nvPr/>
        </p:nvSpPr>
        <p:spPr>
          <a:xfrm>
            <a:off x="203200" y="244826"/>
            <a:ext cx="1182254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Nümunə XML (</a:t>
            </a:r>
            <a:r>
              <a:rPr lang="az-Latn-AZ">
                <a:latin typeface="-apple-system"/>
              </a:rPr>
              <a:t> not: kod tam deyil. Tam nümunə növbəti slaydda olacaq</a:t>
            </a:r>
            <a:r>
              <a:rPr lang="en-US">
                <a:latin typeface="-apple-system"/>
              </a:rPr>
              <a:t>)</a:t>
            </a:r>
            <a:r>
              <a:rPr lang="az-Latn-AZ">
                <a:latin typeface="-apple-system"/>
              </a:rPr>
              <a:t>	- CODE3 qovluğu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XML Schema (qanun)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 sz="1400"/>
          </a:p>
          <a:p>
            <a:r>
              <a:rPr lang="en-US" sz="1400" b="1"/>
              <a:t>Harada istifadə olunur?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Böyük sistemlərdə məlumat mübadiləsində (bank, dövlət, SOAP servis)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B0F0"/>
                </a:solidFill>
              </a:rPr>
              <a:t>WSDL</a:t>
            </a:r>
            <a:r>
              <a:rPr lang="az-Latn-AZ" sz="1400"/>
              <a:t> (bu haqqda sonra)</a:t>
            </a:r>
            <a:r>
              <a:rPr lang="en-US" sz="1400"/>
              <a:t> sənədlərində (Web xidmətlərin təsviri)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Verilənlərin düzgünlüyünü yoxlamaq üçün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A9E90-7A9D-B794-487E-DD3E27CA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25703"/>
            <a:ext cx="1476581" cy="1019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6F59D-6E14-9EE7-A23F-A2B9D756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378162"/>
            <a:ext cx="4258269" cy="2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CC9AC-CE26-4AD8-F979-721238231F77}"/>
              </a:ext>
            </a:extLst>
          </p:cNvPr>
          <p:cNvSpPr txBox="1"/>
          <p:nvPr/>
        </p:nvSpPr>
        <p:spPr>
          <a:xfrm>
            <a:off x="5195607" y="28105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Burada deyilir ki</a:t>
            </a:r>
            <a:r>
              <a:rPr lang="en-US" sz="140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telebe adlı element olmalıdır.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/>
              <a:t>İçində mütləq ardıcıllıqla: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ad (string tipində)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yas (tam ədəd tipində) olmalıdır.</a:t>
            </a:r>
          </a:p>
          <a:p>
            <a:endParaRPr lang="en-US" sz="1400"/>
          </a:p>
          <a:p>
            <a:r>
              <a:rPr lang="en-US" sz="1400"/>
              <a:t>Əgər kimsə </a:t>
            </a:r>
            <a:r>
              <a:rPr lang="en-US" sz="1400" b="1"/>
              <a:t>&lt;yas&gt;Ali&lt;/yas&gt; </a:t>
            </a:r>
            <a:r>
              <a:rPr lang="en-US" sz="1400"/>
              <a:t>yazsa → Schema validasiya zamanı səhv çıxacaq.</a:t>
            </a:r>
          </a:p>
        </p:txBody>
      </p:sp>
    </p:spTree>
    <p:extLst>
      <p:ext uri="{BB962C8B-B14F-4D97-AF65-F5344CB8AC3E}">
        <p14:creationId xmlns:p14="http://schemas.microsoft.com/office/powerpoint/2010/main" val="85904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D1A-FDBC-1A72-75A2-12A1C21D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3C3305-6216-07C2-95A6-F656B2C93C08}"/>
              </a:ext>
            </a:extLst>
          </p:cNvPr>
          <p:cNvSpPr txBox="1"/>
          <p:nvPr/>
        </p:nvSpPr>
        <p:spPr>
          <a:xfrm>
            <a:off x="0" y="244826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>
                <a:latin typeface="-apple-system"/>
              </a:rPr>
              <a:t>Nümunə 2 - Məsələn, </a:t>
            </a:r>
            <a:r>
              <a:rPr lang="az-Latn-AZ" sz="1600" b="1">
                <a:latin typeface="-apple-system"/>
              </a:rPr>
              <a:t>telebe.xml </a:t>
            </a:r>
            <a:r>
              <a:rPr lang="az-Latn-AZ" sz="1600">
                <a:latin typeface="-apple-system"/>
              </a:rPr>
              <a:t>faylını yaradırsan: 		CODE4 qovluğu</a:t>
            </a:r>
          </a:p>
          <a:p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>
                <a:latin typeface="-apple-system"/>
              </a:rPr>
              <a:t>Burada ən vacib hissə → </a:t>
            </a:r>
            <a:r>
              <a:rPr lang="az-Latn-AZ" sz="1600" b="1">
                <a:latin typeface="-apple-system"/>
              </a:rPr>
              <a:t>xsi:noNamespaceSchemaLocation="telebe.xsd" </a:t>
            </a:r>
            <a:r>
              <a:rPr lang="az-Latn-AZ" sz="1600">
                <a:latin typeface="-apple-system"/>
              </a:rPr>
              <a:t>Bu deyir ki: “Mənim qaydalarım (schema) </a:t>
            </a:r>
            <a:r>
              <a:rPr lang="az-Latn-AZ" sz="1600" b="1">
                <a:latin typeface="-apple-system"/>
              </a:rPr>
              <a:t>telebe.xsd </a:t>
            </a:r>
            <a:r>
              <a:rPr lang="az-Latn-AZ" sz="1600">
                <a:latin typeface="-apple-system"/>
              </a:rPr>
              <a:t>faylındadır.”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XML Schema sənəd (qaydalar) Sən yanında </a:t>
            </a:r>
            <a:r>
              <a:rPr lang="en-US" sz="1600" b="1"/>
              <a:t>telebe.xsd </a:t>
            </a:r>
            <a:r>
              <a:rPr lang="en-US" sz="1600"/>
              <a:t>faylı yaradırsan: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71FE9-A050-3D1F-5562-4F953FDD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019"/>
            <a:ext cx="4706007" cy="1505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2B4D76-7BBF-E7A6-B364-D1A6347252BC}"/>
              </a:ext>
            </a:extLst>
          </p:cNvPr>
          <p:cNvSpPr txBox="1"/>
          <p:nvPr/>
        </p:nvSpPr>
        <p:spPr>
          <a:xfrm>
            <a:off x="6576292" y="4056858"/>
            <a:ext cx="5126181" cy="246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Burada sən deyirsən</a:t>
            </a:r>
            <a:r>
              <a:rPr lang="en-US" sz="12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XML-də kök element telebe olmalıdır.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İçində mütləq: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b="1"/>
              <a:t>ad</a:t>
            </a:r>
            <a:r>
              <a:rPr lang="en-US" sz="1200"/>
              <a:t> → mətn (string)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b="1"/>
              <a:t>yas</a:t>
            </a:r>
            <a:r>
              <a:rPr lang="en-US" sz="1200"/>
              <a:t> → tam ədəd (integer)</a:t>
            </a:r>
            <a:endParaRPr lang="az-Latn-AZ" sz="120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az-Latn-AZ" sz="1200"/>
          </a:p>
          <a:p>
            <a:pPr lvl="1"/>
            <a:endParaRPr lang="az-Latn-AZ" sz="1200"/>
          </a:p>
          <a:p>
            <a:r>
              <a:rPr lang="en-US" sz="1200" b="1"/>
              <a:t>Necə işləyir?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sz="1200"/>
              <a:t>X</a:t>
            </a:r>
            <a:r>
              <a:rPr lang="en-US" sz="1200"/>
              <a:t>üsusi </a:t>
            </a:r>
            <a:r>
              <a:rPr lang="en-US" sz="1200" b="1"/>
              <a:t>XML Validator</a:t>
            </a:r>
            <a:r>
              <a:rPr lang="en-US" sz="1200"/>
              <a:t> bu XML-i oxuyanda </a:t>
            </a:r>
            <a:r>
              <a:rPr lang="en-US" sz="1200" b="1"/>
              <a:t>telebe.xsd</a:t>
            </a:r>
            <a:r>
              <a:rPr lang="en-US" sz="1200"/>
              <a:t>-yə baxır.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Əgər XML qaydalara uyğundursa → “</a:t>
            </a:r>
            <a:r>
              <a:rPr lang="en-US" sz="1200" b="1"/>
              <a:t>valid</a:t>
            </a:r>
            <a:r>
              <a:rPr lang="en-US" sz="1200"/>
              <a:t>” (doğru).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Uyğun deyilsə → </a:t>
            </a:r>
            <a:r>
              <a:rPr lang="en-US" sz="1200" b="1"/>
              <a:t>səhv</a:t>
            </a:r>
            <a:r>
              <a:rPr lang="en-US" sz="1200"/>
              <a:t> göstərir.</a:t>
            </a:r>
            <a:r>
              <a:rPr lang="az-Latn-AZ" sz="1200"/>
              <a:t> </a:t>
            </a:r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4C0A7-BD45-F0BF-484F-5ABE4A5B3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4954"/>
            <a:ext cx="4353533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61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2DD8B-9CEB-A9E1-B2FA-244A3191B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4C3B9E-F61C-9DB0-DE91-BC8FD82A3194}"/>
              </a:ext>
            </a:extLst>
          </p:cNvPr>
          <p:cNvSpPr txBox="1"/>
          <p:nvPr/>
        </p:nvSpPr>
        <p:spPr>
          <a:xfrm>
            <a:off x="203200" y="244826"/>
            <a:ext cx="1182254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Brauzer</a:t>
            </a:r>
            <a:r>
              <a:rPr lang="en-US">
                <a:latin typeface="-apple-system"/>
              </a:rPr>
              <a:t> (Chrome, Edge, Firefox)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faylını sadəcə “məlumat faylı” kimi aç</a:t>
            </a:r>
            <a:r>
              <a:rPr lang="az-Latn-AZ">
                <a:latin typeface="-apple-system"/>
              </a:rPr>
              <a:t>acaq</a:t>
            </a:r>
            <a:r>
              <a:rPr lang="en-US">
                <a:latin typeface="-apple-system"/>
              </a:rPr>
              <a:t>. O </a:t>
            </a:r>
            <a:r>
              <a:rPr lang="en-US" b="1">
                <a:latin typeface="-apple-system"/>
              </a:rPr>
              <a:t>Schema</a:t>
            </a:r>
            <a:r>
              <a:rPr lang="en-US">
                <a:latin typeface="-apple-system"/>
              </a:rPr>
              <a:t> üzrə yoxlama etmir. Ona görə sən </a:t>
            </a:r>
            <a:r>
              <a:rPr lang="en-US" b="1">
                <a:latin typeface="-apple-system"/>
              </a:rPr>
              <a:t>&lt;yas&gt;Ali&lt;/yas&gt; </a:t>
            </a:r>
            <a:r>
              <a:rPr lang="en-US">
                <a:latin typeface="-apple-system"/>
              </a:rPr>
              <a:t>yazanda brauzer heç bir səhv göstərm</a:t>
            </a:r>
            <a:r>
              <a:rPr lang="az-Latn-AZ">
                <a:latin typeface="-apple-system"/>
              </a:rPr>
              <a:t>əyəcək</a:t>
            </a:r>
            <a:r>
              <a:rPr lang="en-US">
                <a:latin typeface="-apple-system"/>
              </a:rPr>
              <a:t>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/>
              <a:t>Vacib bilmək</a:t>
            </a:r>
            <a:r>
              <a:rPr lang="en-US"/>
              <a:t>: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XML faylı = məlumat → brauzer onu “</a:t>
            </a:r>
            <a:r>
              <a:rPr lang="en-US" b="1"/>
              <a:t>document tree</a:t>
            </a:r>
            <a:r>
              <a:rPr lang="en-US"/>
              <a:t>” kimi göstərir.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Validasiya (XSD-yə görə yoxlama) isə xüsusi proqram və ya alətlə aparılır (brauzer bunu etmir).</a:t>
            </a:r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 b="1">
                <a:highlight>
                  <a:srgbClr val="FFFF00"/>
                </a:highlight>
              </a:rPr>
              <a:t>Bəs necə test etmək olar? </a:t>
            </a:r>
          </a:p>
          <a:p>
            <a:endParaRPr lang="az-Latn-AZ"/>
          </a:p>
          <a:p>
            <a:r>
              <a:rPr lang="az-Latn-AZ" b="1"/>
              <a:t>Bunun üçün 3 üsul var</a:t>
            </a:r>
            <a:r>
              <a:rPr lang="az-Latn-AZ"/>
              <a:t>:</a:t>
            </a:r>
          </a:p>
          <a:p>
            <a:endParaRPr lang="az-Latn-AZ"/>
          </a:p>
          <a:p>
            <a:r>
              <a:rPr lang="az-Latn-AZ"/>
              <a:t>1. Online Validator ilə yoxla</a:t>
            </a:r>
          </a:p>
          <a:p>
            <a:endParaRPr lang="az-Latn-AZ"/>
          </a:p>
          <a:p>
            <a:r>
              <a:rPr lang="az-Latn-AZ" b="1"/>
              <a:t>Məsələn</a:t>
            </a:r>
            <a:r>
              <a:rPr lang="az-Latn-AZ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u="sng">
                <a:solidFill>
                  <a:srgbClr val="00B0F0"/>
                </a:solidFill>
              </a:rPr>
              <a:t>https://www.freeformatter.com/xml-validator-xsd.html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u="sng">
                <a:solidFill>
                  <a:srgbClr val="00B0F0"/>
                </a:solidFill>
              </a:rPr>
              <a:t>https://www.xmlvalidation.com</a:t>
            </a:r>
          </a:p>
          <a:p>
            <a:endParaRPr lang="az-Latn-AZ"/>
          </a:p>
          <a:p>
            <a:r>
              <a:rPr lang="az-Latn-AZ"/>
              <a:t>Orada </a:t>
            </a:r>
            <a:r>
              <a:rPr lang="az-Latn-AZ" b="1"/>
              <a:t>telebe.xml </a:t>
            </a:r>
            <a:r>
              <a:rPr lang="az-Latn-AZ"/>
              <a:t>faylını yükləyirsən → </a:t>
            </a:r>
            <a:r>
              <a:rPr lang="az-Latn-AZ" b="1"/>
              <a:t>telebe.xsd </a:t>
            </a:r>
            <a:r>
              <a:rPr lang="az-Latn-AZ"/>
              <a:t>faylını da yükləyirsən.</a:t>
            </a:r>
          </a:p>
          <a:p>
            <a:endParaRPr lang="az-Latn-AZ"/>
          </a:p>
          <a:p>
            <a:r>
              <a:rPr lang="az-Latn-AZ" b="1"/>
              <a:t>Nəticə</a:t>
            </a:r>
            <a:r>
              <a:rPr lang="az-Latn-AZ"/>
              <a:t>: </a:t>
            </a:r>
            <a:r>
              <a:rPr lang="az-Latn-AZ" b="1" i="1"/>
              <a:t>Error</a:t>
            </a:r>
            <a:r>
              <a:rPr lang="az-Latn-AZ"/>
              <a:t> çıxacaq → “</a:t>
            </a:r>
            <a:r>
              <a:rPr lang="az-Latn-AZ" b="1"/>
              <a:t>Element</a:t>
            </a:r>
            <a:r>
              <a:rPr lang="az-Latn-AZ"/>
              <a:t> </a:t>
            </a:r>
            <a:r>
              <a:rPr lang="az-Latn-AZ" b="1"/>
              <a:t>'yas</a:t>
            </a:r>
            <a:r>
              <a:rPr lang="az-Latn-AZ"/>
              <a:t>': </a:t>
            </a:r>
            <a:r>
              <a:rPr lang="az-Latn-AZ" b="1"/>
              <a:t>'Ali</a:t>
            </a:r>
            <a:r>
              <a:rPr lang="az-Latn-AZ"/>
              <a:t>' </a:t>
            </a:r>
            <a:r>
              <a:rPr lang="az-Latn-AZ" b="1"/>
              <a:t>is not a valid value of the atomic type 'xs:integer'”</a:t>
            </a:r>
          </a:p>
        </p:txBody>
      </p:sp>
    </p:spTree>
    <p:extLst>
      <p:ext uri="{BB962C8B-B14F-4D97-AF65-F5344CB8AC3E}">
        <p14:creationId xmlns:p14="http://schemas.microsoft.com/office/powerpoint/2010/main" val="304748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1F50-3359-1525-2524-4A978114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F9F3AF-3855-FAEA-54A7-2DC5D6CF41A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4EE55-F175-9EE7-679B-3A219F8C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37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18F508-4C96-156F-7775-38190B16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743"/>
            <a:ext cx="5351174" cy="31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8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AB8-AECD-DC0B-4E0C-343DB9EE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8627DF-A07D-0FB7-B23B-8D1B66EDEEA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9724-8A3E-6F4A-1FC9-D715B78E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5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2D0C2B-1D2A-4902-30C5-90402798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9541"/>
            <a:ext cx="5708073" cy="32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889EF-29AE-98F5-31EE-8532A81D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6A98FE-86E8-E6B5-A55E-7A9FF540BFBF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2. Komanda xətti ilə yoxlama (xmllint)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Linux və ya Windows-da (WSL, Git Bash, Cygwin varsa) belə yoxlaya bilərsən: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3E4FC-1C3F-30C3-593D-E7E845B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052"/>
            <a:ext cx="3581900" cy="3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C851A-B728-63BC-20D1-735ED3FF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3601"/>
            <a:ext cx="12192000" cy="404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0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4A878-E1E8-D766-9BC6-4ECB9694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C59710-3EE8-6A4C-155D-6364D5841DEF}"/>
              </a:ext>
            </a:extLst>
          </p:cNvPr>
          <p:cNvSpPr txBox="1"/>
          <p:nvPr/>
        </p:nvSpPr>
        <p:spPr>
          <a:xfrm>
            <a:off x="203200" y="244826"/>
            <a:ext cx="118225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3. Python ilə yoxlama (lxml kitabxanası)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/>
              <a:t>Əgər xəta varsa onda burada sənə belə bir xəta qaytaracaq: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064B0-F823-C6E9-94D0-30186828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015"/>
            <a:ext cx="3953427" cy="359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A609B-FB95-C80E-54AF-538ECD75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5171"/>
            <a:ext cx="646837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0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AEA6-01FA-AE2B-33F2-2A7704F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001295-C190-D7EF-A649-9D74FBCC9391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XML</a:t>
            </a:r>
            <a:r>
              <a:rPr lang="en-US">
                <a:latin typeface="-apple-system"/>
              </a:rPr>
              <a:t> (</a:t>
            </a:r>
            <a:r>
              <a:rPr lang="en-US" b="1">
                <a:latin typeface="-apple-system"/>
              </a:rPr>
              <a:t>eXtensible Markup Language</a:t>
            </a:r>
            <a:r>
              <a:rPr lang="az-Latn-AZ" b="1">
                <a:latin typeface="-apple-system"/>
              </a:rPr>
              <a:t> - Genişləndirilə bilən İşarələmə Dili</a:t>
            </a:r>
            <a:r>
              <a:rPr lang="en-US">
                <a:latin typeface="-apple-system"/>
              </a:rPr>
              <a:t>) proqramlaşdırma və məlumat idarəetməsində çox istifadə olunan bir texnologiyadır.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 b="1">
                <a:solidFill>
                  <a:srgbClr val="0070C0"/>
                </a:solidFill>
              </a:rPr>
              <a:t>XML</a:t>
            </a:r>
            <a:r>
              <a:rPr lang="en-US"/>
              <a:t>, </a:t>
            </a:r>
            <a:r>
              <a:rPr lang="en-US" b="1"/>
              <a:t>HTML</a:t>
            </a:r>
            <a:r>
              <a:rPr lang="en-US"/>
              <a:t> kimi işarələmə dili olsa da, </a:t>
            </a:r>
            <a:r>
              <a:rPr lang="en-US" b="1"/>
              <a:t>HTML</a:t>
            </a:r>
            <a:r>
              <a:rPr lang="en-US"/>
              <a:t> səhifələri göstərmək üçün (məsələn, veb saytların görünüşü), </a:t>
            </a:r>
            <a:r>
              <a:rPr lang="en-US" b="1"/>
              <a:t>XML</a:t>
            </a:r>
            <a:r>
              <a:rPr lang="en-US"/>
              <a:t> isə məlumatları</a:t>
            </a:r>
            <a:r>
              <a:rPr lang="az-Latn-AZ"/>
              <a:t> </a:t>
            </a:r>
            <a:r>
              <a:rPr lang="en-US"/>
              <a:t>saxlamaq və daşımaq üçün yaradılmış bir dildir. </a:t>
            </a:r>
            <a:r>
              <a:rPr lang="en-US" b="1"/>
              <a:t>XML</a:t>
            </a:r>
            <a:r>
              <a:rPr lang="en-US"/>
              <a:t> həm insanlar, həm də kompüterlər tərəfindən oxuna bilər.</a:t>
            </a:r>
          </a:p>
          <a:p>
            <a:endParaRPr lang="az-Latn-AZ"/>
          </a:p>
          <a:p>
            <a:r>
              <a:rPr lang="en-US"/>
              <a:t>XML</a:t>
            </a:r>
            <a:r>
              <a:rPr lang="az-Latn-AZ"/>
              <a:t>,</a:t>
            </a:r>
            <a:r>
              <a:rPr lang="en-US"/>
              <a:t> 1998-ci ildə W3C (World Wide Web Consortium) tərəfindən yaradılıb. O, </a:t>
            </a:r>
            <a:r>
              <a:rPr lang="en-US" b="1"/>
              <a:t>SGML</a:t>
            </a:r>
            <a:r>
              <a:rPr lang="en-US"/>
              <a:t> (Standard Generalized Markup Language) əsasında qurulub, amma daha sadədir. Məqsəd: Fərqli proqramlar arasında məlumat mübadiləsini asanlaşdırmaq.</a:t>
            </a:r>
            <a:endParaRPr lang="az-Latn-AZ"/>
          </a:p>
          <a:p>
            <a:endParaRPr lang="az-Latn-AZ"/>
          </a:p>
          <a:p>
            <a:r>
              <a:rPr lang="en-US"/>
              <a:t>Niyə </a:t>
            </a:r>
            <a:r>
              <a:rPr lang="en-US" b="1"/>
              <a:t>XML</a:t>
            </a:r>
            <a:r>
              <a:rPr lang="en-US"/>
              <a:t>? Çünki platformadan asılı deyil – </a:t>
            </a:r>
            <a:r>
              <a:rPr lang="en-US" b="1"/>
              <a:t>Windows</a:t>
            </a:r>
            <a:r>
              <a:rPr lang="en-US"/>
              <a:t>, </a:t>
            </a:r>
            <a:r>
              <a:rPr lang="en-US" b="1"/>
              <a:t>Linux</a:t>
            </a:r>
            <a:r>
              <a:rPr lang="en-US"/>
              <a:t> və ya </a:t>
            </a:r>
            <a:r>
              <a:rPr lang="en-US" b="1"/>
              <a:t>mobil cihazlarda </a:t>
            </a:r>
            <a:r>
              <a:rPr lang="en-US"/>
              <a:t>eyni işləyir. Məsələn, bir proqram </a:t>
            </a:r>
            <a:r>
              <a:rPr lang="en-US" b="1"/>
              <a:t>XML</a:t>
            </a:r>
            <a:r>
              <a:rPr lang="en-US"/>
              <a:t> faylı yaradır, başqa proqram onu oxuyur.</a:t>
            </a:r>
          </a:p>
          <a:p>
            <a:endParaRPr lang="az-Latn-AZ"/>
          </a:p>
          <a:p>
            <a:r>
              <a:rPr lang="en-US" b="1"/>
              <a:t>HTML</a:t>
            </a:r>
            <a:r>
              <a:rPr lang="en-US"/>
              <a:t>-dən</a:t>
            </a:r>
            <a:r>
              <a:rPr lang="az-Latn-AZ"/>
              <a:t> f</a:t>
            </a:r>
            <a:r>
              <a:rPr lang="en-US"/>
              <a:t>ərq</a:t>
            </a:r>
            <a:r>
              <a:rPr lang="az-Latn-AZ"/>
              <a:t>i</a:t>
            </a:r>
            <a:r>
              <a:rPr lang="en-US"/>
              <a:t> : HTML sabit etiketlərə malikdir (məsələn,  paraqraf üçün), XML-də isə öz etiketlərinizi yarada bilərsiniz (məsələn, </a:t>
            </a:r>
            <a:r>
              <a:rPr lang="en-US" b="1">
                <a:solidFill>
                  <a:schemeClr val="accent2"/>
                </a:solidFill>
              </a:rPr>
              <a:t>&lt;kitab&gt;</a:t>
            </a:r>
            <a:r>
              <a:rPr lang="en-US"/>
              <a:t> kitab məlumatı üçün).</a:t>
            </a:r>
          </a:p>
        </p:txBody>
      </p:sp>
    </p:spTree>
    <p:extLst>
      <p:ext uri="{BB962C8B-B14F-4D97-AF65-F5344CB8AC3E}">
        <p14:creationId xmlns:p14="http://schemas.microsoft.com/office/powerpoint/2010/main" val="3971146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0CC5B-9ED7-A390-0191-8D6CC934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564504-2FDF-71A9-E538-C33195CFF7A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63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A0807-287C-0992-2813-50D333CA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E94A81-2BCB-90F5-35AD-EC77E3217B6F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DTD</a:t>
            </a:r>
            <a:r>
              <a:rPr lang="az-Latn-AZ" b="1">
                <a:solidFill>
                  <a:srgbClr val="FF0000"/>
                </a:solidFill>
                <a:latin typeface="-apple-system"/>
              </a:rPr>
              <a:t> ( Document Type Definition )</a:t>
            </a:r>
            <a:r>
              <a:rPr lang="en-US" b="1">
                <a:solidFill>
                  <a:srgbClr val="FF0000"/>
                </a:solidFill>
                <a:latin typeface="-apple-system"/>
              </a:rPr>
              <a:t> nədir?</a:t>
            </a:r>
          </a:p>
          <a:p>
            <a:endParaRPr lang="en-US">
              <a:latin typeface="-apple-system"/>
            </a:endParaRPr>
          </a:p>
          <a:p>
            <a:r>
              <a:rPr lang="en-US" b="1">
                <a:latin typeface="-apple-system"/>
              </a:rPr>
              <a:t>DTD → XML </a:t>
            </a:r>
            <a:r>
              <a:rPr lang="en-US">
                <a:latin typeface="-apple-system"/>
              </a:rPr>
              <a:t>sənədinin strukturu və qaydalarını müəyyən edən köhnə, lakin hələ də istifadə olunan standartdır.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elementlərinin adlarını, onların bir-birinə nisbətini, atributlarını və mümkün dəyərləri müəyyən edir.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DTD</a:t>
            </a:r>
            <a:r>
              <a:rPr lang="en-US">
                <a:latin typeface="-apple-system"/>
              </a:rPr>
              <a:t> olmadan XML sənədi hələ də işləyir, amma validasiya etməyimiz çətin olur.</a:t>
            </a:r>
          </a:p>
          <a:p>
            <a:endParaRPr lang="az-Latn-AZ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r>
              <a:rPr lang="az-Latn-AZ" b="1">
                <a:latin typeface="-apple-system"/>
              </a:rPr>
              <a:t>XMK </a:t>
            </a:r>
            <a:r>
              <a:rPr lang="en-US" b="1">
                <a:latin typeface="-apple-system"/>
              </a:rPr>
              <a:t>&amp; DTD</a:t>
            </a:r>
            <a:r>
              <a:rPr lang="en-US">
                <a:latin typeface="-apple-system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= faktiki məlumat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-apple-system"/>
              </a:rPr>
              <a:t>DTD</a:t>
            </a:r>
            <a:r>
              <a:rPr lang="en-US">
                <a:latin typeface="-apple-system"/>
              </a:rPr>
              <a:t> = “forma” / “qaydalar kitabçası” → məlumatın necə görünməli olduğunu göstərir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DTD</a:t>
            </a:r>
            <a:r>
              <a:rPr lang="en-US"/>
              <a:t> </a:t>
            </a:r>
            <a:r>
              <a:rPr lang="az-Latn-AZ"/>
              <a:t>oxşayır </a:t>
            </a:r>
            <a:r>
              <a:rPr lang="az-Latn-AZ" b="1">
                <a:solidFill>
                  <a:srgbClr val="0070C0"/>
                </a:solidFill>
              </a:rPr>
              <a:t>XSD</a:t>
            </a:r>
            <a:r>
              <a:rPr lang="az-Latn-AZ"/>
              <a:t> -ya. Ancaq: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50"/>
                </a:solidFill>
              </a:rPr>
              <a:t>DTD</a:t>
            </a:r>
            <a:r>
              <a:rPr lang="en-US"/>
              <a:t> = “sadə qaydalar kitabçası” → elementin olub-olmamasına və ardıcıllığa baxır, </a:t>
            </a:r>
            <a:r>
              <a:rPr lang="en-US" b="1" i="1" u="sng"/>
              <a:t>tip</a:t>
            </a:r>
            <a:r>
              <a:rPr lang="az-Latn-AZ" b="1" i="1" u="sng"/>
              <a:t>ə</a:t>
            </a:r>
            <a:r>
              <a:rPr lang="en-US" b="1" i="1" u="sng"/>
              <a:t> yox</a:t>
            </a:r>
            <a:r>
              <a:rPr lang="az-Latn-AZ"/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</a:rPr>
              <a:t>XSD</a:t>
            </a:r>
            <a:r>
              <a:rPr lang="en-US"/>
              <a:t> = “güclü qaydalar kitabçası” → elementin tipini, atributlarını, namespace</a:t>
            </a:r>
            <a:r>
              <a:rPr lang="az-Latn-AZ"/>
              <a:t> </a:t>
            </a:r>
            <a:r>
              <a:rPr lang="en-US"/>
              <a:t>-i və daha çoxunu yoxlaya bilir</a:t>
            </a:r>
            <a:endParaRPr lang="az-Latn-AZ"/>
          </a:p>
          <a:p>
            <a:endParaRPr lang="az-Latn-AZ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7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FF69-C7B1-2E47-2823-6A06E8B5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FE7C83-916B-DC8C-054B-FEE7D4C1FD1B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DTD iki formada ola bilər</a:t>
            </a:r>
            <a:r>
              <a:rPr lang="en-US">
                <a:latin typeface="-apple-system"/>
              </a:rPr>
              <a:t>: 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a) </a:t>
            </a:r>
            <a:r>
              <a:rPr lang="en-US" b="1">
                <a:latin typeface="-apple-system"/>
              </a:rPr>
              <a:t>Internal DTD </a:t>
            </a:r>
            <a:r>
              <a:rPr lang="en-US">
                <a:latin typeface="-apple-system"/>
              </a:rPr>
              <a:t>(XML faylının içində)</a:t>
            </a:r>
            <a:r>
              <a:rPr lang="az-Latn-AZ">
                <a:latin typeface="-apple-system"/>
              </a:rPr>
              <a:t>	- code6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11006-86F8-819A-A83B-9EFBA8BFB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487"/>
            <a:ext cx="2848373" cy="359142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7A1C82-1E2F-BE05-7981-3338B731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43949"/>
              </p:ext>
            </p:extLst>
          </p:nvPr>
        </p:nvGraphicFramePr>
        <p:xfrm>
          <a:off x="3389745" y="2301240"/>
          <a:ext cx="8636000" cy="4071850"/>
        </p:xfrm>
        <a:graphic>
          <a:graphicData uri="http://schemas.openxmlformats.org/drawingml/2006/table">
            <a:tbl>
              <a:tblPr/>
              <a:tblGrid>
                <a:gridCol w="3214255">
                  <a:extLst>
                    <a:ext uri="{9D8B030D-6E8A-4147-A177-3AD203B41FA5}">
                      <a16:colId xmlns:a16="http://schemas.microsoft.com/office/drawing/2014/main" val="235544817"/>
                    </a:ext>
                  </a:extLst>
                </a:gridCol>
                <a:gridCol w="5421745">
                  <a:extLst>
                    <a:ext uri="{9D8B030D-6E8A-4147-A177-3AD203B41FA5}">
                      <a16:colId xmlns:a16="http://schemas.microsoft.com/office/drawing/2014/main" val="961497473"/>
                    </a:ext>
                  </a:extLst>
                </a:gridCol>
              </a:tblGrid>
              <a:tr h="6496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Sintaksis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8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95713"/>
                  </a:ext>
                </a:extLst>
              </a:tr>
              <a:tr h="1082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&lt;!ELEMENT kitabxana (kitab+)&gt;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kitabxana elementində 1 və ya daha çox kitab olmalıdır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086618"/>
                  </a:ext>
                </a:extLst>
              </a:tr>
              <a:tr h="10827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&lt;!ELEMENT kitab (ad, muellif, il)&gt;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kitab elementi ardıcıl ad, muellif, il elementlərini saxlamalıdır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362578"/>
                  </a:ext>
                </a:extLst>
              </a:tr>
              <a:tr h="12566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&lt;!ELEMENT ad (#PCDATA)&gt;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elementində sadəcə mətn ola bilər (</a:t>
                      </a:r>
                      <a:r>
                        <a:rPr lang="az-Latn-A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#PCDATA = parsed character data</a:t>
                      </a:r>
                      <a:r>
                        <a:rPr lang="az-Latn-A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(həm hərf, həm rəqəm, həm simvol )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az-Latn-A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Başqa alt elementlər burada ola bilməz.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7099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BE9D385-2F27-586F-8E1E-76F84EEF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899" y="5925353"/>
            <a:ext cx="283884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4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ACAE5-083C-7657-D6CB-90DED0B22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FDBDA44-F02F-AC4C-45F1-91CFAA1578A6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-apple-system"/>
              </a:rPr>
              <a:t>b) </a:t>
            </a:r>
            <a:r>
              <a:rPr lang="en-US" sz="1600" b="1">
                <a:latin typeface="-apple-system"/>
              </a:rPr>
              <a:t>External DTD </a:t>
            </a:r>
            <a:r>
              <a:rPr lang="en-US" sz="1600">
                <a:latin typeface="-apple-system"/>
              </a:rPr>
              <a:t>(ayrı faylda)</a:t>
            </a:r>
            <a:r>
              <a:rPr lang="az-Latn-AZ" sz="1600">
                <a:latin typeface="-apple-system"/>
              </a:rPr>
              <a:t>		- code7</a:t>
            </a:r>
          </a:p>
          <a:p>
            <a:endParaRPr lang="az-Latn-AZ" sz="1600">
              <a:latin typeface="-apple-system"/>
            </a:endParaRPr>
          </a:p>
          <a:p>
            <a:r>
              <a:rPr lang="en-US" sz="1600"/>
              <a:t>Burada </a:t>
            </a:r>
            <a:r>
              <a:rPr lang="en-US" sz="1600" b="1"/>
              <a:t>&lt;!DOCTYPE kitabxana SYSTEM "kitabxana.dtd"&gt; </a:t>
            </a:r>
            <a:r>
              <a:rPr lang="en-US" sz="1600"/>
              <a:t>deyir ki, </a:t>
            </a:r>
            <a:r>
              <a:rPr lang="en-US" sz="1600" b="1"/>
              <a:t>DTD</a:t>
            </a:r>
            <a:r>
              <a:rPr lang="en-US" sz="1600"/>
              <a:t> qaydaları “</a:t>
            </a:r>
            <a:r>
              <a:rPr lang="en-US" sz="1600" b="1"/>
              <a:t>kitabxana.dtd</a:t>
            </a:r>
            <a:r>
              <a:rPr lang="en-US" sz="1600"/>
              <a:t>” faylında saxlanır.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>
                <a:solidFill>
                  <a:srgbClr val="FF0000"/>
                </a:solidFill>
                <a:latin typeface="-apple-system"/>
              </a:rPr>
              <a:t>DTD ilə validasiya</a:t>
            </a:r>
            <a:endParaRPr lang="az-Latn-AZ" sz="1600" b="1">
              <a:solidFill>
                <a:srgbClr val="FF0000"/>
              </a:solidFill>
              <a:latin typeface="-apple-system"/>
            </a:endParaRPr>
          </a:p>
          <a:p>
            <a:endParaRPr lang="en-US" sz="1600">
              <a:latin typeface="-apple-system"/>
            </a:endParaRPr>
          </a:p>
          <a:p>
            <a:r>
              <a:rPr lang="en-US" sz="1600">
                <a:latin typeface="-apple-system"/>
              </a:rPr>
              <a:t>a) Online Validator</a:t>
            </a:r>
          </a:p>
          <a:p>
            <a:endParaRPr lang="en-US" sz="1600">
              <a:latin typeface="-apple-system"/>
            </a:endParaRPr>
          </a:p>
          <a:p>
            <a:r>
              <a:rPr lang="en-US" sz="1600" u="sng">
                <a:solidFill>
                  <a:srgbClr val="0070C0"/>
                </a:solidFill>
                <a:latin typeface="-apple-system"/>
              </a:rPr>
              <a:t>https://www.freeformatter.com/xml-validator-dtd.html</a:t>
            </a:r>
            <a:r>
              <a:rPr lang="az-Latn-AZ" sz="1600">
                <a:latin typeface="-apple-system"/>
              </a:rPr>
              <a:t>   -  </a:t>
            </a:r>
            <a:r>
              <a:rPr lang="en-US" sz="1600">
                <a:latin typeface="-apple-system"/>
              </a:rPr>
              <a:t>( </a:t>
            </a:r>
            <a:r>
              <a:rPr lang="az-Latn-AZ" sz="1600">
                <a:latin typeface="-apple-system"/>
              </a:rPr>
              <a:t>ola bilərki müəyyən bir vaxt sonra sayt işləməsin </a:t>
            </a:r>
            <a:r>
              <a:rPr lang="en-US" sz="1600">
                <a:latin typeface="-apple-system"/>
              </a:rPr>
              <a:t>)</a:t>
            </a:r>
          </a:p>
          <a:p>
            <a:endParaRPr lang="en-US" sz="1600">
              <a:latin typeface="-apple-system"/>
            </a:endParaRPr>
          </a:p>
          <a:p>
            <a:r>
              <a:rPr lang="en-US" sz="1600">
                <a:latin typeface="-apple-system"/>
              </a:rPr>
              <a:t>XML faylı + DTD faylı yükləyirsən → səhvləri göstərir</a:t>
            </a:r>
            <a:endParaRPr lang="az-Latn-AZ" sz="1600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453DC-0D86-18AA-7E62-8CCECC08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26"/>
            <a:ext cx="1155543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8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0586D-A8D6-F53B-2C6E-5CE2BE8C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7A32-F9EA-A6EB-823E-CC3C7EB5A30A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b) Komanda xətti (Linux/macOS/Windows gitbash)</a:t>
            </a:r>
            <a:r>
              <a:rPr lang="az-Latn-AZ">
                <a:latin typeface="-apple-system"/>
              </a:rPr>
              <a:t>     - Əgər </a:t>
            </a:r>
            <a:r>
              <a:rPr lang="az-Latn-AZ" b="1">
                <a:latin typeface="-apple-system"/>
              </a:rPr>
              <a:t>XML</a:t>
            </a:r>
            <a:r>
              <a:rPr lang="az-Latn-AZ">
                <a:latin typeface="-apple-system"/>
              </a:rPr>
              <a:t>, </a:t>
            </a:r>
            <a:r>
              <a:rPr lang="az-Latn-AZ" b="1">
                <a:latin typeface="-apple-system"/>
              </a:rPr>
              <a:t>DTD</a:t>
            </a:r>
            <a:r>
              <a:rPr lang="az-Latn-AZ">
                <a:latin typeface="-apple-system"/>
              </a:rPr>
              <a:t> qaydalarına uyğun olmasa xəta görəcəyik.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3FF51-9C7E-8668-C0A9-1BE85647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556"/>
            <a:ext cx="12192000" cy="3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99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91FA-C9DC-57E4-7D29-E60AC91CD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09DD76-FF6C-69B3-063C-64960226EA2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c) Python ilə ( lxml )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04901-56BF-59AD-B062-49F7B01C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469"/>
            <a:ext cx="383911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8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C58D5-CE41-BD91-6B01-C3FB4CC8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2F4A84-8DD7-9B99-9F34-001DD63D31A0}"/>
              </a:ext>
            </a:extLst>
          </p:cNvPr>
          <p:cNvSpPr txBox="1"/>
          <p:nvPr/>
        </p:nvSpPr>
        <p:spPr>
          <a:xfrm>
            <a:off x="203200" y="244826"/>
            <a:ext cx="1182254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>
                <a:latin typeface="-apple-system"/>
              </a:rPr>
              <a:t>DTD-nin üstünlükləri və çatışmazlıqları</a:t>
            </a:r>
          </a:p>
          <a:p>
            <a:endParaRPr lang="en-US">
              <a:latin typeface="-apple-system"/>
            </a:endParaRPr>
          </a:p>
          <a:p>
            <a:r>
              <a:rPr lang="en-US" b="1">
                <a:latin typeface="-apple-system"/>
              </a:rPr>
              <a:t>Üstünlüklər</a:t>
            </a:r>
            <a:r>
              <a:rPr lang="en-US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Sadə və XML ilə birbaşa inteqrasiya olunur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Kiçik sənədlər üçün yetərlidir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r>
              <a:rPr lang="en-US" b="1">
                <a:latin typeface="-apple-system"/>
              </a:rPr>
              <a:t>Çatışmazlıqlar</a:t>
            </a:r>
            <a:r>
              <a:rPr lang="en-US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Data tiplərini kifayət qədər dəqiqliklə təyin edə bilmir (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xs:integer, xs:string </a:t>
            </a:r>
            <a:r>
              <a:rPr lang="az-Latn-AZ">
                <a:latin typeface="-apple-system"/>
              </a:rPr>
              <a:t> </a:t>
            </a:r>
            <a:r>
              <a:rPr lang="en-US">
                <a:latin typeface="-apple-system"/>
              </a:rPr>
              <a:t>kimi yox)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Namespace dəstəyi yoxdur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-apple-system"/>
              </a:rPr>
              <a:t>Böyük layihələrdə W3C XML Schema (XSD) üstünlük təşkil edir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AAB5-75C4-19A8-2129-2AEDBECF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02EED9-B718-5011-F151-3A3382EFF94A}"/>
              </a:ext>
            </a:extLst>
          </p:cNvPr>
          <p:cNvSpPr txBox="1"/>
          <p:nvPr/>
        </p:nvSpPr>
        <p:spPr>
          <a:xfrm>
            <a:off x="203200" y="244826"/>
            <a:ext cx="1182254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-apple-system"/>
              </a:rPr>
              <a:t>Digər bənzər terminlər DTD</a:t>
            </a:r>
            <a:r>
              <a:rPr lang="az-Latn-AZ" sz="1400">
                <a:latin typeface="-apple-system"/>
              </a:rPr>
              <a:t> </a:t>
            </a:r>
            <a:r>
              <a:rPr lang="en-US" sz="1400">
                <a:latin typeface="-apple-system"/>
              </a:rPr>
              <a:t>-də</a:t>
            </a:r>
          </a:p>
          <a:p>
            <a:endParaRPr lang="en-US" sz="1400">
              <a:latin typeface="-apple-system"/>
            </a:endParaRPr>
          </a:p>
          <a:p>
            <a:r>
              <a:rPr lang="en-US" sz="1400" b="1">
                <a:latin typeface="-apple-system"/>
              </a:rPr>
              <a:t>DTD-də əsas iki tip data var</a:t>
            </a:r>
            <a:r>
              <a:rPr lang="en-US" sz="1400">
                <a:latin typeface="-apple-system"/>
              </a:rPr>
              <a:t>:</a:t>
            </a:r>
          </a:p>
          <a:p>
            <a:endParaRPr lang="en-US" sz="140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>
                <a:latin typeface="-apple-system"/>
              </a:rPr>
              <a:t>#PCDATA </a:t>
            </a:r>
            <a:r>
              <a:rPr lang="en-US" sz="1400">
                <a:latin typeface="-apple-system"/>
              </a:rPr>
              <a:t>→ mətn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-apple-system"/>
              </a:rPr>
              <a:t>Elementlər → digər elementlər (</a:t>
            </a:r>
            <a:r>
              <a:rPr lang="az-Latn-AZ" sz="1400">
                <a:latin typeface="-apple-system"/>
              </a:rPr>
              <a:t>  </a:t>
            </a:r>
            <a:r>
              <a:rPr lang="en-US" sz="1400">
                <a:latin typeface="-apple-system"/>
              </a:rPr>
              <a:t>&lt;!ELEMENT kitab (ad, muellif, il)&gt;</a:t>
            </a:r>
            <a:r>
              <a:rPr lang="az-Latn-AZ" sz="1400">
                <a:latin typeface="-apple-system"/>
              </a:rPr>
              <a:t>  </a:t>
            </a:r>
            <a:r>
              <a:rPr lang="en-US" sz="1400">
                <a:latin typeface="-apple-system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1400"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-apple-system"/>
              </a:rPr>
              <a:t>Və bir neçə simvolik kombinasiyalar:</a:t>
            </a:r>
          </a:p>
          <a:p>
            <a:endParaRPr lang="en-US" sz="1400">
              <a:latin typeface="-apple-system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1">
                <a:latin typeface="-apple-system"/>
              </a:rPr>
              <a:t>EMPTY</a:t>
            </a:r>
            <a:r>
              <a:rPr lang="en-US" sz="1400">
                <a:latin typeface="-apple-system"/>
              </a:rPr>
              <a:t> → element boşdur, heç bir uşaq element və mətn ola bilməz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latin typeface="-apple-system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1">
                <a:latin typeface="-apple-system"/>
              </a:rPr>
              <a:t>ANY</a:t>
            </a:r>
            <a:r>
              <a:rPr lang="en-US" sz="1400">
                <a:latin typeface="-apple-system"/>
              </a:rPr>
              <a:t> → element istənilən element və ya mətn qəbul edə bilər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latin typeface="-apple-system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b="1">
                <a:latin typeface="-apple-system"/>
              </a:rPr>
              <a:t>Kombinasiyalar</a:t>
            </a:r>
            <a:r>
              <a:rPr lang="en-US" sz="1400">
                <a:latin typeface="-apple-system"/>
              </a:rPr>
              <a:t>: (ad, muellif?) → muellif elementi ixtiyari ola bilər, + → bir və daha çox, * → sıfır və daha çox</a:t>
            </a:r>
            <a:endParaRPr lang="az-Latn-AZ" sz="1400">
              <a:latin typeface="-apple-system"/>
            </a:endParaRPr>
          </a:p>
          <a:p>
            <a:endParaRPr lang="az-Latn-AZ" sz="1400">
              <a:latin typeface="-apple-system"/>
            </a:endParaRPr>
          </a:p>
          <a:p>
            <a:endParaRPr 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9806F9-3716-B31A-CF3B-1326B6E3B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49507"/>
              </p:ext>
            </p:extLst>
          </p:nvPr>
        </p:nvGraphicFramePr>
        <p:xfrm>
          <a:off x="348673" y="4204495"/>
          <a:ext cx="10550235" cy="2214715"/>
        </p:xfrm>
        <a:graphic>
          <a:graphicData uri="http://schemas.openxmlformats.org/drawingml/2006/table">
            <a:tbl>
              <a:tblPr/>
              <a:tblGrid>
                <a:gridCol w="2219396">
                  <a:extLst>
                    <a:ext uri="{9D8B030D-6E8A-4147-A177-3AD203B41FA5}">
                      <a16:colId xmlns:a16="http://schemas.microsoft.com/office/drawing/2014/main" val="219801880"/>
                    </a:ext>
                  </a:extLst>
                </a:gridCol>
                <a:gridCol w="8330839">
                  <a:extLst>
                    <a:ext uri="{9D8B030D-6E8A-4147-A177-3AD203B41FA5}">
                      <a16:colId xmlns:a16="http://schemas.microsoft.com/office/drawing/2014/main" val="4040133250"/>
                    </a:ext>
                  </a:extLst>
                </a:gridCol>
              </a:tblGrid>
              <a:tr h="4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84269"/>
                  </a:ext>
                </a:extLst>
              </a:tr>
              <a:tr h="4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#PCDATA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Mətn ola bilər (rəqəm də daxil)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304126"/>
                  </a:ext>
                </a:extLst>
              </a:tr>
              <a:tr h="4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Boş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678126"/>
                  </a:ext>
                </a:extLst>
              </a:tr>
              <a:tr h="4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İstənilən element və ya mətn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353130"/>
                  </a:ext>
                </a:extLst>
              </a:tr>
              <a:tr h="442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 +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Cardinality</a:t>
                      </a:r>
                      <a:r>
                        <a:rPr lang="az-Latn-AZ" sz="1600" b="1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az-Latn-AZ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say / mövcudluq qaydası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az-Latn-AZ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0-1, </a:t>
                      </a:r>
                      <a:r>
                        <a:rPr lang="az-Latn-AZ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və daha çox, </a:t>
                      </a:r>
                      <a:r>
                        <a:rPr lang="az-Latn-AZ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və daha çox</a:t>
                      </a:r>
                      <a:r>
                        <a:rPr lang="az-Latn-AZ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40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5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7438-3C3A-11C8-E540-9ABC3323F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CDE0A5-D27A-875B-5901-E545F352628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170A-5FCB-EFA8-5DDB-DE0636B7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61806-728C-43D7-833D-47E8A02AF8D5}"/>
              </a:ext>
            </a:extLst>
          </p:cNvPr>
          <p:cNvSpPr txBox="1"/>
          <p:nvPr/>
        </p:nvSpPr>
        <p:spPr>
          <a:xfrm>
            <a:off x="203200" y="244826"/>
            <a:ext cx="118225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XML harada istifadə olunur</a:t>
            </a:r>
            <a:r>
              <a:rPr lang="az-Latn-AZ">
                <a:latin typeface="-apple-system"/>
              </a:rPr>
              <a:t>:</a:t>
            </a:r>
          </a:p>
          <a:p>
            <a:endParaRPr lang="az-Latn-AZ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SOAP API</a:t>
            </a:r>
            <a:r>
              <a:rPr lang="az-Latn-AZ" sz="1400" b="1"/>
              <a:t> </a:t>
            </a:r>
            <a:r>
              <a:rPr lang="en-US" sz="1400" b="1"/>
              <a:t>-lər </a:t>
            </a:r>
            <a:r>
              <a:rPr lang="en-US" sz="1400">
                <a:solidFill>
                  <a:srgbClr val="FF0000"/>
                </a:solidFill>
              </a:rPr>
              <a:t>→</a:t>
            </a:r>
            <a:r>
              <a:rPr lang="en-US" sz="1400"/>
              <a:t> web servislər arasında məlumat mübadiləsi üçün XML əsaslı protokol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RSS</a:t>
            </a:r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→</a:t>
            </a:r>
            <a:r>
              <a:rPr lang="en-US" sz="1400"/>
              <a:t> saytların xəbər lentləri XML formatında yayımlanır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SVG</a:t>
            </a:r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→</a:t>
            </a:r>
            <a:r>
              <a:rPr lang="en-US" sz="1400"/>
              <a:t> XML əsaslı vektor qrafik formatı (şəkillər, ikonlar)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Konfiqurasiya faylları </a:t>
            </a:r>
            <a:r>
              <a:rPr lang="en-US" sz="1400">
                <a:solidFill>
                  <a:srgbClr val="FF0000"/>
                </a:solidFill>
              </a:rPr>
              <a:t>→</a:t>
            </a:r>
            <a:r>
              <a:rPr lang="en-US" sz="1400"/>
              <a:t> məsələn Android-də </a:t>
            </a:r>
            <a:r>
              <a:rPr lang="en-US" sz="1400" b="1"/>
              <a:t>AndroidManifest.xml </a:t>
            </a:r>
            <a:r>
              <a:rPr lang="en-US" sz="1400"/>
              <a:t>və ya </a:t>
            </a:r>
            <a:r>
              <a:rPr lang="en-US" sz="1400" b="1"/>
              <a:t>res</a:t>
            </a:r>
            <a:r>
              <a:rPr lang="en-US" sz="1400" b="1">
                <a:solidFill>
                  <a:schemeClr val="accent2"/>
                </a:solidFill>
              </a:rPr>
              <a:t>/</a:t>
            </a:r>
            <a:r>
              <a:rPr lang="en-US" sz="1400" b="1"/>
              <a:t>layout</a:t>
            </a:r>
            <a:r>
              <a:rPr lang="en-US" sz="1400" b="1">
                <a:solidFill>
                  <a:schemeClr val="accent2"/>
                </a:solidFill>
              </a:rPr>
              <a:t>/</a:t>
            </a:r>
            <a:r>
              <a:rPr lang="en-US" sz="1400" b="1"/>
              <a:t>activity_main.xml </a:t>
            </a:r>
            <a:r>
              <a:rPr lang="en-US" sz="1400"/>
              <a:t>faylları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Verilənlər bazaları ilə mübadilə </a:t>
            </a:r>
            <a:r>
              <a:rPr lang="en-US" sz="1400">
                <a:solidFill>
                  <a:srgbClr val="FF0000"/>
                </a:solidFill>
              </a:rPr>
              <a:t>→</a:t>
            </a:r>
            <a:r>
              <a:rPr lang="en-US" sz="1400"/>
              <a:t> köhnə sistemlərdə data </a:t>
            </a:r>
            <a:r>
              <a:rPr lang="en-US" sz="1400" b="1"/>
              <a:t>export/import </a:t>
            </a:r>
            <a:r>
              <a:rPr lang="en-US" sz="1400"/>
              <a:t>üçün çox istifadə olunurdu (məsələn </a:t>
            </a:r>
            <a:r>
              <a:rPr lang="en-US" sz="1400" b="1"/>
              <a:t>data.xml </a:t>
            </a:r>
            <a:r>
              <a:rPr lang="en-US" sz="1400"/>
              <a:t>→ DB</a:t>
            </a:r>
            <a:r>
              <a:rPr lang="az-Latn-AZ" sz="1400"/>
              <a:t> </a:t>
            </a:r>
            <a:r>
              <a:rPr lang="en-US" sz="1400"/>
              <a:t>-yə import)</a:t>
            </a:r>
            <a:endParaRPr lang="az-Latn-AZ" sz="1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sadə qaydalara əsaslanır. Hər </a:t>
            </a: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faylı </a:t>
            </a:r>
            <a:r>
              <a:rPr lang="en-US" sz="1600" b="1">
                <a:highlight>
                  <a:srgbClr val="FFFF00"/>
                </a:highlight>
                <a:latin typeface="-apple-system"/>
              </a:rPr>
              <a:t>mətn</a:t>
            </a:r>
            <a:r>
              <a:rPr lang="en-US" sz="1600">
                <a:latin typeface="-apple-system"/>
              </a:rPr>
              <a:t> faylıdır (</a:t>
            </a:r>
            <a:r>
              <a:rPr lang="az-Latn-AZ" sz="1600">
                <a:latin typeface="-apple-system"/>
              </a:rPr>
              <a:t> </a:t>
            </a:r>
            <a:r>
              <a:rPr lang="en-US" sz="1600" b="1">
                <a:solidFill>
                  <a:srgbClr val="00B050"/>
                </a:solidFill>
                <a:latin typeface="-apple-system"/>
              </a:rPr>
              <a:t>.xml </a:t>
            </a:r>
            <a:r>
              <a:rPr lang="en-US" sz="1600">
                <a:latin typeface="-apple-system"/>
              </a:rPr>
              <a:t>uzantısı ilə</a:t>
            </a:r>
            <a:r>
              <a:rPr lang="az-Latn-AZ" sz="1600">
                <a:latin typeface="-apple-system"/>
              </a:rPr>
              <a:t> </a:t>
            </a:r>
            <a:r>
              <a:rPr lang="en-US" sz="1600">
                <a:latin typeface="-apple-system"/>
              </a:rPr>
              <a:t>) və etiketlərdən ibarətdir. Etiketlər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&lt;</a:t>
            </a:r>
            <a:r>
              <a:rPr lang="en-US" sz="1600">
                <a:latin typeface="-apple-system"/>
              </a:rPr>
              <a:t> və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&gt;</a:t>
            </a:r>
            <a:r>
              <a:rPr lang="en-US" sz="1600">
                <a:latin typeface="-apple-system"/>
              </a:rPr>
              <a:t> simvolları ilə açılır/bağlanır.</a:t>
            </a:r>
          </a:p>
          <a:p>
            <a:endParaRPr lang="en-US" sz="1600">
              <a:latin typeface="-apple-system"/>
            </a:endParaRPr>
          </a:p>
          <a:p>
            <a:r>
              <a:rPr lang="en-US" sz="1600" b="1">
                <a:latin typeface="-apple-system"/>
              </a:rPr>
              <a:t>Deklarasiya</a:t>
            </a:r>
            <a:r>
              <a:rPr lang="en-US" sz="1600">
                <a:latin typeface="-apple-system"/>
              </a:rPr>
              <a:t>: Hər XML faylı bu sətirlə başlaya bilər (vacib deyil, amma tövsiyə olunur):</a:t>
            </a:r>
            <a:r>
              <a:rPr lang="az-Latn-AZ" sz="1600">
                <a:latin typeface="-apple-system"/>
              </a:rPr>
              <a:t>  Bu, versiyanı (adətən 1.0) və kodlaşdırmanı göstərir.</a:t>
            </a:r>
          </a:p>
          <a:p>
            <a:endParaRPr lang="az-Latn-AZ" sz="1600">
              <a:latin typeface="-apple-system"/>
            </a:endParaRP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element açılış etiketi (</a:t>
            </a:r>
            <a:r>
              <a:rPr lang="en-US" sz="1600" b="1">
                <a:highlight>
                  <a:srgbClr val="FFFF00"/>
                </a:highlight>
              </a:rPr>
              <a:t>&lt;ad&gt;</a:t>
            </a:r>
            <a:r>
              <a:rPr lang="en-US" sz="1600"/>
              <a:t>) və bağlanış etiketi (</a:t>
            </a:r>
            <a:r>
              <a:rPr lang="en-US" sz="1600" b="1">
                <a:highlight>
                  <a:srgbClr val="FFFF00"/>
                </a:highlight>
              </a:rPr>
              <a:t>&lt;/ad&gt;</a:t>
            </a:r>
            <a:r>
              <a:rPr lang="en-US" sz="1600"/>
              <a:t>) ilə olur. İçində məlumat və ya alt elementlər ola bilər.</a:t>
            </a:r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Atributlar: Elementlərə əlavə məlumat əlavə edir. Atributlar açılış etiketində olur</a:t>
            </a:r>
            <a:r>
              <a:rPr lang="az-Latn-AZ" sz="1600"/>
              <a:t>.</a:t>
            </a:r>
          </a:p>
          <a:p>
            <a:r>
              <a:rPr lang="az-Latn-AZ" sz="1600"/>
              <a:t>      M</a:t>
            </a:r>
            <a:r>
              <a:rPr lang="en-US" sz="1600"/>
              <a:t>əsələn: </a:t>
            </a:r>
            <a:r>
              <a:rPr lang="en-US" sz="1600" b="1">
                <a:solidFill>
                  <a:schemeClr val="accent2"/>
                </a:solidFill>
              </a:rPr>
              <a:t>&lt;kitab </a:t>
            </a:r>
            <a:r>
              <a:rPr lang="en-US" sz="1600" b="1">
                <a:solidFill>
                  <a:srgbClr val="7030A0"/>
                </a:solidFill>
              </a:rPr>
              <a:t>muellif</a:t>
            </a:r>
            <a:r>
              <a:rPr lang="en-US" sz="1600" b="1"/>
              <a:t>=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J.K. Rowling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&gt;Harry Potter</a:t>
            </a:r>
            <a:r>
              <a:rPr lang="en-US" sz="1600" b="1">
                <a:solidFill>
                  <a:schemeClr val="accent2"/>
                </a:solidFill>
              </a:rPr>
              <a:t>&lt;/kitab&gt;</a:t>
            </a:r>
            <a:r>
              <a:rPr lang="en-US" sz="1600"/>
              <a:t> Atributlar </a:t>
            </a:r>
            <a:r>
              <a:rPr lang="en-US" sz="1600" b="1">
                <a:solidFill>
                  <a:srgbClr val="FF0000"/>
                </a:solidFill>
              </a:rPr>
              <a:t>" " </a:t>
            </a:r>
            <a:r>
              <a:rPr lang="en-US" sz="1600"/>
              <a:t>içində olmalıdır.</a:t>
            </a:r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295AE-09B2-34CC-8E33-41C4DD62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61"/>
            <a:ext cx="378195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1FC9-5831-A21E-7C24-A137DC03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7F72FA-BAFE-9E41-5009-89784F69A84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2BA07-8D7A-07EA-DFFA-BFD770FE3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71F8E1-1B94-86D1-BE79-02C6E2B8429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95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5234-FE0F-1CCF-152E-E60572C19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0E361-3926-9AA5-BF15-8916D46824B5}"/>
              </a:ext>
            </a:extLst>
          </p:cNvPr>
          <p:cNvSpPr txBox="1"/>
          <p:nvPr/>
        </p:nvSpPr>
        <p:spPr>
          <a:xfrm>
            <a:off x="203200" y="244826"/>
            <a:ext cx="11822545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XML ilə İşləmə: Parsing</a:t>
            </a:r>
            <a:endParaRPr lang="az-Latn-AZ" b="1">
              <a:solidFill>
                <a:srgbClr val="FF0000"/>
              </a:solidFill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70C0"/>
                </a:solidFill>
                <a:latin typeface="-apple-system"/>
              </a:rPr>
              <a:t>Parsing</a:t>
            </a:r>
            <a:r>
              <a:rPr lang="en-US">
                <a:latin typeface="-apple-system"/>
              </a:rPr>
              <a:t>: XML-i oxumaq və məlumat (elementlər, atributlar, məzmun) çıxarmaq</a:t>
            </a:r>
            <a:r>
              <a:rPr lang="az-Latn-AZ">
                <a:latin typeface="-apple-system"/>
              </a:rPr>
              <a:t> mənasına gəlir.</a:t>
            </a:r>
            <a:r>
              <a:rPr lang="en-US">
                <a:latin typeface="-apple-system"/>
              </a:rPr>
              <a:t> Proqram dillərində (PHP, Java) xüsusi kitabxanalar var. Məsələn, PHP-də </a:t>
            </a:r>
            <a:r>
              <a:rPr lang="en-US" b="1">
                <a:solidFill>
                  <a:srgbClr val="00B050"/>
                </a:solidFill>
                <a:latin typeface="-apple-system"/>
              </a:rPr>
              <a:t>SimpleXML</a:t>
            </a:r>
            <a:r>
              <a:rPr lang="en-US">
                <a:latin typeface="-apple-system"/>
              </a:rPr>
              <a:t> və ya </a:t>
            </a:r>
            <a:r>
              <a:rPr lang="en-US" b="1">
                <a:solidFill>
                  <a:srgbClr val="00B050"/>
                </a:solidFill>
                <a:latin typeface="-apple-system"/>
              </a:rPr>
              <a:t>DOM</a:t>
            </a:r>
            <a:r>
              <a:rPr lang="en-US">
                <a:latin typeface="-apple-system"/>
              </a:rPr>
              <a:t> istifadə </a:t>
            </a:r>
            <a:r>
              <a:rPr lang="az-Latn-AZ">
                <a:latin typeface="-apple-system"/>
              </a:rPr>
              <a:t>etmək olar</a:t>
            </a:r>
            <a:r>
              <a:rPr lang="en-US">
                <a:latin typeface="-apple-system"/>
              </a:rPr>
              <a:t>. Yəni kompüter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faylını sadəcə “</a:t>
            </a:r>
            <a:r>
              <a:rPr lang="en-US" b="1">
                <a:latin typeface="-apple-system"/>
              </a:rPr>
              <a:t>mətn</a:t>
            </a:r>
            <a:r>
              <a:rPr lang="en-US">
                <a:latin typeface="-apple-system"/>
              </a:rPr>
              <a:t>” kimi yox, strukturlaşdırılmış məlumat kimi başa düşür.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Məsələn, bu XML-i götürək: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Parsing nəticəsində proqram bu XML-i belə başa düşür: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Element</a:t>
            </a:r>
            <a:r>
              <a:rPr lang="en-US"/>
              <a:t>: kitab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Alt elementlər</a:t>
            </a:r>
            <a:r>
              <a:rPr lang="en-US"/>
              <a:t>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ad = "Harry Potter"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muellif = "J.K. Rowling"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il = "1997“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826B9-20DE-55B3-940E-72CF4430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231"/>
            <a:ext cx="265784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50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C92C-13BF-C0FB-9685-B43420D9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F14077-5C1B-B914-1007-6834D30EFB9D}"/>
              </a:ext>
            </a:extLst>
          </p:cNvPr>
          <p:cNvSpPr txBox="1"/>
          <p:nvPr/>
        </p:nvSpPr>
        <p:spPr>
          <a:xfrm>
            <a:off x="203200" y="244826"/>
            <a:ext cx="118225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Parsing Növləri</a:t>
            </a:r>
            <a:r>
              <a:rPr lang="az-Latn-AZ" sz="1200" b="1"/>
              <a:t> </a:t>
            </a:r>
          </a:p>
          <a:p>
            <a:endParaRPr lang="az-Latn-AZ" sz="1200" b="1"/>
          </a:p>
          <a:p>
            <a:r>
              <a:rPr lang="en-US" sz="1200"/>
              <a:t>XML parsing üçün əsas iki yanaşma var:</a:t>
            </a:r>
          </a:p>
          <a:p>
            <a:endParaRPr lang="en-US" sz="1200"/>
          </a:p>
          <a:p>
            <a:r>
              <a:rPr lang="en-US" sz="1200"/>
              <a:t>1️⃣ </a:t>
            </a:r>
            <a:r>
              <a:rPr lang="en-US" sz="1200" b="1">
                <a:solidFill>
                  <a:srgbClr val="00B050"/>
                </a:solidFill>
              </a:rPr>
              <a:t>DOM (Document Object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XML sənədini tam olaraq yaddaşa yükləyir.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Sənəd obyekt ağacına çevrilir (tree structure).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İstənilən elementə rahat çatmaq olur.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Amma böyük fayllarda RAM çox tutur.</a:t>
            </a:r>
          </a:p>
          <a:p>
            <a:endParaRPr lang="en-US" sz="1200"/>
          </a:p>
          <a:p>
            <a:r>
              <a:rPr lang="en-US" sz="1200"/>
              <a:t>✔ Üstünlükləri: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Elementləri rahat gəzə bilərsən.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Düzəliş edib yenidən saxlamaq mümkündür.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❌ Çatışmazlıqları: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/>
              <a:t>Çox böyük XML faylları üçün yaddaş problemi yaradır.</a:t>
            </a:r>
            <a:endParaRPr lang="az-Latn-AZ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200"/>
          </a:p>
          <a:p>
            <a:pPr marL="92075" lvl="1"/>
            <a:endParaRPr lang="az-Latn-AZ" sz="1200"/>
          </a:p>
          <a:p>
            <a:pPr marL="92075" lvl="1"/>
            <a:r>
              <a:rPr lang="az-Latn-AZ" sz="1200" b="1"/>
              <a:t>PHP-də bunun üçün </a:t>
            </a:r>
            <a:r>
              <a:rPr lang="az-Latn-AZ" sz="1200" b="1">
                <a:solidFill>
                  <a:srgbClr val="FF0000"/>
                </a:solidFill>
              </a:rPr>
              <a:t>DOMDocument</a:t>
            </a:r>
            <a:r>
              <a:rPr lang="az-Latn-AZ" sz="1200" b="1"/>
              <a:t> sinfi var</a:t>
            </a:r>
            <a:r>
              <a:rPr lang="az-Latn-AZ" sz="1200"/>
              <a:t>.</a:t>
            </a:r>
            <a:endParaRPr lang="en-US" sz="1200"/>
          </a:p>
          <a:p>
            <a:pPr marL="92075" lvl="1"/>
            <a:endParaRPr lang="en-US" sz="1200"/>
          </a:p>
          <a:p>
            <a:pPr marL="92075" lvl="1"/>
            <a:endParaRPr lang="en-US" sz="1200"/>
          </a:p>
          <a:p>
            <a:pPr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Bu kodda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DOMDocument::load()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faylını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-a yükləyir.</a:t>
            </a:r>
          </a:p>
          <a:p>
            <a:pPr indent="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getElementsByTagName("kitab")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→ bütün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&lt;kitab&gt;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elementlərini gətirir.</a:t>
            </a:r>
          </a:p>
          <a:p>
            <a:pPr indent="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Dövr ilə hər kitabı oxuyuruq, sonra içindəki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&lt;ad&gt;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-ı tapıb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ilə dəyərini götürürük.</a:t>
            </a:r>
          </a:p>
          <a:p>
            <a:pPr marL="92075" lvl="1"/>
            <a:endParaRPr lang="en-US" sz="1200"/>
          </a:p>
          <a:p>
            <a:pPr marL="92075" lvl="1"/>
            <a:endParaRPr lang="en-US" sz="1200"/>
          </a:p>
          <a:p>
            <a:pPr marL="92075" lvl="1"/>
            <a:r>
              <a:rPr lang="en-US" sz="1200" b="1"/>
              <a:t>CODE8</a:t>
            </a:r>
          </a:p>
          <a:p>
            <a:pPr marL="92075" lvl="1"/>
            <a:endParaRPr lang="en-US" sz="1200"/>
          </a:p>
          <a:p>
            <a:pPr marL="92075" lvl="1"/>
            <a:endParaRPr lang="az-Latn-AZ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0F888-CD21-5704-8A38-FB4FACF1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600" y="16828"/>
            <a:ext cx="7622400" cy="27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39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ECD26-FCAA-2B6E-3FA4-82831D0B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C55A5B-17FB-D298-9271-A2477ABF6C75}"/>
              </a:ext>
            </a:extLst>
          </p:cNvPr>
          <p:cNvSpPr txBox="1"/>
          <p:nvPr/>
        </p:nvSpPr>
        <p:spPr>
          <a:xfrm>
            <a:off x="203200" y="244826"/>
            <a:ext cx="118225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Əgər sadə və qısa üsul istəyirsənsə, </a:t>
            </a:r>
            <a:r>
              <a:rPr lang="en-US" b="1">
                <a:solidFill>
                  <a:srgbClr val="FF0000"/>
                </a:solidFill>
                <a:latin typeface="-apple-system"/>
              </a:rPr>
              <a:t>SimpleXML</a:t>
            </a:r>
            <a:r>
              <a:rPr lang="en-US">
                <a:latin typeface="-apple-system"/>
              </a:rPr>
              <a:t> ilə daha asan yazmaq olar:</a:t>
            </a: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endParaRPr lang="en-US">
              <a:latin typeface="-apple-system"/>
            </a:endParaRPr>
          </a:p>
          <a:p>
            <a:r>
              <a:rPr lang="en-US"/>
              <a:t>Bu, DOM-dan fərqli olaraq daha "user-friendly"dir, amma DOM daha çox nəzarət imkanı verir.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CODE9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39D2D-BCD9-5C2B-1576-FB8AC13C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756"/>
            <a:ext cx="1172691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8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D399-EA9E-39F7-8B4F-022CF3E1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3EFC2-1F90-719A-9819-648A6DE38C2E}"/>
              </a:ext>
            </a:extLst>
          </p:cNvPr>
          <p:cNvSpPr txBox="1"/>
          <p:nvPr/>
        </p:nvSpPr>
        <p:spPr>
          <a:xfrm>
            <a:off x="83128" y="244826"/>
            <a:ext cx="768465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-apple-system"/>
              </a:rPr>
              <a:t>SAX tipli parsing</a:t>
            </a:r>
            <a:r>
              <a:rPr lang="az-Latn-AZ" sz="1200">
                <a:latin typeface="-apple-system"/>
              </a:rPr>
              <a:t>:  PHP-də də </a:t>
            </a:r>
            <a:r>
              <a:rPr lang="az-Latn-AZ" sz="1200" b="1">
                <a:solidFill>
                  <a:srgbClr val="FF0000"/>
                </a:solidFill>
                <a:latin typeface="-apple-system"/>
              </a:rPr>
              <a:t>SAX</a:t>
            </a:r>
            <a:r>
              <a:rPr lang="az-Latn-AZ" sz="1200">
                <a:latin typeface="-apple-system"/>
              </a:rPr>
              <a:t> tipli parsing etmək mümkündür, amma birbaşa “SAX” adında API yoxdur. Onun əvəzinə Expat əsaslı </a:t>
            </a:r>
            <a:r>
              <a:rPr lang="az-Latn-AZ" sz="1200" b="1">
                <a:solidFill>
                  <a:srgbClr val="FF0000"/>
                </a:solidFill>
                <a:latin typeface="-apple-system"/>
              </a:rPr>
              <a:t>xml_parser </a:t>
            </a:r>
            <a:r>
              <a:rPr lang="az-Latn-AZ" sz="1200">
                <a:latin typeface="-apple-system"/>
              </a:rPr>
              <a:t>funksiyaları istifadə olunur. Bu, event-based parser-dir və SAX prinsipi ilə işləyir: sənəd sətir-sətir oxunur, müəyyən hadisələr baş verəndə callback funksiyalar çağırılır.</a:t>
            </a:r>
            <a:endParaRPr lang="en-US" sz="1200">
              <a:latin typeface="-apple-system"/>
            </a:endParaRPr>
          </a:p>
          <a:p>
            <a:endParaRPr lang="en-US" sz="1200">
              <a:latin typeface="-apple-system"/>
            </a:endParaRPr>
          </a:p>
          <a:p>
            <a:endParaRPr lang="en-US" sz="1200">
              <a:latin typeface="-apple-system"/>
            </a:endParaRPr>
          </a:p>
          <a:p>
            <a:r>
              <a:rPr lang="en-US" sz="1200" b="1"/>
              <a:t>İş prinsipi</a:t>
            </a:r>
            <a:r>
              <a:rPr lang="en-US" sz="120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xml_set_element_handler </a:t>
            </a:r>
            <a:r>
              <a:rPr lang="en-US" sz="1200"/>
              <a:t>→ start və end tag-lar üçün funksiyanı bağlayır.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xml_set_character_data_handler </a:t>
            </a:r>
            <a:r>
              <a:rPr lang="en-US" sz="1200"/>
              <a:t>→ elementin içindəki mətn oxunanda çağırılır.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Fayl axınla (stream) oxunur, ona görə də çox böyük XML fayllar üçün RAM-dan çox qənaət edir.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DOM</a:t>
            </a:r>
            <a:r>
              <a:rPr lang="en-US" sz="1200"/>
              <a:t> → faylı tam yükləyir, rahat işləmək olur, amma </a:t>
            </a:r>
            <a:r>
              <a:rPr lang="en-US" sz="1200" b="1"/>
              <a:t>çox RAM </a:t>
            </a:r>
            <a:r>
              <a:rPr lang="en-US" sz="1200"/>
              <a:t>yeyir.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SAX</a:t>
            </a:r>
            <a:r>
              <a:rPr lang="en-US" sz="1200"/>
              <a:t> ( </a:t>
            </a:r>
            <a:r>
              <a:rPr lang="en-US" sz="1200" b="1"/>
              <a:t>xml_parser </a:t>
            </a:r>
            <a:r>
              <a:rPr lang="en-US" sz="1200"/>
              <a:t>) → faylı stream ilə oxuyur, </a:t>
            </a:r>
            <a:r>
              <a:rPr lang="en-US" sz="1200" b="1"/>
              <a:t>az RAM </a:t>
            </a:r>
            <a:r>
              <a:rPr lang="en-US" sz="1200"/>
              <a:t>yeyir, amma işləmək daha mürəkkəbdir.</a:t>
            </a:r>
          </a:p>
          <a:p>
            <a:endParaRPr lang="en-US" sz="12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92A51-6F0D-5786-9904-5F4EA313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782" y="0"/>
            <a:ext cx="4424218" cy="3366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C541F-8C9E-48A3-B658-31BF3588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682"/>
            <a:ext cx="4534533" cy="371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ED50B-E7A2-8839-3E4F-1FFB9EAE27D3}"/>
              </a:ext>
            </a:extLst>
          </p:cNvPr>
          <p:cNvSpPr txBox="1"/>
          <p:nvPr/>
        </p:nvSpPr>
        <p:spPr>
          <a:xfrm>
            <a:off x="83128" y="4189616"/>
            <a:ext cx="10686472" cy="255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Nəticədə böyük hərflə yazılıb (KITABXANA, KITAB, və s.)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PHP-də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xml_parser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default olaraq bütün element adlarını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UPPERCASE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-ə çevirir.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Yəni sən XML-də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&lt;kitab&gt;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yazsan da,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-ə KITAB kimi ötürülür.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Əgər bunu istəmirsənsə, parseri belə dəyişə bilərsən: Bu halda adlar sən necə yazmısansa elə gələcək (kitab, ad və s.).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CODE10</a:t>
            </a:r>
          </a:p>
        </p:txBody>
      </p:sp>
    </p:spTree>
    <p:extLst>
      <p:ext uri="{BB962C8B-B14F-4D97-AF65-F5344CB8AC3E}">
        <p14:creationId xmlns:p14="http://schemas.microsoft.com/office/powerpoint/2010/main" val="2625117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FEC8-636A-0B87-B5FF-C7C0DFA3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C5461-70FF-EDFD-CD02-5E5CC9DDE14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7E30-8270-791E-3EB9-80C73F4C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244712-81C7-8AE6-0503-47C627F0707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36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5042-F85C-1DE2-1553-00C5267C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4AD7BF-9925-B6A1-99D1-3A321748061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034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A384B-BFB3-6FED-1634-BECE80B6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DC3EE2-02BB-B4B3-172A-4BBDC626A4C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9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/>
                </a:solidFill>
                <a:latin typeface="-apple-system"/>
              </a:rPr>
              <a:t>Qaydalar</a:t>
            </a:r>
            <a:r>
              <a:rPr lang="en-US" sz="1600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Bütün etiketlər bağlanmalıdır (məsələn, </a:t>
            </a:r>
            <a:r>
              <a:rPr lang="en-US" sz="1600" b="1">
                <a:latin typeface="-apple-system"/>
              </a:rPr>
              <a:t>&lt;ad&gt; ... &lt;/ad&gt;</a:t>
            </a:r>
            <a:r>
              <a:rPr lang="en-US" sz="1600">
                <a:latin typeface="-apple-system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Bəzi elementlərin içində məlumat olmur. Onlar öz-özünə bağlanır (məsələn, </a:t>
            </a:r>
            <a:r>
              <a:rPr lang="en-US" sz="1600" b="1">
                <a:latin typeface="-apple-system"/>
              </a:rPr>
              <a:t>&lt;xett/&gt;  </a:t>
            </a:r>
            <a:r>
              <a:rPr lang="en-US" sz="1600">
                <a:latin typeface="-apple-system"/>
              </a:rPr>
              <a:t>və ya atributla: </a:t>
            </a:r>
            <a:r>
              <a:rPr lang="en-US" sz="1600" b="1">
                <a:latin typeface="-apple-system"/>
              </a:rPr>
              <a:t>&lt;shekil src="book.png"/&gt;</a:t>
            </a:r>
            <a:r>
              <a:rPr lang="en-US" sz="1600">
                <a:latin typeface="-apple-system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Böyük/kiçik hərflərə həssasdır –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və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fərqlidir.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Kök (ROOT) element olmalıdır (bütün XML bir əsas element içində).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-də də bəzi xüsusi simvollar (entities) birbaşa yazıla bilmir, çünki onlar sintaksisin bir hissəsidir: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&lt;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&amp;lt; (azdır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&gt; </a:t>
            </a:r>
            <a:r>
              <a:rPr lang="az-Latn-AZ" sz="1600">
                <a:latin typeface="-apple-system"/>
              </a:rPr>
              <a:t>	     </a:t>
            </a:r>
            <a:r>
              <a:rPr lang="en-US" sz="1600">
                <a:latin typeface="-apple-system"/>
              </a:rPr>
              <a:t>→ &amp;gt; (çoxdur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&amp; </a:t>
            </a:r>
            <a:r>
              <a:rPr lang="az-Latn-AZ" sz="1600">
                <a:latin typeface="-apple-system"/>
              </a:rPr>
              <a:t>     </a:t>
            </a:r>
            <a:r>
              <a:rPr lang="en-US" sz="1600">
                <a:latin typeface="-apple-system"/>
              </a:rPr>
              <a:t>→ &amp;amp; (ampersand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"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&amp;quot; (qoşa dırnaq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‘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 → &amp;apos; (tək dırnaq üçün)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9576B-4D15-4330-CC74-FEE103BB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84B959-ABC9-E690-5D32-82F68A37493D}"/>
              </a:ext>
            </a:extLst>
          </p:cNvPr>
          <p:cNvSpPr txBox="1"/>
          <p:nvPr/>
        </p:nvSpPr>
        <p:spPr>
          <a:xfrm>
            <a:off x="203200" y="244826"/>
            <a:ext cx="11822545" cy="53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Rəsmi olaraq yalnız </a:t>
            </a:r>
            <a:r>
              <a:rPr lang="en-US" b="1">
                <a:latin typeface="-apple-system"/>
              </a:rPr>
              <a:t>1.0</a:t>
            </a:r>
            <a:r>
              <a:rPr lang="en-US">
                <a:latin typeface="-apple-system"/>
              </a:rPr>
              <a:t> və </a:t>
            </a:r>
            <a:r>
              <a:rPr lang="en-US" b="1">
                <a:latin typeface="-apple-system"/>
              </a:rPr>
              <a:t>1.1</a:t>
            </a:r>
            <a:r>
              <a:rPr lang="en-US">
                <a:latin typeface="-apple-system"/>
              </a:rPr>
              <a:t>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versiyaları var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1️⃣ XML 1.0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1998-ci ildə W3C tərəfindən qəbul olunub.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Ən geniş istifadə edilən versiyadır.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Unicode dəstəyi var (amma bəzi "kontrol simvollarını" qəbul etmir).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Bütün parserlər, brauzerlər və proqramlaşdırma dillərində əsas dəstək XML 1.0 üçündür.</a:t>
            </a:r>
          </a:p>
          <a:p>
            <a:endParaRPr lang="az-Latn-AZ"/>
          </a:p>
          <a:p>
            <a:endParaRPr lang="az-Latn-AZ"/>
          </a:p>
          <a:p>
            <a:endParaRPr lang="en-US"/>
          </a:p>
          <a:p>
            <a:r>
              <a:rPr lang="en-US"/>
              <a:t>2️⃣ XML 1.1</a:t>
            </a:r>
            <a:r>
              <a:rPr lang="az-Latn-AZ"/>
              <a:t> ( </a:t>
            </a:r>
            <a:r>
              <a:rPr lang="en-US"/>
              <a:t>2004-cü ildə çıxarılıb.</a:t>
            </a:r>
            <a:r>
              <a:rPr lang="az-Latn-AZ"/>
              <a:t> )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Daha çox Unicode simvolunu (xüsusilə nəzarət simvolları) qəbul edir.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Xüsusi line break (sətirsonu) normalizasiyası aparır.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Daha nadir hallarda istifadə olunur, çünki çox sistem XML 1.0 ilə uyğundur.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Əsasən beynəlxalq yazı sistemlərində ehtiyac olduqda seçilir.</a:t>
            </a:r>
          </a:p>
        </p:txBody>
      </p:sp>
    </p:spTree>
    <p:extLst>
      <p:ext uri="{BB962C8B-B14F-4D97-AF65-F5344CB8AC3E}">
        <p14:creationId xmlns:p14="http://schemas.microsoft.com/office/powerpoint/2010/main" val="24563347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AEA0-8A18-E1F5-D455-B3BC893B6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D4E6D9-7E7A-B41C-8CD4-E592322530DC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isə, p</a:t>
            </a:r>
            <a:r>
              <a:rPr lang="en-US">
                <a:latin typeface="-apple-system"/>
              </a:rPr>
              <a:t>raktik nümunələrə baxaq. Yeni bir fayl yaradın (</a:t>
            </a:r>
            <a:r>
              <a:rPr lang="az-Latn-AZ">
                <a:latin typeface="-apple-system"/>
              </a:rPr>
              <a:t>vscode</a:t>
            </a:r>
            <a:r>
              <a:rPr lang="en-US">
                <a:latin typeface="-apple-system"/>
              </a:rPr>
              <a:t> ilə) və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.xml</a:t>
            </a:r>
            <a:r>
              <a:rPr lang="en-US">
                <a:latin typeface="-apple-system"/>
              </a:rPr>
              <a:t> olaraq saxlayın.</a:t>
            </a:r>
          </a:p>
          <a:p>
            <a:endParaRPr lang="en-US">
              <a:latin typeface="-apple-system"/>
            </a:endParaRPr>
          </a:p>
          <a:p>
            <a:r>
              <a:rPr lang="az-Latn-AZ">
                <a:latin typeface="-apple-system"/>
              </a:rPr>
              <a:t>Sadə</a:t>
            </a:r>
            <a:r>
              <a:rPr lang="en-US">
                <a:latin typeface="-apple-system"/>
              </a:rPr>
              <a:t> Nümunə (Kitab Siyahısı)</a:t>
            </a:r>
            <a:r>
              <a:rPr lang="az-Latn-AZ">
                <a:latin typeface="-apple-system"/>
              </a:rPr>
              <a:t>: Burada </a:t>
            </a:r>
            <a:r>
              <a:rPr lang="az-Latn-AZ" b="1">
                <a:highlight>
                  <a:srgbClr val="FFFF00"/>
                </a:highlight>
                <a:latin typeface="-apple-system"/>
              </a:rPr>
              <a:t>&lt;kitabxana&gt;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kök elementdir, </a:t>
            </a:r>
            <a:r>
              <a:rPr lang="az-Latn-AZ" b="1">
                <a:highlight>
                  <a:srgbClr val="FF0000"/>
                </a:highlight>
                <a:latin typeface="-apple-system"/>
              </a:rPr>
              <a:t>&lt;kitab&gt;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alt elementlərdir.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31520-C14D-41BF-5401-FE47764D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821"/>
            <a:ext cx="365811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Başqa Nümunə (Şəxs Məlumatı):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Bu nümunələri brauzerdə açın – </a:t>
            </a:r>
            <a:r>
              <a:rPr lang="en-US" b="1"/>
              <a:t>XML kimi göstəriləcək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FC8BB-0BB1-4ADE-E924-B6350699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13"/>
            <a:ext cx="2362530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3E84A-DF68-C498-6C88-184A1948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8446"/>
            <a:ext cx="6280727" cy="2149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A9392-0A5E-FF46-94A7-C13BA81E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86" y="4708446"/>
            <a:ext cx="5764714" cy="21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“gözəl” göstərilə bilər? </a:t>
            </a:r>
            <a:r>
              <a:rPr lang="az-Latn-AZ">
                <a:latin typeface="-apple-system"/>
              </a:rPr>
              <a:t>  </a:t>
            </a: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Əgər istəyirsənsə ki,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brauzerdə daha səliqəli, cədvəl kimi görünsün, onda ona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XSL</a:t>
            </a:r>
            <a:r>
              <a:rPr lang="en-US">
                <a:latin typeface="-apple-system"/>
              </a:rPr>
              <a:t> və ya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CSS</a:t>
            </a:r>
            <a:r>
              <a:rPr lang="en-US">
                <a:latin typeface="-apple-system"/>
              </a:rPr>
              <a:t> qoşmaq lazımdır.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CODE1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38F5-1318-8DC8-5DB4-BC94BFE3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86"/>
            <a:ext cx="9892145" cy="2755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5742-606B-42F6-0DB5-9F4AA26C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5249008" cy="1829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DAF0-F182-3434-4D42-BDB6D451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6EB51C-F481-ED55-FFF2-28F11F6A23F9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XSLT</a:t>
            </a:r>
            <a:r>
              <a:rPr lang="en-US">
                <a:latin typeface="-apple-system"/>
              </a:rPr>
              <a:t> ilə çevirmə nümunəsi (məsələn HTML-ə):</a:t>
            </a:r>
            <a:r>
              <a:rPr lang="az-Latn-AZ">
                <a:latin typeface="-apple-system"/>
              </a:rPr>
              <a:t>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Bu halda brauzer, </a:t>
            </a:r>
            <a:r>
              <a:rPr lang="az-Latn-AZ" b="1">
                <a:latin typeface="-apple-system"/>
              </a:rPr>
              <a:t>XML</a:t>
            </a:r>
            <a:r>
              <a:rPr lang="az-Latn-AZ">
                <a:latin typeface="-apple-system"/>
              </a:rPr>
              <a:t> faylını,  </a:t>
            </a:r>
            <a:r>
              <a:rPr lang="az-Latn-AZ" b="1">
                <a:latin typeface="-apple-system"/>
              </a:rPr>
              <a:t>HTML</a:t>
            </a:r>
            <a:r>
              <a:rPr lang="az-Latn-AZ">
                <a:latin typeface="-apple-system"/>
              </a:rPr>
              <a:t> səhifəsinə çevirib normal veb səhifə kimi göstərəcək.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CODE2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B3EFE-A38A-DE28-AFDD-65D7A7B2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229"/>
            <a:ext cx="7788532" cy="250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C859E-2269-9E7E-6DAF-E8F62B0C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08744"/>
            <a:ext cx="4867564" cy="1912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8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3706</Words>
  <Application>Microsoft Office PowerPoint</Application>
  <PresentationFormat>Widescreen</PresentationFormat>
  <Paragraphs>580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47</cp:revision>
  <dcterms:created xsi:type="dcterms:W3CDTF">2025-09-15T05:34:52Z</dcterms:created>
  <dcterms:modified xsi:type="dcterms:W3CDTF">2025-09-23T16:05:39Z</dcterms:modified>
</cp:coreProperties>
</file>