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86" r:id="rId15"/>
    <p:sldId id="288" r:id="rId16"/>
    <p:sldId id="289" r:id="rId17"/>
    <p:sldId id="290" r:id="rId18"/>
    <p:sldId id="287" r:id="rId19"/>
    <p:sldId id="292" r:id="rId20"/>
    <p:sldId id="293" r:id="rId21"/>
    <p:sldId id="294" r:id="rId22"/>
    <p:sldId id="268" r:id="rId23"/>
    <p:sldId id="269" r:id="rId24"/>
    <p:sldId id="270" r:id="rId25"/>
    <p:sldId id="273" r:id="rId26"/>
    <p:sldId id="274" r:id="rId27"/>
    <p:sldId id="275" r:id="rId28"/>
    <p:sldId id="276" r:id="rId29"/>
    <p:sldId id="277" r:id="rId30"/>
    <p:sldId id="280" r:id="rId31"/>
    <p:sldId id="281" r:id="rId32"/>
    <p:sldId id="282" r:id="rId33"/>
    <p:sldId id="283" r:id="rId34"/>
    <p:sldId id="284" r:id="rId35"/>
    <p:sldId id="285" r:id="rId36"/>
    <p:sldId id="271" r:id="rId37"/>
    <p:sldId id="272" r:id="rId38"/>
    <p:sldId id="302" r:id="rId39"/>
    <p:sldId id="267" r:id="rId40"/>
    <p:sldId id="305" r:id="rId41"/>
    <p:sldId id="306" r:id="rId42"/>
    <p:sldId id="295" r:id="rId43"/>
    <p:sldId id="296" r:id="rId44"/>
    <p:sldId id="300" r:id="rId45"/>
    <p:sldId id="301" r:id="rId46"/>
    <p:sldId id="304" r:id="rId47"/>
    <p:sldId id="298" r:id="rId48"/>
    <p:sldId id="297" r:id="rId49"/>
    <p:sldId id="303" r:id="rId50"/>
    <p:sldId id="308" r:id="rId51"/>
    <p:sldId id="309" r:id="rId52"/>
    <p:sldId id="310" r:id="rId53"/>
    <p:sldId id="311" r:id="rId54"/>
    <p:sldId id="312" r:id="rId55"/>
    <p:sldId id="307" r:id="rId56"/>
    <p:sldId id="29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66463-8522-4BA8-8B4F-184C53B4F568}"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263B3-4EAA-4B65-85FA-F6F4E93A475C}" type="slidenum">
              <a:rPr lang="en-US" smtClean="0"/>
              <a:t>‹#›</a:t>
            </a:fld>
            <a:endParaRPr lang="en-US"/>
          </a:p>
        </p:txBody>
      </p:sp>
    </p:spTree>
    <p:extLst>
      <p:ext uri="{BB962C8B-B14F-4D97-AF65-F5344CB8AC3E}">
        <p14:creationId xmlns:p14="http://schemas.microsoft.com/office/powerpoint/2010/main" val="1975156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4263B3-4EAA-4B65-85FA-F6F4E93A475C}" type="slidenum">
              <a:rPr lang="en-US" smtClean="0"/>
              <a:t>11</a:t>
            </a:fld>
            <a:endParaRPr lang="en-US"/>
          </a:p>
        </p:txBody>
      </p:sp>
    </p:spTree>
    <p:extLst>
      <p:ext uri="{BB962C8B-B14F-4D97-AF65-F5344CB8AC3E}">
        <p14:creationId xmlns:p14="http://schemas.microsoft.com/office/powerpoint/2010/main" val="367322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9/23/2025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9/23/2025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203200" y="244826"/>
            <a:ext cx="11822545" cy="5450851"/>
          </a:xfrm>
          <a:prstGeom prst="rect">
            <a:avLst/>
          </a:prstGeom>
          <a:noFill/>
        </p:spPr>
        <p:txBody>
          <a:bodyPr wrap="square">
            <a:spAutoFit/>
          </a:bodyPr>
          <a:lstStyle/>
          <a:p>
            <a:pPr>
              <a:lnSpc>
                <a:spcPct val="150000"/>
              </a:lnSpc>
            </a:pPr>
            <a:r>
              <a:rPr lang="en-US"/>
              <a:t>Bu dərslik, PHP proqramlaşdırma dilində </a:t>
            </a:r>
            <a:r>
              <a:rPr lang="en-US" b="1">
                <a:solidFill>
                  <a:srgbClr val="FF0000"/>
                </a:solidFill>
              </a:rPr>
              <a:t>SOAP API </a:t>
            </a:r>
            <a:r>
              <a:rPr lang="en-US"/>
              <a:t>mövzusu haqq</a:t>
            </a:r>
            <a:r>
              <a:rPr lang="az-Latn-AZ"/>
              <a:t>ında olacaq</a:t>
            </a:r>
            <a:r>
              <a:rPr lang="en-US"/>
              <a:t>.</a:t>
            </a:r>
            <a:endParaRPr lang="az-Latn-AZ"/>
          </a:p>
          <a:p>
            <a:pPr>
              <a:lnSpc>
                <a:spcPct val="150000"/>
              </a:lnSpc>
            </a:pPr>
            <a:endParaRPr lang="az-Latn-AZ">
              <a:effectLst/>
            </a:endParaRPr>
          </a:p>
          <a:p>
            <a:pPr>
              <a:lnSpc>
                <a:spcPct val="150000"/>
              </a:lnSpc>
            </a:pPr>
            <a:r>
              <a:rPr lang="en-US" b="1">
                <a:solidFill>
                  <a:srgbClr val="FF0000"/>
                </a:solidFill>
              </a:rPr>
              <a:t>SOAP Nədir?</a:t>
            </a:r>
          </a:p>
          <a:p>
            <a:pPr>
              <a:lnSpc>
                <a:spcPct val="150000"/>
              </a:lnSpc>
            </a:pPr>
            <a:endParaRPr lang="en-US"/>
          </a:p>
          <a:p>
            <a:pPr marL="285750" indent="-285750">
              <a:lnSpc>
                <a:spcPct val="150000"/>
              </a:lnSpc>
              <a:buFont typeface="Arial" panose="020B0604020202020204" pitchFamily="34" charset="0"/>
              <a:buChar char="•"/>
            </a:pPr>
            <a:r>
              <a:rPr lang="en-US" b="1"/>
              <a:t>SOAP</a:t>
            </a:r>
            <a:r>
              <a:rPr lang="en-US"/>
              <a:t> (Simple Object Access Protocol) – veb servislər üçün bir protokoldur. O, </a:t>
            </a:r>
            <a:r>
              <a:rPr lang="en-US" b="1">
                <a:solidFill>
                  <a:srgbClr val="00B050"/>
                </a:solidFill>
              </a:rPr>
              <a:t>XML</a:t>
            </a:r>
            <a:r>
              <a:rPr lang="en-US"/>
              <a:t> adlı bir dil ilə işləyir və </a:t>
            </a:r>
            <a:r>
              <a:rPr lang="en-US" b="1"/>
              <a:t>HTTP</a:t>
            </a:r>
            <a:r>
              <a:rPr lang="en-US"/>
              <a:t> (internet protokolu) üzərindən məlumat göndərir. </a:t>
            </a:r>
            <a:r>
              <a:rPr lang="en-US" b="1"/>
              <a:t>SOAP</a:t>
            </a:r>
            <a:r>
              <a:rPr lang="en-US"/>
              <a:t> çox strukturlaşdırılmışdır – hər şey qaydalarla tənzimlənir, bu da onu etibarlı edir, amma bir az mürəkkəb ola bilər.</a:t>
            </a:r>
          </a:p>
          <a:p>
            <a:pPr marL="285750" indent="-285750">
              <a:lnSpc>
                <a:spcPct val="150000"/>
              </a:lnSpc>
              <a:buFont typeface="Arial" panose="020B0604020202020204" pitchFamily="34" charset="0"/>
              <a:buChar char="•"/>
            </a:pPr>
            <a:endParaRPr lang="az-Latn-AZ"/>
          </a:p>
          <a:p>
            <a:pPr marL="285750" indent="-285750">
              <a:lnSpc>
                <a:spcPct val="150000"/>
              </a:lnSpc>
              <a:buFont typeface="Arial" panose="020B0604020202020204" pitchFamily="34" charset="0"/>
              <a:buChar char="•"/>
            </a:pPr>
            <a:r>
              <a:rPr lang="en-US" b="1"/>
              <a:t>SOAP</a:t>
            </a:r>
            <a:r>
              <a:rPr lang="en-US"/>
              <a:t> mesajı bir zərf kimidir: İçində başlıq (</a:t>
            </a:r>
            <a:r>
              <a:rPr lang="en-US" b="1"/>
              <a:t>header</a:t>
            </a:r>
            <a:r>
              <a:rPr lang="en-US"/>
              <a:t>) və bədən (</a:t>
            </a:r>
            <a:r>
              <a:rPr lang="en-US" b="1"/>
              <a:t>body</a:t>
            </a:r>
            <a:r>
              <a:rPr lang="en-US"/>
              <a:t>) var. Başlıqda əlavə məlumatlar </a:t>
            </a:r>
            <a:r>
              <a:rPr lang="az-Latn-AZ"/>
              <a:t>olur</a:t>
            </a:r>
            <a:r>
              <a:rPr lang="en-US"/>
              <a:t>(məsələn, şifrə), bədəndə isə əsas sorğu</a:t>
            </a:r>
            <a:r>
              <a:rPr lang="az-Latn-AZ"/>
              <a:t> (</a:t>
            </a:r>
            <a:r>
              <a:rPr lang="az-Latn-AZ" b="1"/>
              <a:t>request</a:t>
            </a:r>
            <a:r>
              <a:rPr lang="az-Latn-AZ"/>
              <a:t>)</a:t>
            </a:r>
            <a:r>
              <a:rPr lang="en-US"/>
              <a:t> və ya cavab </a:t>
            </a:r>
            <a:r>
              <a:rPr lang="az-Latn-AZ"/>
              <a:t>(</a:t>
            </a:r>
            <a:r>
              <a:rPr lang="az-Latn-AZ" b="1"/>
              <a:t>response</a:t>
            </a:r>
            <a:r>
              <a:rPr lang="az-Latn-AZ"/>
              <a:t>) </a:t>
            </a:r>
            <a:r>
              <a:rPr lang="en-US"/>
              <a:t>olur.</a:t>
            </a:r>
            <a:endParaRPr lang="az-Latn-AZ"/>
          </a:p>
          <a:p>
            <a:pPr>
              <a:lnSpc>
                <a:spcPct val="150000"/>
              </a:lnSpc>
            </a:pPr>
            <a:endParaRPr lang="az-Latn-AZ">
              <a:effectLst/>
            </a:endParaRPr>
          </a:p>
          <a:p>
            <a:pPr marL="285750" indent="-285750">
              <a:lnSpc>
                <a:spcPct val="150000"/>
              </a:lnSpc>
              <a:buFont typeface="Arial" panose="020B0604020202020204" pitchFamily="34" charset="0"/>
              <a:buChar char="•"/>
            </a:pPr>
            <a:r>
              <a:rPr lang="en-US" b="1"/>
              <a:t>Nümunə</a:t>
            </a:r>
            <a:r>
              <a:rPr lang="en-US"/>
              <a:t>: Bir </a:t>
            </a:r>
            <a:r>
              <a:rPr lang="en-US" b="1"/>
              <a:t>SOAP</a:t>
            </a:r>
            <a:r>
              <a:rPr lang="en-US"/>
              <a:t> sorğusu belə görünə bilər (</a:t>
            </a:r>
            <a:r>
              <a:rPr lang="en-US" b="1"/>
              <a:t>XML</a:t>
            </a:r>
            <a:r>
              <a:rPr lang="en-US"/>
              <a:t> formatında):</a:t>
            </a:r>
            <a:r>
              <a:rPr lang="az-Latn-AZ"/>
              <a:t> Bu, "</a:t>
            </a:r>
            <a:r>
              <a:rPr lang="az-Latn-AZ" b="1"/>
              <a:t>IBM şirkətinin səhm qiymətini ver</a:t>
            </a:r>
            <a:r>
              <a:rPr lang="az-Latn-AZ"/>
              <a:t>" deyir.</a:t>
            </a:r>
          </a:p>
          <a:p>
            <a:pPr>
              <a:lnSpc>
                <a:spcPct val="150000"/>
              </a:lnSpc>
            </a:pPr>
            <a:endParaRPr lang="en-US">
              <a:effectLst/>
            </a:endParaRPr>
          </a:p>
        </p:txBody>
      </p:sp>
      <p:pic>
        <p:nvPicPr>
          <p:cNvPr id="3" name="Picture 2">
            <a:extLst>
              <a:ext uri="{FF2B5EF4-FFF2-40B4-BE49-F238E27FC236}">
                <a16:creationId xmlns:a16="http://schemas.microsoft.com/office/drawing/2014/main" id="{AEE8EDAF-155E-A28F-DF12-EA3DB29BDD28}"/>
              </a:ext>
            </a:extLst>
          </p:cNvPr>
          <p:cNvPicPr>
            <a:picLocks noChangeAspect="1"/>
          </p:cNvPicPr>
          <p:nvPr/>
        </p:nvPicPr>
        <p:blipFill>
          <a:blip r:embed="rId2"/>
          <a:stretch>
            <a:fillRect/>
          </a:stretch>
        </p:blipFill>
        <p:spPr>
          <a:xfrm>
            <a:off x="0" y="5287319"/>
            <a:ext cx="5283200" cy="1570681"/>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47D42-8391-0431-0410-33BCF4662F9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3621002-6629-4F26-F874-719008B35419}"/>
              </a:ext>
            </a:extLst>
          </p:cNvPr>
          <p:cNvSpPr txBox="1"/>
          <p:nvPr/>
        </p:nvSpPr>
        <p:spPr>
          <a:xfrm>
            <a:off x="203200" y="244826"/>
            <a:ext cx="11822545" cy="6385722"/>
          </a:xfrm>
          <a:prstGeom prst="rect">
            <a:avLst/>
          </a:prstGeom>
          <a:noFill/>
        </p:spPr>
        <p:txBody>
          <a:bodyPr wrap="square">
            <a:spAutoFit/>
          </a:bodyPr>
          <a:lstStyle/>
          <a:p>
            <a:pPr>
              <a:lnSpc>
                <a:spcPct val="150000"/>
              </a:lnSpc>
            </a:pPr>
            <a:r>
              <a:rPr lang="en-US" b="1"/>
              <a:t>1. </a:t>
            </a:r>
            <a:r>
              <a:rPr lang="en-US" b="1">
                <a:solidFill>
                  <a:srgbClr val="FF0000"/>
                </a:solidFill>
              </a:rPr>
              <a:t>XML Namespaces Nədir</a:t>
            </a:r>
            <a:r>
              <a:rPr lang="en-US" b="1"/>
              <a:t>?</a:t>
            </a:r>
          </a:p>
          <a:p>
            <a:pPr>
              <a:lnSpc>
                <a:spcPct val="150000"/>
              </a:lnSpc>
            </a:pPr>
            <a:r>
              <a:rPr lang="en-US" b="1"/>
              <a:t>XML Namespaces</a:t>
            </a:r>
            <a:r>
              <a:rPr lang="en-US"/>
              <a:t>, XML sənədlərində </a:t>
            </a:r>
            <a:r>
              <a:rPr lang="en-US" b="1" i="1"/>
              <a:t>element</a:t>
            </a:r>
            <a:r>
              <a:rPr lang="en-US"/>
              <a:t> və </a:t>
            </a:r>
            <a:r>
              <a:rPr lang="en-US" b="1" i="1"/>
              <a:t>atribut</a:t>
            </a:r>
            <a:r>
              <a:rPr lang="en-US"/>
              <a:t> adlarını unikal (yeganə) etmək üçün istifadə olunan bir mexanizmdir. O, </a:t>
            </a:r>
            <a:r>
              <a:rPr lang="en-US" b="1"/>
              <a:t>W3C</a:t>
            </a:r>
            <a:r>
              <a:rPr lang="en-US"/>
              <a:t> (World Wide Web Consortium) tərəfindən təyin olunub və </a:t>
            </a:r>
            <a:r>
              <a:rPr lang="en-US" b="1"/>
              <a:t>XML 1.0 </a:t>
            </a:r>
            <a:r>
              <a:rPr lang="en-US"/>
              <a:t>standartının bir hissəsidir. </a:t>
            </a:r>
            <a:r>
              <a:rPr lang="en-US" b="1"/>
              <a:t>Namespace</a:t>
            </a:r>
            <a:r>
              <a:rPr lang="en-US"/>
              <a:t> sadəcə bir "</a:t>
            </a:r>
            <a:r>
              <a:rPr lang="en-US" b="1"/>
              <a:t>ad qrupu</a:t>
            </a:r>
            <a:r>
              <a:rPr lang="en-US"/>
              <a:t>"dur – yəni, müəyyən bir qrup içində bütün adlar </a:t>
            </a:r>
            <a:r>
              <a:rPr lang="en-US" b="1">
                <a:solidFill>
                  <a:srgbClr val="0070C0"/>
                </a:solidFill>
              </a:rPr>
              <a:t>unikal</a:t>
            </a:r>
            <a:r>
              <a:rPr lang="en-US"/>
              <a:t> olur. Bu, xüsusilə fərqli </a:t>
            </a:r>
            <a:r>
              <a:rPr lang="en-US" b="1"/>
              <a:t>XML</a:t>
            </a:r>
            <a:r>
              <a:rPr lang="en-US"/>
              <a:t> sənədləri birləşdiriləndə faydalıdır.</a:t>
            </a:r>
          </a:p>
          <a:p>
            <a:pPr>
              <a:lnSpc>
                <a:spcPct val="150000"/>
              </a:lnSpc>
            </a:pPr>
            <a:endParaRPr lang="en-US" sz="1050"/>
          </a:p>
          <a:p>
            <a:pPr>
              <a:lnSpc>
                <a:spcPct val="150000"/>
              </a:lnSpc>
            </a:pPr>
            <a:r>
              <a:rPr lang="en-US"/>
              <a:t>Məsələn, eyni bir </a:t>
            </a:r>
            <a:r>
              <a:rPr lang="en-US" b="1"/>
              <a:t>XML</a:t>
            </a:r>
            <a:r>
              <a:rPr lang="en-US"/>
              <a:t> sənədində "</a:t>
            </a:r>
            <a:r>
              <a:rPr lang="en-US" b="1"/>
              <a:t>table</a:t>
            </a:r>
            <a:r>
              <a:rPr lang="en-US"/>
              <a:t>" elementi mebel üçün (</a:t>
            </a:r>
            <a:r>
              <a:rPr lang="en-US" b="1"/>
              <a:t>masa</a:t>
            </a:r>
            <a:r>
              <a:rPr lang="en-US"/>
              <a:t>), başqa birində isə verilənlər bazası üçün (</a:t>
            </a:r>
            <a:r>
              <a:rPr lang="en-US" b="1"/>
              <a:t>cədvəl</a:t>
            </a:r>
            <a:r>
              <a:rPr lang="en-US"/>
              <a:t>) istifadə oluna bilər. </a:t>
            </a:r>
            <a:r>
              <a:rPr lang="en-US" b="1"/>
              <a:t>Namespaces</a:t>
            </a:r>
            <a:r>
              <a:rPr lang="en-US"/>
              <a:t> bu qarışıqlığın qarşısını alır.</a:t>
            </a:r>
          </a:p>
          <a:p>
            <a:pPr>
              <a:lnSpc>
                <a:spcPct val="150000"/>
              </a:lnSpc>
            </a:pPr>
            <a:endParaRPr lang="en-US">
              <a:effectLst/>
            </a:endParaRPr>
          </a:p>
          <a:p>
            <a:pPr>
              <a:lnSpc>
                <a:spcPct val="150000"/>
              </a:lnSpc>
            </a:pPr>
            <a:endParaRPr lang="en-US">
              <a:effectLst/>
            </a:endParaRPr>
          </a:p>
          <a:p>
            <a:pPr>
              <a:lnSpc>
                <a:spcPct val="150000"/>
              </a:lnSpc>
            </a:pPr>
            <a:endParaRPr lang="en-US">
              <a:effectLst/>
            </a:endParaRPr>
          </a:p>
          <a:p>
            <a:r>
              <a:rPr lang="en-US" b="1"/>
              <a:t>2. Niyə XML Namespaces Lazımdır?</a:t>
            </a:r>
          </a:p>
          <a:p>
            <a:endParaRPr lang="en-US" b="1"/>
          </a:p>
          <a:p>
            <a:r>
              <a:rPr lang="en-US" b="1"/>
              <a:t>Ad Çatışmaları (Name Conflicts):</a:t>
            </a:r>
            <a:r>
              <a:rPr lang="en-US"/>
              <a:t> </a:t>
            </a:r>
            <a:r>
              <a:rPr lang="en-US" b="1"/>
              <a:t>XML</a:t>
            </a:r>
            <a:r>
              <a:rPr lang="en-US"/>
              <a:t>-də element adları proqramçı tərəfindən yaradılır. Əgər iki fərqli sistemdən məlumat birləşdirsəniz, eyni adlar qarışa bilər. Məsələn: </a:t>
            </a:r>
          </a:p>
          <a:p>
            <a:pPr marL="742950" lvl="1" indent="-285750">
              <a:lnSpc>
                <a:spcPct val="150000"/>
              </a:lnSpc>
              <a:buFont typeface="Wingdings" panose="05000000000000000000" pitchFamily="2" charset="2"/>
              <a:buChar char="q"/>
            </a:pPr>
            <a:r>
              <a:rPr lang="en-US"/>
              <a:t>Bir sistemdə </a:t>
            </a:r>
            <a:r>
              <a:rPr lang="en-US" b="1">
                <a:solidFill>
                  <a:srgbClr val="0070C0"/>
                </a:solidFill>
              </a:rPr>
              <a:t>&lt;title&gt; </a:t>
            </a:r>
            <a:r>
              <a:rPr lang="en-US"/>
              <a:t>film adı üçün.</a:t>
            </a:r>
          </a:p>
          <a:p>
            <a:pPr marL="742950" lvl="1" indent="-285750">
              <a:lnSpc>
                <a:spcPct val="150000"/>
              </a:lnSpc>
              <a:buFont typeface="Wingdings" panose="05000000000000000000" pitchFamily="2" charset="2"/>
              <a:buChar char="q"/>
            </a:pPr>
            <a:r>
              <a:rPr lang="en-US"/>
              <a:t>Digərində </a:t>
            </a:r>
            <a:r>
              <a:rPr lang="en-US" b="1">
                <a:solidFill>
                  <a:srgbClr val="0070C0"/>
                </a:solidFill>
              </a:rPr>
              <a:t>&lt;title&gt; </a:t>
            </a:r>
            <a:r>
              <a:rPr lang="en-US"/>
              <a:t>kitab adı üçün. Namespaces bu adları "ayırır" ki, kompüterlər düzgün başa düşsün.</a:t>
            </a:r>
            <a:r>
              <a:rPr lang="en-US">
                <a:effectLst/>
              </a:rPr>
              <a:t>	</a:t>
            </a:r>
          </a:p>
        </p:txBody>
      </p:sp>
    </p:spTree>
    <p:extLst>
      <p:ext uri="{BB962C8B-B14F-4D97-AF65-F5344CB8AC3E}">
        <p14:creationId xmlns:p14="http://schemas.microsoft.com/office/powerpoint/2010/main" val="102796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1A836-5004-5C82-B45E-A3D3191BA32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E6DF6C-625A-CADB-6595-1EF4AE9C10FC}"/>
              </a:ext>
            </a:extLst>
          </p:cNvPr>
          <p:cNvSpPr txBox="1"/>
          <p:nvPr/>
        </p:nvSpPr>
        <p:spPr>
          <a:xfrm>
            <a:off x="203200" y="244826"/>
            <a:ext cx="11822545" cy="6186309"/>
          </a:xfrm>
          <a:prstGeom prst="rect">
            <a:avLst/>
          </a:prstGeom>
          <a:noFill/>
        </p:spPr>
        <p:txBody>
          <a:bodyPr wrap="square">
            <a:spAutoFit/>
          </a:bodyPr>
          <a:lstStyle/>
          <a:p>
            <a:pPr marL="285750" indent="-285750">
              <a:buFont typeface="Arial" panose="020B0604020202020204" pitchFamily="34" charset="0"/>
              <a:buChar char="•"/>
            </a:pPr>
            <a:r>
              <a:rPr lang="en-US" b="1">
                <a:latin typeface="-apple-system"/>
              </a:rPr>
              <a:t>Fərqli Markup Vocabularies Birləşdirmək</a:t>
            </a:r>
            <a:r>
              <a:rPr lang="en-US">
                <a:latin typeface="-apple-system"/>
              </a:rPr>
              <a:t>: </a:t>
            </a:r>
            <a:r>
              <a:rPr lang="en-US" b="1">
                <a:latin typeface="-apple-system"/>
              </a:rPr>
              <a:t>XML</a:t>
            </a:r>
            <a:r>
              <a:rPr lang="en-US">
                <a:latin typeface="-apple-system"/>
              </a:rPr>
              <a:t> sənədləri </a:t>
            </a:r>
            <a:r>
              <a:rPr lang="en-US" b="1">
                <a:latin typeface="-apple-system"/>
              </a:rPr>
              <a:t>HTML</a:t>
            </a:r>
            <a:r>
              <a:rPr lang="en-US">
                <a:latin typeface="-apple-system"/>
              </a:rPr>
              <a:t>, </a:t>
            </a:r>
            <a:r>
              <a:rPr lang="en-US" b="1">
                <a:latin typeface="-apple-system"/>
              </a:rPr>
              <a:t>SVG</a:t>
            </a:r>
            <a:r>
              <a:rPr lang="en-US">
                <a:latin typeface="-apple-system"/>
              </a:rPr>
              <a:t>, </a:t>
            </a:r>
            <a:r>
              <a:rPr lang="en-US" b="1">
                <a:latin typeface="-apple-system"/>
              </a:rPr>
              <a:t>MathML</a:t>
            </a:r>
            <a:r>
              <a:rPr lang="en-US">
                <a:latin typeface="-apple-system"/>
              </a:rPr>
              <a:t> kimi fərqli dillərlə qarışdırıla bilər. Namespaces onları bir sənəddə istifadə etməyə imkan verir, ad qarışıqlığı olmadan.</a:t>
            </a:r>
          </a:p>
          <a:p>
            <a:endParaRPr lang="en-US">
              <a:latin typeface="-apple-system"/>
            </a:endParaRPr>
          </a:p>
          <a:p>
            <a:pPr marL="285750" indent="-285750">
              <a:buFont typeface="Arial" panose="020B0604020202020204" pitchFamily="34" charset="0"/>
              <a:buChar char="•"/>
            </a:pPr>
            <a:r>
              <a:rPr lang="en-US" b="1"/>
              <a:t>Paylaşma və Yenidən İstifadə</a:t>
            </a:r>
            <a:r>
              <a:rPr lang="en-US"/>
              <a:t>: Namespaces XML sxemlərini (</a:t>
            </a:r>
            <a:r>
              <a:rPr lang="en-US" b="1">
                <a:solidFill>
                  <a:srgbClr val="FF0000"/>
                </a:solidFill>
              </a:rPr>
              <a:t>schemas</a:t>
            </a:r>
            <a:r>
              <a:rPr lang="en-US"/>
              <a:t>) paylaşmağa kömək edir. Böyük layihələrdə, məsələn, </a:t>
            </a:r>
            <a:r>
              <a:rPr lang="en-US" b="1">
                <a:solidFill>
                  <a:srgbClr val="7030A0"/>
                </a:solidFill>
              </a:rPr>
              <a:t>SOAP</a:t>
            </a:r>
            <a:r>
              <a:rPr lang="en-US"/>
              <a:t> və ya </a:t>
            </a:r>
            <a:r>
              <a:rPr lang="en-US" b="1">
                <a:solidFill>
                  <a:schemeClr val="accent2"/>
                </a:solidFill>
              </a:rPr>
              <a:t>WSDL</a:t>
            </a:r>
            <a:r>
              <a:rPr lang="en-US"/>
              <a:t>-də çox istifadə olunur.</a:t>
            </a:r>
          </a:p>
          <a:p>
            <a:endParaRPr lang="az-Latn-AZ"/>
          </a:p>
          <a:p>
            <a:pPr marL="285750" indent="-285750">
              <a:buFont typeface="Arial" panose="020B0604020202020204" pitchFamily="34" charset="0"/>
              <a:buChar char="•"/>
            </a:pPr>
            <a:r>
              <a:rPr lang="az-Latn-AZ" b="1">
                <a:solidFill>
                  <a:srgbClr val="00B050"/>
                </a:solidFill>
              </a:rPr>
              <a:t>XML</a:t>
            </a:r>
            <a:r>
              <a:rPr lang="az-Latn-AZ"/>
              <a:t> başqadır </a:t>
            </a:r>
            <a:r>
              <a:rPr lang="az-Latn-AZ" b="1">
                <a:solidFill>
                  <a:srgbClr val="0070C0"/>
                </a:solidFill>
              </a:rPr>
              <a:t>XML sexam </a:t>
            </a:r>
            <a:r>
              <a:rPr lang="az-Latn-AZ"/>
              <a:t>başqadır. Bu ikisini qarışdırmaq olmaz. XML sxema, XML sənədinin necə işlədiyini, hansı elementlər, tiplər ilə işlədiyini təyin edən qoşma sənəddir.</a:t>
            </a:r>
          </a:p>
          <a:p>
            <a:endParaRPr lang="az-Latn-AZ"/>
          </a:p>
          <a:p>
            <a:endParaRPr lang="az-Latn-AZ"/>
          </a:p>
          <a:p>
            <a:endParaRPr lang="az-Latn-AZ"/>
          </a:p>
          <a:p>
            <a:r>
              <a:rPr lang="en-US" b="1"/>
              <a:t>XML</a:t>
            </a:r>
            <a:r>
              <a:rPr lang="en-US"/>
              <a:t> çox sərbəstdir. İstəsən belə də yaza bilərsən:</a:t>
            </a:r>
            <a:r>
              <a:rPr lang="az-Latn-AZ"/>
              <a:t> Texniki olaraq </a:t>
            </a:r>
            <a:r>
              <a:rPr lang="az-Latn-AZ" b="1"/>
              <a:t>XML</a:t>
            </a:r>
            <a:r>
              <a:rPr lang="az-Latn-AZ"/>
              <a:t> bunu səhv hesab etmir, çünki qaydaları (</a:t>
            </a:r>
            <a:r>
              <a:rPr lang="az-Latn-AZ" b="1"/>
              <a:t>XML SCHEMAS</a:t>
            </a:r>
            <a:r>
              <a:rPr lang="az-Latn-AZ"/>
              <a:t>) yoxdu. Burada kim deyəcək ki, “</a:t>
            </a:r>
            <a:r>
              <a:rPr lang="az-Latn-AZ" b="1"/>
              <a:t>ad</a:t>
            </a:r>
            <a:r>
              <a:rPr lang="az-Latn-AZ"/>
              <a:t>” hərf olmalıdır, “</a:t>
            </a:r>
            <a:r>
              <a:rPr lang="az-Latn-AZ" b="1"/>
              <a:t>yas</a:t>
            </a:r>
            <a:r>
              <a:rPr lang="az-Latn-AZ"/>
              <a:t>” isə rəqəm”?  - 22ci slayddan sonra buraya geri qayıdaraq, oxu və 22ci slayddan dəvam et.</a:t>
            </a:r>
          </a:p>
          <a:p>
            <a:endParaRPr lang="az-Latn-AZ"/>
          </a:p>
          <a:p>
            <a:endParaRPr lang="az-Latn-AZ"/>
          </a:p>
          <a:p>
            <a:endParaRPr lang="az-Latn-AZ"/>
          </a:p>
          <a:p>
            <a:endParaRPr lang="az-Latn-AZ"/>
          </a:p>
          <a:p>
            <a:endParaRPr lang="az-Latn-AZ"/>
          </a:p>
          <a:p>
            <a:endParaRPr lang="az-Latn-AZ"/>
          </a:p>
          <a:p>
            <a:endParaRPr lang="az-Latn-AZ"/>
          </a:p>
          <a:p>
            <a:r>
              <a:rPr lang="az-Latn-AZ"/>
              <a:t>İndi </a:t>
            </a:r>
            <a:r>
              <a:rPr lang="az-Latn-AZ" b="1"/>
              <a:t>NAMESPCE</a:t>
            </a:r>
            <a:r>
              <a:rPr lang="az-Latn-AZ"/>
              <a:t> ilə olan mövzunu başa çatdıraq sonra </a:t>
            </a:r>
            <a:r>
              <a:rPr lang="az-Latn-AZ" b="1">
                <a:solidFill>
                  <a:srgbClr val="00B050"/>
                </a:solidFill>
              </a:rPr>
              <a:t>XML</a:t>
            </a:r>
            <a:r>
              <a:rPr lang="az-Latn-AZ"/>
              <a:t> ilə </a:t>
            </a:r>
            <a:r>
              <a:rPr lang="az-Latn-AZ" b="1">
                <a:solidFill>
                  <a:srgbClr val="00B0F0"/>
                </a:solidFill>
              </a:rPr>
              <a:t>XML SCHEMAS </a:t>
            </a:r>
            <a:r>
              <a:rPr lang="az-Latn-AZ"/>
              <a:t>arasındakı fərqə baxarıq.</a:t>
            </a:r>
            <a:endParaRPr lang="en-US"/>
          </a:p>
        </p:txBody>
      </p:sp>
      <p:pic>
        <p:nvPicPr>
          <p:cNvPr id="3" name="Picture 2">
            <a:extLst>
              <a:ext uri="{FF2B5EF4-FFF2-40B4-BE49-F238E27FC236}">
                <a16:creationId xmlns:a16="http://schemas.microsoft.com/office/drawing/2014/main" id="{331520BB-C2B9-BD82-2A58-3CEEAFF8A4D0}"/>
              </a:ext>
            </a:extLst>
          </p:cNvPr>
          <p:cNvPicPr>
            <a:picLocks noChangeAspect="1"/>
          </p:cNvPicPr>
          <p:nvPr/>
        </p:nvPicPr>
        <p:blipFill>
          <a:blip r:embed="rId3"/>
          <a:stretch>
            <a:fillRect/>
          </a:stretch>
        </p:blipFill>
        <p:spPr>
          <a:xfrm>
            <a:off x="0" y="4202977"/>
            <a:ext cx="3924848" cy="1047896"/>
          </a:xfrm>
          <a:prstGeom prst="rect">
            <a:avLst/>
          </a:prstGeom>
        </p:spPr>
      </p:pic>
    </p:spTree>
    <p:extLst>
      <p:ext uri="{BB962C8B-B14F-4D97-AF65-F5344CB8AC3E}">
        <p14:creationId xmlns:p14="http://schemas.microsoft.com/office/powerpoint/2010/main" val="342973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4981A-28E6-C17F-439E-2E62094385D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78E654-28D6-C14F-6ADA-FA2CF61F5D76}"/>
              </a:ext>
            </a:extLst>
          </p:cNvPr>
          <p:cNvSpPr txBox="1"/>
          <p:nvPr/>
        </p:nvSpPr>
        <p:spPr>
          <a:xfrm>
            <a:off x="203200" y="244826"/>
            <a:ext cx="11822545" cy="3554819"/>
          </a:xfrm>
          <a:prstGeom prst="rect">
            <a:avLst/>
          </a:prstGeom>
          <a:noFill/>
        </p:spPr>
        <p:txBody>
          <a:bodyPr wrap="square">
            <a:spAutoFit/>
          </a:bodyPr>
          <a:lstStyle/>
          <a:p>
            <a:r>
              <a:rPr lang="az-Latn-AZ" b="1">
                <a:latin typeface="-apple-system"/>
              </a:rPr>
              <a:t>Namespace</a:t>
            </a:r>
            <a:r>
              <a:rPr lang="az-Latn-AZ">
                <a:latin typeface="-apple-system"/>
              </a:rPr>
              <a:t>, e</a:t>
            </a:r>
            <a:r>
              <a:rPr lang="en-US">
                <a:latin typeface="-apple-system"/>
              </a:rPr>
              <a:t>yni </a:t>
            </a:r>
            <a:r>
              <a:rPr lang="en-US" b="1">
                <a:latin typeface="-apple-system"/>
              </a:rPr>
              <a:t>etiket</a:t>
            </a:r>
            <a:r>
              <a:rPr lang="en-US">
                <a:latin typeface="-apple-system"/>
              </a:rPr>
              <a:t> adları qarışmasın deyə istifadə olunur. Məsələn, iki fərqli </a:t>
            </a:r>
            <a:r>
              <a:rPr lang="en-US" b="1">
                <a:latin typeface="-apple-system"/>
              </a:rPr>
              <a:t>&lt;ad&gt; </a:t>
            </a:r>
            <a:r>
              <a:rPr lang="en-US">
                <a:latin typeface="-apple-system"/>
              </a:rPr>
              <a:t>etiketi varsa, </a:t>
            </a:r>
            <a:r>
              <a:rPr lang="en-US" b="1">
                <a:latin typeface="-apple-system"/>
              </a:rPr>
              <a:t>xmlns="uri" </a:t>
            </a:r>
            <a:r>
              <a:rPr lang="az-Latn-AZ">
                <a:latin typeface="-apple-system"/>
              </a:rPr>
              <a:t>istifadə edərək </a:t>
            </a:r>
            <a:r>
              <a:rPr lang="en-US" b="1">
                <a:latin typeface="-apple-system"/>
              </a:rPr>
              <a:t>namespace</a:t>
            </a:r>
            <a:r>
              <a:rPr lang="en-US">
                <a:latin typeface="-apple-system"/>
              </a:rPr>
              <a:t> </a:t>
            </a:r>
            <a:r>
              <a:rPr lang="az-Latn-AZ">
                <a:latin typeface="-apple-system"/>
              </a:rPr>
              <a:t>təyin edirik və bu fərqli adları bir-birindən ayırırıq.</a:t>
            </a:r>
            <a:r>
              <a:rPr lang="en-US">
                <a:latin typeface="-apple-system"/>
              </a:rPr>
              <a:t> </a:t>
            </a:r>
            <a:endParaRPr lang="az-Latn-AZ">
              <a:latin typeface="-apple-system"/>
            </a:endParaRPr>
          </a:p>
          <a:p>
            <a:endParaRPr lang="az-Latn-AZ">
              <a:latin typeface="-apple-system"/>
            </a:endParaRPr>
          </a:p>
          <a:p>
            <a:r>
              <a:rPr lang="az-Latn-AZ">
                <a:latin typeface="-apple-system"/>
              </a:rPr>
              <a:t>Namespaces "</a:t>
            </a:r>
            <a:r>
              <a:rPr lang="az-Latn-AZ" b="1">
                <a:solidFill>
                  <a:schemeClr val="accent2"/>
                </a:solidFill>
                <a:latin typeface="-apple-system"/>
              </a:rPr>
              <a:t>xmlns</a:t>
            </a:r>
            <a:r>
              <a:rPr lang="az-Latn-AZ">
                <a:latin typeface="-apple-system"/>
              </a:rPr>
              <a:t>" atributu ilə təyin olunur. Bu atribut bir prefix və URI (Uniform Resource Identifier) ilə əlaqələndirilir. URI adətən veb ünvan kimidir, amma əslində sadəcə unikal identifikatordur – o ünvana getmək lazım deyil.</a:t>
            </a:r>
          </a:p>
          <a:p>
            <a:endParaRPr lang="az-Latn-AZ">
              <a:latin typeface="-apple-system"/>
            </a:endParaRPr>
          </a:p>
          <a:p>
            <a:r>
              <a:rPr lang="az-Latn-AZ" b="1">
                <a:latin typeface="-apple-system"/>
              </a:rPr>
              <a:t>Əsas Sintaksis</a:t>
            </a:r>
            <a:r>
              <a:rPr lang="az-Latn-AZ">
                <a:latin typeface="-apple-system"/>
              </a:rPr>
              <a:t>:</a:t>
            </a:r>
          </a:p>
          <a:p>
            <a:pPr marL="285750" indent="-285750">
              <a:lnSpc>
                <a:spcPct val="150000"/>
              </a:lnSpc>
              <a:buFont typeface="Arial" panose="020B0604020202020204" pitchFamily="34" charset="0"/>
              <a:buChar char="•"/>
            </a:pPr>
            <a:r>
              <a:rPr lang="az-Latn-AZ" b="1">
                <a:latin typeface="-apple-system"/>
              </a:rPr>
              <a:t>Prefix</a:t>
            </a:r>
            <a:r>
              <a:rPr lang="az-Latn-AZ">
                <a:latin typeface="-apple-system"/>
              </a:rPr>
              <a:t>: Adətən qısa hərflər, məsələn "</a:t>
            </a:r>
            <a:r>
              <a:rPr lang="az-Latn-AZ" b="1">
                <a:latin typeface="-apple-system"/>
              </a:rPr>
              <a:t>h</a:t>
            </a:r>
            <a:r>
              <a:rPr lang="az-Latn-AZ">
                <a:latin typeface="-apple-system"/>
              </a:rPr>
              <a:t>" və ya "</a:t>
            </a:r>
            <a:r>
              <a:rPr lang="az-Latn-AZ" b="1">
                <a:latin typeface="-apple-system"/>
              </a:rPr>
              <a:t>book</a:t>
            </a:r>
            <a:r>
              <a:rPr lang="az-Latn-AZ">
                <a:latin typeface="-apple-system"/>
              </a:rPr>
              <a:t>".</a:t>
            </a:r>
          </a:p>
          <a:p>
            <a:pPr marL="285750" indent="-285750">
              <a:lnSpc>
                <a:spcPct val="150000"/>
              </a:lnSpc>
              <a:buFont typeface="Arial" panose="020B0604020202020204" pitchFamily="34" charset="0"/>
              <a:buChar char="•"/>
            </a:pPr>
            <a:r>
              <a:rPr lang="az-Latn-AZ" b="1">
                <a:latin typeface="-apple-system"/>
              </a:rPr>
              <a:t>URI</a:t>
            </a:r>
            <a:r>
              <a:rPr lang="az-Latn-AZ">
                <a:latin typeface="-apple-system"/>
              </a:rPr>
              <a:t>: Unikal string, məsələn "http://www.example.com/books".</a:t>
            </a:r>
          </a:p>
          <a:p>
            <a:pPr marL="285750" indent="-285750">
              <a:lnSpc>
                <a:spcPct val="150000"/>
              </a:lnSpc>
              <a:buFont typeface="Arial" panose="020B0604020202020204" pitchFamily="34" charset="0"/>
              <a:buChar char="•"/>
            </a:pPr>
            <a:r>
              <a:rPr lang="az-Latn-AZ" b="1">
                <a:latin typeface="-apple-system"/>
              </a:rPr>
              <a:t>Təyin</a:t>
            </a:r>
            <a:r>
              <a:rPr lang="az-Latn-AZ">
                <a:latin typeface="-apple-system"/>
              </a:rPr>
              <a:t>: &lt;element xmlns:prefix="URI"&gt;</a:t>
            </a:r>
          </a:p>
          <a:p>
            <a:endParaRPr lang="az-Latn-AZ">
              <a:latin typeface="-apple-system"/>
            </a:endParaRPr>
          </a:p>
        </p:txBody>
      </p:sp>
      <p:pic>
        <p:nvPicPr>
          <p:cNvPr id="3" name="Picture 2">
            <a:extLst>
              <a:ext uri="{FF2B5EF4-FFF2-40B4-BE49-F238E27FC236}">
                <a16:creationId xmlns:a16="http://schemas.microsoft.com/office/drawing/2014/main" id="{DE466A1A-783A-7176-2609-5704CE6FC91A}"/>
              </a:ext>
            </a:extLst>
          </p:cNvPr>
          <p:cNvPicPr>
            <a:picLocks noChangeAspect="1"/>
          </p:cNvPicPr>
          <p:nvPr/>
        </p:nvPicPr>
        <p:blipFill>
          <a:blip r:embed="rId2"/>
          <a:stretch>
            <a:fillRect/>
          </a:stretch>
        </p:blipFill>
        <p:spPr>
          <a:xfrm>
            <a:off x="0" y="3692117"/>
            <a:ext cx="4553527" cy="3165883"/>
          </a:xfrm>
          <a:prstGeom prst="rect">
            <a:avLst/>
          </a:prstGeom>
        </p:spPr>
      </p:pic>
      <p:sp>
        <p:nvSpPr>
          <p:cNvPr id="5" name="TextBox 4">
            <a:extLst>
              <a:ext uri="{FF2B5EF4-FFF2-40B4-BE49-F238E27FC236}">
                <a16:creationId xmlns:a16="http://schemas.microsoft.com/office/drawing/2014/main" id="{BEC970D7-9EF8-439D-F2A7-32A6F55AB2D6}"/>
              </a:ext>
            </a:extLst>
          </p:cNvPr>
          <p:cNvSpPr txBox="1"/>
          <p:nvPr/>
        </p:nvSpPr>
        <p:spPr>
          <a:xfrm>
            <a:off x="5098472" y="4253453"/>
            <a:ext cx="6096000" cy="1477328"/>
          </a:xfrm>
          <a:prstGeom prst="rect">
            <a:avLst/>
          </a:prstGeom>
          <a:noFill/>
        </p:spPr>
        <p:txBody>
          <a:bodyPr wrap="square">
            <a:spAutoFit/>
          </a:bodyPr>
          <a:lstStyle/>
          <a:p>
            <a:r>
              <a:rPr lang="en-US"/>
              <a:t>Burada "</a:t>
            </a:r>
            <a:r>
              <a:rPr lang="en-US" b="1">
                <a:solidFill>
                  <a:srgbClr val="00B050"/>
                </a:solidFill>
              </a:rPr>
              <a:t>h</a:t>
            </a:r>
            <a:r>
              <a:rPr lang="en-US"/>
              <a:t>" prefix </a:t>
            </a:r>
            <a:r>
              <a:rPr lang="en-US" b="1"/>
              <a:t>HTML</a:t>
            </a:r>
            <a:r>
              <a:rPr lang="en-US"/>
              <a:t> üçün, "</a:t>
            </a:r>
            <a:r>
              <a:rPr lang="en-US" b="1">
                <a:solidFill>
                  <a:srgbClr val="0070C0"/>
                </a:solidFill>
              </a:rPr>
              <a:t>f</a:t>
            </a:r>
            <a:r>
              <a:rPr lang="en-US"/>
              <a:t>" </a:t>
            </a:r>
            <a:r>
              <a:rPr lang="en-US" b="1"/>
              <a:t>mebel</a:t>
            </a:r>
            <a:r>
              <a:rPr lang="en-US"/>
              <a:t> üçün istifadə olunur. Beləliklə, iki "table" elementi fərqlənir.</a:t>
            </a:r>
            <a:endParaRPr lang="az-Latn-AZ"/>
          </a:p>
          <a:p>
            <a:endParaRPr lang="az-Latn-AZ"/>
          </a:p>
          <a:p>
            <a:endParaRPr lang="az-Latn-AZ"/>
          </a:p>
          <a:p>
            <a:r>
              <a:rPr lang="az-Latn-AZ"/>
              <a:t>CODE5 qolvuğu</a:t>
            </a:r>
            <a:endParaRPr lang="en-US"/>
          </a:p>
        </p:txBody>
      </p:sp>
    </p:spTree>
    <p:extLst>
      <p:ext uri="{BB962C8B-B14F-4D97-AF65-F5344CB8AC3E}">
        <p14:creationId xmlns:p14="http://schemas.microsoft.com/office/powerpoint/2010/main" val="374253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7D0BA-521D-7A38-DE3A-65C17316F4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3267DD-BB27-CEBE-5C0D-3B47D436BDE9}"/>
              </a:ext>
            </a:extLst>
          </p:cNvPr>
          <p:cNvSpPr txBox="1"/>
          <p:nvPr/>
        </p:nvSpPr>
        <p:spPr>
          <a:xfrm>
            <a:off x="203201" y="244826"/>
            <a:ext cx="5495636" cy="3788858"/>
          </a:xfrm>
          <a:prstGeom prst="rect">
            <a:avLst/>
          </a:prstGeom>
          <a:noFill/>
        </p:spPr>
        <p:txBody>
          <a:bodyPr wrap="square">
            <a:spAutoFit/>
          </a:bodyPr>
          <a:lstStyle/>
          <a:p>
            <a:pPr>
              <a:lnSpc>
                <a:spcPct val="150000"/>
              </a:lnSpc>
            </a:pPr>
            <a:r>
              <a:rPr lang="az-Latn-AZ">
                <a:latin typeface="-apple-system"/>
              </a:rPr>
              <a:t>Ancaq belə bir nümunədə, </a:t>
            </a:r>
            <a:r>
              <a:rPr lang="az-Latn-AZ" b="1">
                <a:latin typeface="-apple-system"/>
              </a:rPr>
              <a:t>Namespace</a:t>
            </a:r>
            <a:r>
              <a:rPr lang="az-Latn-AZ">
                <a:latin typeface="-apple-system"/>
              </a:rPr>
              <a:t> lazım deyil. Çünki bu strukturda qarışıqlıq yoxdur və hər şey eyni sistemə aiddir (kitabxana → kitab → məlumatlar).</a:t>
            </a:r>
          </a:p>
          <a:p>
            <a:pPr>
              <a:lnSpc>
                <a:spcPct val="150000"/>
              </a:lnSpc>
            </a:pPr>
            <a:endParaRPr lang="az-Latn-AZ">
              <a:latin typeface="-apple-system"/>
            </a:endParaRPr>
          </a:p>
          <a:p>
            <a:pPr>
              <a:lnSpc>
                <a:spcPct val="150000"/>
              </a:lnSpc>
            </a:pPr>
            <a:r>
              <a:rPr lang="en-US" b="1"/>
              <a:t>Burada</a:t>
            </a:r>
            <a:r>
              <a:rPr lang="en-US"/>
              <a:t>:</a:t>
            </a:r>
          </a:p>
          <a:p>
            <a:pPr marL="285750" indent="-285750">
              <a:lnSpc>
                <a:spcPct val="150000"/>
              </a:lnSpc>
              <a:buFont typeface="Wingdings" panose="05000000000000000000" pitchFamily="2" charset="2"/>
              <a:buChar char="q"/>
            </a:pPr>
            <a:r>
              <a:rPr lang="en-US"/>
              <a:t>Bir </a:t>
            </a:r>
            <a:r>
              <a:rPr lang="en-US" b="1"/>
              <a:t>root</a:t>
            </a:r>
            <a:r>
              <a:rPr lang="en-US"/>
              <a:t> element var: </a:t>
            </a:r>
            <a:r>
              <a:rPr lang="en-US" b="1"/>
              <a:t>&lt;kitabxana&gt;</a:t>
            </a:r>
          </a:p>
          <a:p>
            <a:pPr marL="285750" indent="-285750">
              <a:lnSpc>
                <a:spcPct val="150000"/>
              </a:lnSpc>
              <a:buFont typeface="Wingdings" panose="05000000000000000000" pitchFamily="2" charset="2"/>
              <a:buChar char="q"/>
            </a:pPr>
            <a:r>
              <a:rPr lang="en-US"/>
              <a:t>Onun içində dəfələrlə &lt;</a:t>
            </a:r>
            <a:r>
              <a:rPr lang="en-US" b="1"/>
              <a:t>kitab&gt;</a:t>
            </a:r>
            <a:r>
              <a:rPr lang="en-US"/>
              <a:t> var.</a:t>
            </a:r>
          </a:p>
          <a:p>
            <a:pPr marL="285750" indent="-285750">
              <a:lnSpc>
                <a:spcPct val="150000"/>
              </a:lnSpc>
              <a:buFont typeface="Wingdings" panose="05000000000000000000" pitchFamily="2" charset="2"/>
              <a:buChar char="q"/>
            </a:pPr>
            <a:r>
              <a:rPr lang="en-US" b="1"/>
              <a:t>&lt;kitab&gt;</a:t>
            </a:r>
            <a:r>
              <a:rPr lang="en-US"/>
              <a:t>-ın içində </a:t>
            </a:r>
            <a:r>
              <a:rPr lang="en-US" b="1"/>
              <a:t>ad</a:t>
            </a:r>
            <a:r>
              <a:rPr lang="en-US"/>
              <a:t>, </a:t>
            </a:r>
            <a:r>
              <a:rPr lang="en-US" b="1"/>
              <a:t>muellif</a:t>
            </a:r>
            <a:r>
              <a:rPr lang="en-US"/>
              <a:t>, </a:t>
            </a:r>
            <a:r>
              <a:rPr lang="en-US" b="1"/>
              <a:t>il</a:t>
            </a:r>
            <a:r>
              <a:rPr lang="en-US"/>
              <a:t>.</a:t>
            </a:r>
            <a:endParaRPr lang="az-Latn-AZ"/>
          </a:p>
          <a:p>
            <a:pPr>
              <a:lnSpc>
                <a:spcPct val="150000"/>
              </a:lnSpc>
            </a:pPr>
            <a:endParaRPr lang="en-US"/>
          </a:p>
        </p:txBody>
      </p:sp>
      <p:pic>
        <p:nvPicPr>
          <p:cNvPr id="3" name="Picture 2">
            <a:extLst>
              <a:ext uri="{FF2B5EF4-FFF2-40B4-BE49-F238E27FC236}">
                <a16:creationId xmlns:a16="http://schemas.microsoft.com/office/drawing/2014/main" id="{5DD9AB85-A729-A020-B7DF-940039B026A6}"/>
              </a:ext>
            </a:extLst>
          </p:cNvPr>
          <p:cNvPicPr>
            <a:picLocks noChangeAspect="1"/>
          </p:cNvPicPr>
          <p:nvPr/>
        </p:nvPicPr>
        <p:blipFill>
          <a:blip r:embed="rId2"/>
          <a:stretch>
            <a:fillRect/>
          </a:stretch>
        </p:blipFill>
        <p:spPr>
          <a:xfrm>
            <a:off x="5847465" y="0"/>
            <a:ext cx="6344535" cy="4229690"/>
          </a:xfrm>
          <a:prstGeom prst="rect">
            <a:avLst/>
          </a:prstGeom>
        </p:spPr>
      </p:pic>
      <p:sp>
        <p:nvSpPr>
          <p:cNvPr id="5" name="TextBox 4">
            <a:extLst>
              <a:ext uri="{FF2B5EF4-FFF2-40B4-BE49-F238E27FC236}">
                <a16:creationId xmlns:a16="http://schemas.microsoft.com/office/drawing/2014/main" id="{9423E974-65CA-6038-40BA-12CA33D706E2}"/>
              </a:ext>
            </a:extLst>
          </p:cNvPr>
          <p:cNvSpPr txBox="1"/>
          <p:nvPr/>
        </p:nvSpPr>
        <p:spPr>
          <a:xfrm>
            <a:off x="203201" y="4797292"/>
            <a:ext cx="11877963" cy="1815882"/>
          </a:xfrm>
          <a:prstGeom prst="rect">
            <a:avLst/>
          </a:prstGeom>
          <a:noFill/>
        </p:spPr>
        <p:txBody>
          <a:bodyPr wrap="square">
            <a:spAutoFit/>
          </a:bodyPr>
          <a:lstStyle/>
          <a:p>
            <a:pPr>
              <a:buNone/>
            </a:pPr>
            <a:r>
              <a:rPr lang="en-US" sz="1400"/>
              <a:t>Namespace yalnız </a:t>
            </a:r>
            <a:r>
              <a:rPr lang="en-US" sz="1400" b="1"/>
              <a:t>iki (və ya daha çox) müxtəlif mənbədən gələn XML sənədləri birləşdirəndə</a:t>
            </a:r>
            <a:r>
              <a:rPr lang="en-US" sz="1400"/>
              <a:t> qarışıqlığın qarşısını almaq üçün lazımdır.</a:t>
            </a:r>
            <a:endParaRPr lang="az-Latn-AZ" sz="1400"/>
          </a:p>
          <a:p>
            <a:pPr>
              <a:buNone/>
            </a:pPr>
            <a:endParaRPr lang="en-US" sz="1400"/>
          </a:p>
          <a:p>
            <a:pPr>
              <a:buNone/>
            </a:pPr>
            <a:r>
              <a:rPr lang="en-US" sz="1400" b="1"/>
              <a:t>Məsələn</a:t>
            </a:r>
            <a:r>
              <a:rPr lang="en-US" sz="1400"/>
              <a:t>:</a:t>
            </a:r>
          </a:p>
          <a:p>
            <a:pPr marL="176213" indent="-176213">
              <a:lnSpc>
                <a:spcPct val="150000"/>
              </a:lnSpc>
              <a:buFont typeface="Arial" panose="020B0604020202020204" pitchFamily="34" charset="0"/>
              <a:buChar char="•"/>
            </a:pPr>
            <a:r>
              <a:rPr lang="en-US" sz="1400"/>
              <a:t>Bir sistem “</a:t>
            </a:r>
            <a:r>
              <a:rPr lang="en-US" sz="1400" b="1"/>
              <a:t>kitab</a:t>
            </a:r>
            <a:r>
              <a:rPr lang="en-US" sz="1400"/>
              <a:t>” anlayışını </a:t>
            </a:r>
            <a:r>
              <a:rPr lang="en-US" sz="1400" b="1" i="1" u="sng"/>
              <a:t>kitabxana</a:t>
            </a:r>
            <a:r>
              <a:rPr lang="en-US" sz="1400"/>
              <a:t> üçün istifadə edir.</a:t>
            </a:r>
          </a:p>
          <a:p>
            <a:pPr indent="176213">
              <a:lnSpc>
                <a:spcPct val="150000"/>
              </a:lnSpc>
              <a:buFont typeface="Arial" panose="020B0604020202020204" pitchFamily="34" charset="0"/>
              <a:buChar char="•"/>
            </a:pPr>
            <a:r>
              <a:rPr lang="en-US" sz="1400"/>
              <a:t>Başqa sistem də “</a:t>
            </a:r>
            <a:r>
              <a:rPr lang="en-US" sz="1400" b="1"/>
              <a:t>kitab</a:t>
            </a:r>
            <a:r>
              <a:rPr lang="en-US" sz="1400"/>
              <a:t>” anlayışını </a:t>
            </a:r>
            <a:r>
              <a:rPr lang="en-US" sz="1400" b="1" i="1" u="sng"/>
              <a:t>satış</a:t>
            </a:r>
            <a:r>
              <a:rPr lang="en-US" sz="1400"/>
              <a:t> üçün istifadə edir.</a:t>
            </a:r>
            <a:endParaRPr lang="az-Latn-AZ" sz="1400"/>
          </a:p>
          <a:p>
            <a:br>
              <a:rPr lang="en-US" sz="1400"/>
            </a:br>
            <a:r>
              <a:rPr lang="en-US" sz="1400"/>
              <a:t>İkisini bir XML-ə qoyanda qarışacaq.</a:t>
            </a:r>
            <a:r>
              <a:rPr lang="az-Latn-AZ" sz="1400"/>
              <a:t> Nümunə növbəti slaydda...</a:t>
            </a:r>
            <a:endParaRPr lang="en-US" sz="1400"/>
          </a:p>
        </p:txBody>
      </p:sp>
    </p:spTree>
    <p:extLst>
      <p:ext uri="{BB962C8B-B14F-4D97-AF65-F5344CB8AC3E}">
        <p14:creationId xmlns:p14="http://schemas.microsoft.com/office/powerpoint/2010/main" val="222718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BFDD-59AC-BC66-8112-C0E72956549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2909F4A-226B-9D23-AC03-2CEA4A6031F0}"/>
              </a:ext>
            </a:extLst>
          </p:cNvPr>
          <p:cNvSpPr txBox="1"/>
          <p:nvPr/>
        </p:nvSpPr>
        <p:spPr>
          <a:xfrm>
            <a:off x="203200" y="244826"/>
            <a:ext cx="11822545" cy="2031325"/>
          </a:xfrm>
          <a:prstGeom prst="rect">
            <a:avLst/>
          </a:prstGeom>
          <a:noFill/>
        </p:spPr>
        <p:txBody>
          <a:bodyPr wrap="square">
            <a:spAutoFit/>
          </a:bodyPr>
          <a:lstStyle/>
          <a:p>
            <a:r>
              <a:rPr lang="az-Latn-AZ">
                <a:latin typeface="-apple-system"/>
              </a:rPr>
              <a:t>Əgər həmin dediyimiz kimi </a:t>
            </a:r>
            <a:r>
              <a:rPr lang="az-Latn-AZ" b="1">
                <a:latin typeface="-apple-system"/>
              </a:rPr>
              <a:t>2</a:t>
            </a:r>
            <a:r>
              <a:rPr lang="az-Latn-AZ">
                <a:latin typeface="-apple-system"/>
              </a:rPr>
              <a:t> fərqli sitemdən gələn eyni </a:t>
            </a:r>
            <a:r>
              <a:rPr lang="az-Latn-AZ" b="1">
                <a:latin typeface="-apple-system"/>
              </a:rPr>
              <a:t>etiketlər</a:t>
            </a:r>
            <a:r>
              <a:rPr lang="az-Latn-AZ">
                <a:latin typeface="-apple-system"/>
              </a:rPr>
              <a:t> istifad ediləcəksə</a:t>
            </a:r>
          </a:p>
          <a:p>
            <a:r>
              <a:rPr lang="az-Latn-AZ">
                <a:latin typeface="-apple-system"/>
              </a:rPr>
              <a:t>onda sağ şəkildə olduğu kimi </a:t>
            </a:r>
            <a:r>
              <a:rPr lang="az-Latn-AZ" b="1">
                <a:latin typeface="-apple-system"/>
              </a:rPr>
              <a:t>namespace</a:t>
            </a:r>
            <a:r>
              <a:rPr lang="az-Latn-AZ">
                <a:latin typeface="-apple-system"/>
              </a:rPr>
              <a:t> istifadə etməliyik.</a:t>
            </a:r>
          </a:p>
          <a:p>
            <a:endParaRPr lang="az-Latn-AZ">
              <a:latin typeface="-apple-system"/>
            </a:endParaRPr>
          </a:p>
          <a:p>
            <a:r>
              <a:rPr lang="en-US" b="1"/>
              <a:t>Burada</a:t>
            </a:r>
            <a:r>
              <a:rPr lang="en-US"/>
              <a:t>:</a:t>
            </a:r>
          </a:p>
          <a:p>
            <a:pPr marL="742950" lvl="1" indent="-285750">
              <a:buFont typeface="Wingdings" panose="05000000000000000000" pitchFamily="2" charset="2"/>
              <a:buChar char="q"/>
            </a:pPr>
            <a:r>
              <a:rPr lang="en-US" b="1">
                <a:solidFill>
                  <a:srgbClr val="00B050"/>
                </a:solidFill>
              </a:rPr>
              <a:t>kx:</a:t>
            </a:r>
            <a:r>
              <a:rPr lang="en-US"/>
              <a:t>kitab → kitabxanaya aid</a:t>
            </a:r>
          </a:p>
          <a:p>
            <a:pPr marL="742950" lvl="1" indent="-285750">
              <a:buFont typeface="Wingdings" panose="05000000000000000000" pitchFamily="2" charset="2"/>
              <a:buChar char="q"/>
            </a:pPr>
            <a:r>
              <a:rPr lang="en-US" b="1">
                <a:solidFill>
                  <a:srgbClr val="0070C0"/>
                </a:solidFill>
              </a:rPr>
              <a:t>ks:</a:t>
            </a:r>
            <a:r>
              <a:rPr lang="en-US"/>
              <a:t>kitab → satışa aid</a:t>
            </a:r>
            <a:endParaRPr lang="az-Latn-AZ"/>
          </a:p>
          <a:p>
            <a:endParaRPr lang="en-US"/>
          </a:p>
        </p:txBody>
      </p:sp>
      <p:pic>
        <p:nvPicPr>
          <p:cNvPr id="3" name="Picture 2">
            <a:extLst>
              <a:ext uri="{FF2B5EF4-FFF2-40B4-BE49-F238E27FC236}">
                <a16:creationId xmlns:a16="http://schemas.microsoft.com/office/drawing/2014/main" id="{B655E3F2-1EA9-FB48-DD7C-1C1B63D71595}"/>
              </a:ext>
            </a:extLst>
          </p:cNvPr>
          <p:cNvPicPr>
            <a:picLocks noChangeAspect="1"/>
          </p:cNvPicPr>
          <p:nvPr/>
        </p:nvPicPr>
        <p:blipFill>
          <a:blip r:embed="rId2"/>
          <a:stretch>
            <a:fillRect/>
          </a:stretch>
        </p:blipFill>
        <p:spPr>
          <a:xfrm>
            <a:off x="8543416" y="0"/>
            <a:ext cx="3648584" cy="2924583"/>
          </a:xfrm>
          <a:prstGeom prst="rect">
            <a:avLst/>
          </a:prstGeom>
        </p:spPr>
      </p:pic>
    </p:spTree>
    <p:extLst>
      <p:ext uri="{BB962C8B-B14F-4D97-AF65-F5344CB8AC3E}">
        <p14:creationId xmlns:p14="http://schemas.microsoft.com/office/powerpoint/2010/main" val="297069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276E-9E96-A6C4-0237-6147F61D10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D5A6B44-2C98-9D45-DF63-B4F667205FBF}"/>
              </a:ext>
            </a:extLst>
          </p:cNvPr>
          <p:cNvSpPr txBox="1"/>
          <p:nvPr/>
        </p:nvSpPr>
        <p:spPr>
          <a:xfrm>
            <a:off x="184727" y="133990"/>
            <a:ext cx="11822545" cy="307777"/>
          </a:xfrm>
          <a:prstGeom prst="rect">
            <a:avLst/>
          </a:prstGeom>
          <a:noFill/>
        </p:spPr>
        <p:txBody>
          <a:bodyPr wrap="square">
            <a:spAutoFit/>
          </a:bodyPr>
          <a:lstStyle/>
          <a:p>
            <a:r>
              <a:rPr lang="en-US" sz="1400" b="1">
                <a:solidFill>
                  <a:srgbClr val="FF0000"/>
                </a:solidFill>
                <a:latin typeface="-apple-system"/>
              </a:rPr>
              <a:t>Default Namespace</a:t>
            </a:r>
            <a:r>
              <a:rPr lang="en-US" sz="1400">
                <a:latin typeface="-apple-system"/>
              </a:rPr>
              <a:t>: </a:t>
            </a:r>
            <a:r>
              <a:rPr lang="en-US" sz="1400" b="1">
                <a:latin typeface="-apple-system"/>
              </a:rPr>
              <a:t>Prefix</a:t>
            </a:r>
            <a:r>
              <a:rPr lang="en-US" sz="1400">
                <a:latin typeface="-apple-system"/>
              </a:rPr>
              <a:t> istifadə etmədən təyin oluna bilər. Bütün alt elementlər avtomatik olaraq bu </a:t>
            </a:r>
            <a:r>
              <a:rPr lang="en-US" sz="1400" b="1">
                <a:latin typeface="-apple-system"/>
              </a:rPr>
              <a:t>namespace</a:t>
            </a:r>
            <a:r>
              <a:rPr lang="en-US" sz="1400">
                <a:latin typeface="-apple-system"/>
              </a:rPr>
              <a:t>-ə aid olur. </a:t>
            </a:r>
            <a:r>
              <a:rPr lang="en-US" sz="1400" b="1">
                <a:latin typeface="-apple-system"/>
              </a:rPr>
              <a:t>Nümunə</a:t>
            </a:r>
            <a:r>
              <a:rPr lang="en-US" sz="1400">
                <a:latin typeface="-apple-system"/>
              </a:rPr>
              <a:t>:</a:t>
            </a:r>
            <a:endParaRPr lang="en-US" sz="1400"/>
          </a:p>
        </p:txBody>
      </p:sp>
      <p:pic>
        <p:nvPicPr>
          <p:cNvPr id="3" name="Picture 2">
            <a:extLst>
              <a:ext uri="{FF2B5EF4-FFF2-40B4-BE49-F238E27FC236}">
                <a16:creationId xmlns:a16="http://schemas.microsoft.com/office/drawing/2014/main" id="{0D1A5A0B-47F4-9B97-84EB-ECA6AD240661}"/>
              </a:ext>
            </a:extLst>
          </p:cNvPr>
          <p:cNvPicPr>
            <a:picLocks noChangeAspect="1"/>
          </p:cNvPicPr>
          <p:nvPr/>
        </p:nvPicPr>
        <p:blipFill>
          <a:blip r:embed="rId2"/>
          <a:stretch>
            <a:fillRect/>
          </a:stretch>
        </p:blipFill>
        <p:spPr>
          <a:xfrm>
            <a:off x="0" y="540175"/>
            <a:ext cx="2816488" cy="2733650"/>
          </a:xfrm>
          <a:prstGeom prst="rect">
            <a:avLst/>
          </a:prstGeom>
        </p:spPr>
      </p:pic>
      <p:pic>
        <p:nvPicPr>
          <p:cNvPr id="5" name="Picture 4">
            <a:extLst>
              <a:ext uri="{FF2B5EF4-FFF2-40B4-BE49-F238E27FC236}">
                <a16:creationId xmlns:a16="http://schemas.microsoft.com/office/drawing/2014/main" id="{E3B74776-0BAE-D2E2-DB4D-9D2DE7AA83B8}"/>
              </a:ext>
            </a:extLst>
          </p:cNvPr>
          <p:cNvPicPr>
            <a:picLocks noChangeAspect="1"/>
          </p:cNvPicPr>
          <p:nvPr/>
        </p:nvPicPr>
        <p:blipFill>
          <a:blip r:embed="rId3"/>
          <a:stretch>
            <a:fillRect/>
          </a:stretch>
        </p:blipFill>
        <p:spPr>
          <a:xfrm>
            <a:off x="0" y="3985957"/>
            <a:ext cx="2822390" cy="2858027"/>
          </a:xfrm>
          <a:prstGeom prst="rect">
            <a:avLst/>
          </a:prstGeom>
        </p:spPr>
      </p:pic>
      <p:cxnSp>
        <p:nvCxnSpPr>
          <p:cNvPr id="8" name="Straight Connector 7">
            <a:extLst>
              <a:ext uri="{FF2B5EF4-FFF2-40B4-BE49-F238E27FC236}">
                <a16:creationId xmlns:a16="http://schemas.microsoft.com/office/drawing/2014/main" id="{B67EF425-D709-0A88-0A1E-C3DFFFEBE995}"/>
              </a:ext>
            </a:extLst>
          </p:cNvPr>
          <p:cNvCxnSpPr>
            <a:cxnSpLocks/>
          </p:cNvCxnSpPr>
          <p:nvPr/>
        </p:nvCxnSpPr>
        <p:spPr>
          <a:xfrm>
            <a:off x="0" y="3629891"/>
            <a:ext cx="12192000"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CB043C3-3C14-347F-1FF1-A8FB7658FC52}"/>
              </a:ext>
            </a:extLst>
          </p:cNvPr>
          <p:cNvSpPr txBox="1"/>
          <p:nvPr/>
        </p:nvSpPr>
        <p:spPr>
          <a:xfrm>
            <a:off x="3011055" y="804722"/>
            <a:ext cx="9097817" cy="2462213"/>
          </a:xfrm>
          <a:prstGeom prst="rect">
            <a:avLst/>
          </a:prstGeom>
          <a:noFill/>
        </p:spPr>
        <p:txBody>
          <a:bodyPr wrap="square">
            <a:spAutoFit/>
          </a:bodyPr>
          <a:lstStyle/>
          <a:p>
            <a:pPr>
              <a:buNone/>
            </a:pPr>
            <a:r>
              <a:rPr lang="en-US" sz="1100" b="1">
                <a:latin typeface="Arial" panose="020B0604020202020204" pitchFamily="34" charset="0"/>
                <a:cs typeface="Arial" panose="020B0604020202020204" pitchFamily="34" charset="0"/>
              </a:rPr>
              <a:t>Burada nə baş verir?</a:t>
            </a:r>
            <a:endParaRPr lang="az-Latn-AZ" sz="1100" b="1">
              <a:latin typeface="Arial" panose="020B0604020202020204" pitchFamily="34" charset="0"/>
              <a:cs typeface="Arial" panose="020B0604020202020204" pitchFamily="34" charset="0"/>
            </a:endParaRPr>
          </a:p>
          <a:p>
            <a:pPr>
              <a:buNone/>
            </a:pPr>
            <a:endParaRPr lang="en-US" sz="1100" b="1">
              <a:latin typeface="Arial" panose="020B0604020202020204" pitchFamily="34" charset="0"/>
              <a:cs typeface="Arial" panose="020B0604020202020204" pitchFamily="34" charset="0"/>
            </a:endParaRPr>
          </a:p>
          <a:p>
            <a:pPr>
              <a:buFont typeface="+mj-lt"/>
              <a:buAutoNum type="arabicPeriod"/>
            </a:pPr>
            <a:r>
              <a:rPr lang="en-US" sz="1100" b="1">
                <a:highlight>
                  <a:srgbClr val="FFFF00"/>
                </a:highlight>
                <a:latin typeface="Arial" panose="020B0604020202020204" pitchFamily="34" charset="0"/>
                <a:cs typeface="Arial" panose="020B0604020202020204" pitchFamily="34" charset="0"/>
              </a:rPr>
              <a:t>Root element</a:t>
            </a:r>
            <a:r>
              <a:rPr lang="en-US" sz="1100" b="1">
                <a:latin typeface="Arial" panose="020B0604020202020204" pitchFamily="34" charset="0"/>
                <a:cs typeface="Arial" panose="020B0604020202020204" pitchFamily="34" charset="0"/>
              </a:rPr>
              <a:t>:</a:t>
            </a:r>
            <a:endParaRPr lang="en-US"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b="1">
                <a:latin typeface="Arial" panose="020B0604020202020204" pitchFamily="34" charset="0"/>
                <a:cs typeface="Arial" panose="020B0604020202020204" pitchFamily="34" charset="0"/>
              </a:rPr>
              <a:t>&lt;science&gt; </a:t>
            </a:r>
            <a:r>
              <a:rPr lang="en-US" sz="1100">
                <a:latin typeface="Arial" panose="020B0604020202020204" pitchFamily="34" charset="0"/>
                <a:cs typeface="Arial" panose="020B0604020202020204" pitchFamily="34" charset="0"/>
              </a:rPr>
              <a:t>– ən yuxarı elementdir, amma ona </a:t>
            </a:r>
            <a:r>
              <a:rPr lang="en-US" sz="1100" b="1">
                <a:latin typeface="Arial" panose="020B0604020202020204" pitchFamily="34" charset="0"/>
                <a:cs typeface="Arial" panose="020B0604020202020204" pitchFamily="34" charset="0"/>
              </a:rPr>
              <a:t>namespace</a:t>
            </a:r>
            <a:r>
              <a:rPr lang="en-US" sz="1100">
                <a:latin typeface="Arial" panose="020B0604020202020204" pitchFamily="34" charset="0"/>
                <a:cs typeface="Arial" panose="020B0604020202020204" pitchFamily="34" charset="0"/>
              </a:rPr>
              <a:t> verilməyib. O, </a:t>
            </a:r>
            <a:r>
              <a:rPr lang="en-US" sz="1100" b="1">
                <a:latin typeface="Arial" panose="020B0604020202020204" pitchFamily="34" charset="0"/>
                <a:cs typeface="Arial" panose="020B0604020202020204" pitchFamily="34" charset="0"/>
              </a:rPr>
              <a:t>heç bir namespace-ə aid deyil</a:t>
            </a:r>
            <a:r>
              <a:rPr lang="en-US" sz="1100">
                <a:latin typeface="Arial" panose="020B0604020202020204" pitchFamily="34" charset="0"/>
                <a:cs typeface="Arial" panose="020B0604020202020204" pitchFamily="34" charset="0"/>
              </a:rPr>
              <a:t>.</a:t>
            </a:r>
            <a:endParaRPr lang="az-Latn-AZ"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a:buFont typeface="+mj-lt"/>
              <a:buAutoNum type="arabicPeriod"/>
            </a:pPr>
            <a:r>
              <a:rPr lang="en-US" sz="1100" b="1">
                <a:highlight>
                  <a:srgbClr val="FFFF00"/>
                </a:highlight>
                <a:latin typeface="Arial" panose="020B0604020202020204" pitchFamily="34" charset="0"/>
                <a:cs typeface="Arial" panose="020B0604020202020204" pitchFamily="34" charset="0"/>
              </a:rPr>
              <a:t>Default Namespace (xmlns):</a:t>
            </a:r>
            <a:endParaRPr lang="en-US" sz="1100">
              <a:highlight>
                <a:srgbClr val="FFFF00"/>
              </a:highligh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b="1">
                <a:latin typeface="Arial" panose="020B0604020202020204" pitchFamily="34" charset="0"/>
                <a:cs typeface="Arial" panose="020B0604020202020204" pitchFamily="34" charset="0"/>
              </a:rPr>
              <a:t>&lt;books xmlns="http://www.example.com/books"&gt; </a:t>
            </a:r>
            <a:r>
              <a:rPr lang="en-US" sz="1100">
                <a:latin typeface="Arial" panose="020B0604020202020204" pitchFamily="34" charset="0"/>
                <a:cs typeface="Arial" panose="020B0604020202020204" pitchFamily="34" charset="0"/>
              </a:rPr>
              <a:t>yazanda bu o deməkdir ki, </a:t>
            </a:r>
            <a:r>
              <a:rPr lang="en-US" sz="1100" b="1">
                <a:latin typeface="Arial" panose="020B0604020202020204" pitchFamily="34" charset="0"/>
                <a:cs typeface="Arial" panose="020B0604020202020204" pitchFamily="34" charset="0"/>
              </a:rPr>
              <a:t>books</a:t>
            </a:r>
            <a:r>
              <a:rPr lang="en-US" sz="1100">
                <a:latin typeface="Arial" panose="020B0604020202020204" pitchFamily="34" charset="0"/>
                <a:cs typeface="Arial" panose="020B0604020202020204" pitchFamily="34" charset="0"/>
              </a:rPr>
              <a:t> və onun bütün içindəki elementləri (</a:t>
            </a:r>
            <a:r>
              <a:rPr lang="en-US" sz="1100" b="1">
                <a:latin typeface="Arial" panose="020B0604020202020204" pitchFamily="34" charset="0"/>
                <a:cs typeface="Arial" panose="020B0604020202020204" pitchFamily="34" charset="0"/>
              </a:rPr>
              <a:t>book</a:t>
            </a:r>
            <a:r>
              <a:rPr lang="en-US" sz="1100">
                <a:latin typeface="Arial" panose="020B0604020202020204" pitchFamily="34" charset="0"/>
                <a:cs typeface="Arial" panose="020B0604020202020204" pitchFamily="34" charset="0"/>
              </a:rPr>
              <a:t>, </a:t>
            </a:r>
            <a:r>
              <a:rPr lang="en-US" sz="1100" b="1">
                <a:latin typeface="Arial" panose="020B0604020202020204" pitchFamily="34" charset="0"/>
                <a:cs typeface="Arial" panose="020B0604020202020204" pitchFamily="34" charset="0"/>
              </a:rPr>
              <a:t>title</a:t>
            </a:r>
            <a:r>
              <a:rPr lang="en-US" sz="1100">
                <a:latin typeface="Arial" panose="020B0604020202020204" pitchFamily="34" charset="0"/>
                <a:cs typeface="Arial" panose="020B0604020202020204" pitchFamily="34" charset="0"/>
              </a:rPr>
              <a:t> və s.) avtomatik olaraq </a:t>
            </a:r>
            <a:r>
              <a:rPr lang="en-US" sz="1100" b="1">
                <a:latin typeface="Arial" panose="020B0604020202020204" pitchFamily="34" charset="0"/>
                <a:cs typeface="Arial" panose="020B0604020202020204" pitchFamily="34" charset="0"/>
              </a:rPr>
              <a:t>http://www.example.com/books </a:t>
            </a:r>
            <a:r>
              <a:rPr lang="en-US" sz="1100">
                <a:latin typeface="Arial" panose="020B0604020202020204" pitchFamily="34" charset="0"/>
                <a:cs typeface="Arial" panose="020B0604020202020204" pitchFamily="34" charset="0"/>
              </a:rPr>
              <a:t>namespace-inə aiddir.</a:t>
            </a:r>
            <a:endParaRPr lang="az-Latn-AZ"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Yəni bu halda </a:t>
            </a:r>
            <a:r>
              <a:rPr lang="en-US" sz="1100" b="1">
                <a:latin typeface="Arial" panose="020B0604020202020204" pitchFamily="34" charset="0"/>
                <a:cs typeface="Arial" panose="020B0604020202020204" pitchFamily="34" charset="0"/>
              </a:rPr>
              <a:t>&lt;book&gt; </a:t>
            </a:r>
            <a:r>
              <a:rPr lang="en-US" sz="1100">
                <a:latin typeface="Arial" panose="020B0604020202020204" pitchFamily="34" charset="0"/>
                <a:cs typeface="Arial" panose="020B0604020202020204" pitchFamily="34" charset="0"/>
              </a:rPr>
              <a:t>və </a:t>
            </a:r>
            <a:r>
              <a:rPr lang="en-US" sz="1100" b="1">
                <a:latin typeface="Arial" panose="020B0604020202020204" pitchFamily="34" charset="0"/>
                <a:cs typeface="Arial" panose="020B0604020202020204" pitchFamily="34" charset="0"/>
              </a:rPr>
              <a:t>&lt;title&gt; </a:t>
            </a:r>
            <a:r>
              <a:rPr lang="en-US" sz="1100">
                <a:latin typeface="Arial" panose="020B0604020202020204" pitchFamily="34" charset="0"/>
                <a:cs typeface="Arial" panose="020B0604020202020204" pitchFamily="34" charset="0"/>
              </a:rPr>
              <a:t>də həmin namespace-ə bağlıdır.</a:t>
            </a:r>
            <a:endParaRPr lang="az-Latn-AZ"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a:buFont typeface="+mj-lt"/>
              <a:buAutoNum type="arabicPeriod"/>
            </a:pPr>
            <a:r>
              <a:rPr lang="en-US" sz="1100" b="1">
                <a:highlight>
                  <a:srgbClr val="FFFF00"/>
                </a:highlight>
                <a:latin typeface="Arial" panose="020B0604020202020204" pitchFamily="34" charset="0"/>
                <a:cs typeface="Arial" panose="020B0604020202020204" pitchFamily="34" charset="0"/>
              </a:rPr>
              <a:t>Başqa namespace:</a:t>
            </a:r>
            <a:endParaRPr lang="en-US" sz="1100">
              <a:highlight>
                <a:srgbClr val="FFFF00"/>
              </a:highligh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b="1">
                <a:latin typeface="Arial" panose="020B0604020202020204" pitchFamily="34" charset="0"/>
                <a:cs typeface="Arial" panose="020B0604020202020204" pitchFamily="34" charset="0"/>
              </a:rPr>
              <a:t>&lt;library xmlns="http://www.example.com/library"&gt; </a:t>
            </a:r>
            <a:r>
              <a:rPr lang="en-US" sz="1100">
                <a:latin typeface="Arial" panose="020B0604020202020204" pitchFamily="34" charset="0"/>
                <a:cs typeface="Arial" panose="020B0604020202020204" pitchFamily="34" charset="0"/>
              </a:rPr>
              <a:t>içindəki bütün elementlər (book, title) isə başqa namespace-ə – </a:t>
            </a:r>
            <a:r>
              <a:rPr lang="en-US" sz="1100" b="1">
                <a:latin typeface="Arial" panose="020B0604020202020204" pitchFamily="34" charset="0"/>
                <a:cs typeface="Arial" panose="020B0604020202020204" pitchFamily="34" charset="0"/>
              </a:rPr>
              <a:t>http://www.example.com/library</a:t>
            </a:r>
            <a:r>
              <a:rPr lang="en-US" sz="1100">
                <a:latin typeface="Arial" panose="020B0604020202020204" pitchFamily="34" charset="0"/>
                <a:cs typeface="Arial" panose="020B0604020202020204" pitchFamily="34" charset="0"/>
              </a:rPr>
              <a:t> namespace-inə aiddir.</a:t>
            </a:r>
          </a:p>
        </p:txBody>
      </p:sp>
      <p:sp>
        <p:nvSpPr>
          <p:cNvPr id="14" name="TextBox 13">
            <a:extLst>
              <a:ext uri="{FF2B5EF4-FFF2-40B4-BE49-F238E27FC236}">
                <a16:creationId xmlns:a16="http://schemas.microsoft.com/office/drawing/2014/main" id="{6D31A140-128C-04CF-4E75-8041F1F0752E}"/>
              </a:ext>
            </a:extLst>
          </p:cNvPr>
          <p:cNvSpPr txBox="1"/>
          <p:nvPr/>
        </p:nvSpPr>
        <p:spPr>
          <a:xfrm>
            <a:off x="3218873" y="4437779"/>
            <a:ext cx="8889999" cy="1954381"/>
          </a:xfrm>
          <a:prstGeom prst="rect">
            <a:avLst/>
          </a:prstGeom>
          <a:noFill/>
        </p:spPr>
        <p:txBody>
          <a:bodyPr wrap="square">
            <a:spAutoFit/>
          </a:bodyPr>
          <a:lstStyle/>
          <a:p>
            <a:pPr>
              <a:buNone/>
            </a:pPr>
            <a:r>
              <a:rPr lang="en-US" sz="1100" b="1">
                <a:latin typeface="Arial" panose="020B0604020202020204" pitchFamily="34" charset="0"/>
                <a:cs typeface="Arial" panose="020B0604020202020204" pitchFamily="34" charset="0"/>
              </a:rPr>
              <a:t>Burada vəziyyət necədir?</a:t>
            </a:r>
            <a:endParaRPr lang="az-Latn-AZ" sz="1100" b="1">
              <a:latin typeface="Arial" panose="020B0604020202020204" pitchFamily="34" charset="0"/>
              <a:cs typeface="Arial" panose="020B0604020202020204" pitchFamily="34" charset="0"/>
            </a:endParaRPr>
          </a:p>
          <a:p>
            <a:pPr>
              <a:buNone/>
            </a:pPr>
            <a:endParaRPr lang="en-US" sz="1100" b="1">
              <a:latin typeface="Arial" panose="020B0604020202020204" pitchFamily="34" charset="0"/>
              <a:cs typeface="Arial" panose="020B0604020202020204" pitchFamily="34" charset="0"/>
            </a:endParaRPr>
          </a:p>
          <a:p>
            <a:pPr>
              <a:buFont typeface="+mj-lt"/>
              <a:buAutoNum type="arabicPeriod"/>
            </a:pPr>
            <a:r>
              <a:rPr lang="en-US" sz="1100">
                <a:latin typeface="Arial" panose="020B0604020202020204" pitchFamily="34" charset="0"/>
                <a:cs typeface="Arial" panose="020B0604020202020204" pitchFamily="34" charset="0"/>
              </a:rPr>
              <a:t>İki dənə </a:t>
            </a:r>
            <a:r>
              <a:rPr lang="en-US" sz="1100" b="1">
                <a:latin typeface="Arial" panose="020B0604020202020204" pitchFamily="34" charset="0"/>
                <a:cs typeface="Arial" panose="020B0604020202020204" pitchFamily="34" charset="0"/>
              </a:rPr>
              <a:t>&lt;books&gt; </a:t>
            </a:r>
            <a:r>
              <a:rPr lang="en-US" sz="1100">
                <a:latin typeface="Arial" panose="020B0604020202020204" pitchFamily="34" charset="0"/>
                <a:cs typeface="Arial" panose="020B0604020202020204" pitchFamily="34" charset="0"/>
              </a:rPr>
              <a:t>elementi var.</a:t>
            </a: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Amma birincisi </a:t>
            </a:r>
            <a:r>
              <a:rPr lang="en-US" sz="1100" b="1">
                <a:latin typeface="Arial" panose="020B0604020202020204" pitchFamily="34" charset="0"/>
                <a:cs typeface="Arial" panose="020B0604020202020204" pitchFamily="34" charset="0"/>
              </a:rPr>
              <a:t>http://www.example.com/books </a:t>
            </a:r>
            <a:r>
              <a:rPr lang="en-US" sz="1100">
                <a:latin typeface="Arial" panose="020B0604020202020204" pitchFamily="34" charset="0"/>
                <a:cs typeface="Arial" panose="020B0604020202020204" pitchFamily="34" charset="0"/>
              </a:rPr>
              <a:t>namespace-dədir.</a:t>
            </a:r>
            <a:endParaRPr lang="az-Latn-AZ"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ikincisi isə </a:t>
            </a:r>
            <a:r>
              <a:rPr lang="en-US" sz="1100" b="1">
                <a:latin typeface="Arial" panose="020B0604020202020204" pitchFamily="34" charset="0"/>
                <a:cs typeface="Arial" panose="020B0604020202020204" pitchFamily="34" charset="0"/>
              </a:rPr>
              <a:t>http://www.example.com/library </a:t>
            </a:r>
            <a:r>
              <a:rPr lang="en-US" sz="1100">
                <a:latin typeface="Arial" panose="020B0604020202020204" pitchFamily="34" charset="0"/>
                <a:cs typeface="Arial" panose="020B0604020202020204" pitchFamily="34" charset="0"/>
              </a:rPr>
              <a:t>namespace-dədir.</a:t>
            </a:r>
            <a:endParaRPr lang="az-Latn-AZ" sz="11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100">
              <a:latin typeface="Arial" panose="020B0604020202020204" pitchFamily="34" charset="0"/>
              <a:cs typeface="Arial" panose="020B0604020202020204" pitchFamily="34" charset="0"/>
            </a:endParaRPr>
          </a:p>
          <a:p>
            <a:pPr>
              <a:buFont typeface="+mj-lt"/>
              <a:buAutoNum type="arabicPeriod"/>
            </a:pPr>
            <a:r>
              <a:rPr lang="en-US" sz="1100">
                <a:latin typeface="Arial" panose="020B0604020202020204" pitchFamily="34" charset="0"/>
                <a:cs typeface="Arial" panose="020B0604020202020204" pitchFamily="34" charset="0"/>
              </a:rPr>
              <a:t>XML prosessoru üçün bunlar eyni adla (books) yazılsa da, tamamilə fərqli elementlərdir, çünki </a:t>
            </a:r>
            <a:r>
              <a:rPr lang="en-US" sz="1100" b="1">
                <a:latin typeface="Arial" panose="020B0604020202020204" pitchFamily="34" charset="0"/>
                <a:cs typeface="Arial" panose="020B0604020202020204" pitchFamily="34" charset="0"/>
              </a:rPr>
              <a:t>namespace</a:t>
            </a:r>
            <a:r>
              <a:rPr lang="en-US" sz="1100">
                <a:latin typeface="Arial" panose="020B0604020202020204" pitchFamily="34" charset="0"/>
                <a:cs typeface="Arial" panose="020B0604020202020204" pitchFamily="34" charset="0"/>
              </a:rPr>
              <a:t> fərqlidir.</a:t>
            </a:r>
            <a:endParaRPr lang="az-Latn-AZ" sz="1100">
              <a:latin typeface="Arial" panose="020B0604020202020204" pitchFamily="34" charset="0"/>
              <a:cs typeface="Arial" panose="020B0604020202020204" pitchFamily="34" charset="0"/>
            </a:endParaRPr>
          </a:p>
          <a:p>
            <a:pPr>
              <a:buFont typeface="+mj-lt"/>
              <a:buAutoNum type="arabicPeriod"/>
            </a:pPr>
            <a:endParaRPr lang="az-Latn-AZ" sz="1100">
              <a:latin typeface="Arial" panose="020B0604020202020204" pitchFamily="34" charset="0"/>
              <a:cs typeface="Arial" panose="020B0604020202020204" pitchFamily="34" charset="0"/>
            </a:endParaRPr>
          </a:p>
          <a:p>
            <a:pPr>
              <a:buFont typeface="+mj-lt"/>
              <a:buAutoNum type="arabicPeriod"/>
            </a:pPr>
            <a:r>
              <a:rPr lang="en-US" sz="1100">
                <a:latin typeface="Arial" panose="020B0604020202020204" pitchFamily="34" charset="0"/>
                <a:cs typeface="Arial" panose="020B0604020202020204" pitchFamily="34" charset="0"/>
              </a:rPr>
              <a:t>İçindəki </a:t>
            </a:r>
            <a:r>
              <a:rPr lang="en-US" sz="1100" b="1">
                <a:latin typeface="Arial" panose="020B0604020202020204" pitchFamily="34" charset="0"/>
                <a:cs typeface="Arial" panose="020B0604020202020204" pitchFamily="34" charset="0"/>
              </a:rPr>
              <a:t>&lt;book&gt; </a:t>
            </a:r>
            <a:r>
              <a:rPr lang="en-US" sz="1100">
                <a:latin typeface="Arial" panose="020B0604020202020204" pitchFamily="34" charset="0"/>
                <a:cs typeface="Arial" panose="020B0604020202020204" pitchFamily="34" charset="0"/>
              </a:rPr>
              <a:t>və </a:t>
            </a:r>
            <a:r>
              <a:rPr lang="en-US" sz="1100" b="1">
                <a:latin typeface="Arial" panose="020B0604020202020204" pitchFamily="34" charset="0"/>
                <a:cs typeface="Arial" panose="020B0604020202020204" pitchFamily="34" charset="0"/>
              </a:rPr>
              <a:t>&lt;title&gt; </a:t>
            </a:r>
            <a:r>
              <a:rPr lang="en-US" sz="1100">
                <a:latin typeface="Arial" panose="020B0604020202020204" pitchFamily="34" charset="0"/>
                <a:cs typeface="Arial" panose="020B0604020202020204" pitchFamily="34" charset="0"/>
              </a:rPr>
              <a:t>elementləri də hansı namespace parent-ə (üst elementə) bağlıdırsa, avtomatik o namespace-də olurlar.</a:t>
            </a:r>
          </a:p>
          <a:p>
            <a:endParaRPr 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82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64EA-5388-736D-C05D-90C4698DBDE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5FB5B4F-0055-8344-4A19-615BED98484F}"/>
              </a:ext>
            </a:extLst>
          </p:cNvPr>
          <p:cNvSpPr txBox="1"/>
          <p:nvPr/>
        </p:nvSpPr>
        <p:spPr>
          <a:xfrm>
            <a:off x="203200" y="244826"/>
            <a:ext cx="11822545" cy="369332"/>
          </a:xfrm>
          <a:prstGeom prst="rect">
            <a:avLst/>
          </a:prstGeom>
          <a:noFill/>
        </p:spPr>
        <p:txBody>
          <a:bodyPr wrap="square">
            <a:spAutoFit/>
          </a:bodyPr>
          <a:lstStyle/>
          <a:p>
            <a:r>
              <a:rPr lang="en-US">
                <a:latin typeface="-apple-system"/>
              </a:rPr>
              <a:t>Oxşar nümunəni prefix-lə göstərsək:</a:t>
            </a:r>
            <a:r>
              <a:rPr lang="az-Latn-AZ">
                <a:latin typeface="-apple-system"/>
              </a:rPr>
              <a:t> Burada artıq tam aydın görünür ki, </a:t>
            </a:r>
            <a:r>
              <a:rPr lang="az-Latn-AZ" b="1">
                <a:latin typeface="-apple-system"/>
              </a:rPr>
              <a:t>bk:books </a:t>
            </a:r>
            <a:r>
              <a:rPr lang="az-Latn-AZ">
                <a:latin typeface="-apple-system"/>
              </a:rPr>
              <a:t>və </a:t>
            </a:r>
            <a:r>
              <a:rPr lang="az-Latn-AZ" b="1">
                <a:latin typeface="-apple-system"/>
              </a:rPr>
              <a:t>lb:books </a:t>
            </a:r>
            <a:r>
              <a:rPr lang="az-Latn-AZ">
                <a:latin typeface="-apple-system"/>
              </a:rPr>
              <a:t>tamam ayrı elementlərdir.</a:t>
            </a:r>
            <a:endParaRPr lang="en-US"/>
          </a:p>
        </p:txBody>
      </p:sp>
      <p:pic>
        <p:nvPicPr>
          <p:cNvPr id="3" name="Picture 2">
            <a:extLst>
              <a:ext uri="{FF2B5EF4-FFF2-40B4-BE49-F238E27FC236}">
                <a16:creationId xmlns:a16="http://schemas.microsoft.com/office/drawing/2014/main" id="{3E860B90-B33C-CCE6-3B93-4E5D7380A6B5}"/>
              </a:ext>
            </a:extLst>
          </p:cNvPr>
          <p:cNvPicPr>
            <a:picLocks noChangeAspect="1"/>
          </p:cNvPicPr>
          <p:nvPr/>
        </p:nvPicPr>
        <p:blipFill>
          <a:blip r:embed="rId2"/>
          <a:stretch>
            <a:fillRect/>
          </a:stretch>
        </p:blipFill>
        <p:spPr>
          <a:xfrm>
            <a:off x="0" y="711347"/>
            <a:ext cx="4001058" cy="4086795"/>
          </a:xfrm>
          <a:prstGeom prst="rect">
            <a:avLst/>
          </a:prstGeom>
        </p:spPr>
      </p:pic>
    </p:spTree>
    <p:extLst>
      <p:ext uri="{BB962C8B-B14F-4D97-AF65-F5344CB8AC3E}">
        <p14:creationId xmlns:p14="http://schemas.microsoft.com/office/powerpoint/2010/main" val="180298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9E07B-0EDB-43D2-6206-932F0DE79F6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22A37C4-194E-C95C-19AD-2EC76F7C77AE}"/>
              </a:ext>
            </a:extLst>
          </p:cNvPr>
          <p:cNvSpPr txBox="1"/>
          <p:nvPr/>
        </p:nvSpPr>
        <p:spPr>
          <a:xfrm>
            <a:off x="203200" y="244826"/>
            <a:ext cx="11822545" cy="6157711"/>
          </a:xfrm>
          <a:prstGeom prst="rect">
            <a:avLst/>
          </a:prstGeom>
          <a:noFill/>
        </p:spPr>
        <p:txBody>
          <a:bodyPr wrap="square">
            <a:spAutoFit/>
          </a:bodyPr>
          <a:lstStyle/>
          <a:p>
            <a:r>
              <a:rPr lang="en-US" sz="1200" b="1">
                <a:solidFill>
                  <a:srgbClr val="FF0000"/>
                </a:solidFill>
                <a:latin typeface="-apple-system"/>
              </a:rPr>
              <a:t>Atributlarda Namespaces</a:t>
            </a:r>
            <a:r>
              <a:rPr lang="en-US" sz="1200">
                <a:latin typeface="-apple-system"/>
              </a:rPr>
              <a:t>: Atributlar da namespace-ə aid ola bilər, amma </a:t>
            </a:r>
            <a:r>
              <a:rPr lang="en-US" sz="1200" b="1">
                <a:latin typeface="-apple-system"/>
              </a:rPr>
              <a:t>default namespace atributlara tətbiq olunmur </a:t>
            </a:r>
            <a:r>
              <a:rPr lang="en-US" sz="1200">
                <a:latin typeface="-apple-system"/>
              </a:rPr>
              <a:t>– onlar üçün prefix lazımdır.</a:t>
            </a:r>
            <a:endParaRPr lang="az-Latn-AZ" sz="1200">
              <a:latin typeface="-apple-system"/>
            </a:endParaRPr>
          </a:p>
          <a:p>
            <a:endParaRPr lang="az-Latn-AZ" sz="1200">
              <a:latin typeface="-apple-system"/>
            </a:endParaRPr>
          </a:p>
          <a:p>
            <a:r>
              <a:rPr lang="en-US" sz="1200"/>
              <a:t>Elementlərdə default </a:t>
            </a:r>
            <a:r>
              <a:rPr lang="en-US" sz="1200" b="1"/>
              <a:t>namespace</a:t>
            </a:r>
            <a:r>
              <a:rPr lang="az-Latn-AZ" sz="1200"/>
              <a:t> -i gördük:      </a:t>
            </a:r>
            <a:r>
              <a:rPr lang="az-Latn-AZ" sz="1200" b="1"/>
              <a:t>&lt;kitab&gt; </a:t>
            </a:r>
            <a:r>
              <a:rPr lang="az-Latn-AZ" sz="1200"/>
              <a:t>və </a:t>
            </a:r>
            <a:r>
              <a:rPr lang="az-Latn-AZ" sz="1200" b="1"/>
              <a:t>&lt;ad&gt; </a:t>
            </a:r>
            <a:r>
              <a:rPr lang="az-Latn-AZ" sz="1200">
                <a:solidFill>
                  <a:srgbClr val="FF0000"/>
                </a:solidFill>
              </a:rPr>
              <a:t>→</a:t>
            </a:r>
            <a:r>
              <a:rPr lang="az-Latn-AZ" sz="1200"/>
              <a:t> </a:t>
            </a:r>
            <a:r>
              <a:rPr lang="az-Latn-AZ" sz="1200" b="1"/>
              <a:t>http://example.com/books</a:t>
            </a:r>
            <a:r>
              <a:rPr lang="az-Latn-AZ" sz="1200"/>
              <a:t> namespace -indədir.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Atributlarda</a:t>
            </a:r>
            <a:r>
              <a:rPr lang="en-US" sz="1200"/>
              <a:t> vəziyyət fərqlidir</a:t>
            </a:r>
            <a:r>
              <a:rPr lang="az-Latn-AZ" sz="1200"/>
              <a:t>.</a:t>
            </a:r>
            <a:r>
              <a:rPr lang="en-US" sz="1200"/>
              <a:t> Məsələn belə yazsaq:</a:t>
            </a:r>
            <a:r>
              <a:rPr lang="az-Latn-AZ" sz="1200"/>
              <a:t>       Burada </a:t>
            </a:r>
            <a:r>
              <a:rPr lang="az-Latn-AZ" sz="1200" b="1">
                <a:solidFill>
                  <a:srgbClr val="FF0000"/>
                </a:solidFill>
              </a:rPr>
              <a:t>janr</a:t>
            </a:r>
            <a:r>
              <a:rPr lang="az-Latn-AZ" sz="1200"/>
              <a:t> </a:t>
            </a:r>
            <a:r>
              <a:rPr lang="az-Latn-AZ" sz="1200" b="1"/>
              <a:t>atributu</a:t>
            </a:r>
            <a:r>
              <a:rPr lang="az-Latn-AZ" sz="1200"/>
              <a:t> heç bir </a:t>
            </a:r>
            <a:r>
              <a:rPr lang="az-Latn-AZ" sz="1200" b="1"/>
              <a:t>namespace</a:t>
            </a:r>
            <a:r>
              <a:rPr lang="az-Latn-AZ" sz="1200"/>
              <a:t> -ə aid olmur. Çünki </a:t>
            </a:r>
            <a:r>
              <a:rPr lang="az-Latn-AZ" sz="1200" b="1"/>
              <a:t>default namespace atributlara </a:t>
            </a:r>
            <a:r>
              <a:rPr lang="az-Latn-AZ" sz="1200"/>
              <a:t>şamil edilmir.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t>atributu</a:t>
            </a:r>
            <a:r>
              <a:rPr lang="en-US" sz="1200"/>
              <a:t> xüsusi </a:t>
            </a:r>
            <a:r>
              <a:rPr lang="en-US" sz="1200" b="1"/>
              <a:t>namespace</a:t>
            </a:r>
            <a:r>
              <a:rPr lang="az-Latn-AZ" sz="1200"/>
              <a:t> </a:t>
            </a:r>
            <a:r>
              <a:rPr lang="en-US" sz="1200"/>
              <a:t>-ə aid etmək istəyiriksə, </a:t>
            </a:r>
            <a:r>
              <a:rPr lang="en-US" sz="1200" b="1"/>
              <a:t>prefix</a:t>
            </a:r>
            <a:r>
              <a:rPr lang="en-US" sz="1200"/>
              <a:t> yazmalıyıq:</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Burada</a:t>
            </a:r>
            <a:r>
              <a:rPr lang="en-US" sz="1200"/>
              <a:t>:</a:t>
            </a:r>
          </a:p>
          <a:p>
            <a:pPr marL="171450" indent="-171450">
              <a:lnSpc>
                <a:spcPct val="150000"/>
              </a:lnSpc>
              <a:buFont typeface="Arial" panose="020B0604020202020204" pitchFamily="34" charset="0"/>
              <a:buChar char="•"/>
            </a:pPr>
            <a:r>
              <a:rPr lang="en-US" sz="1200" b="1"/>
              <a:t>kitab</a:t>
            </a:r>
            <a:r>
              <a:rPr lang="en-US" sz="1200"/>
              <a:t>, </a:t>
            </a:r>
            <a:r>
              <a:rPr lang="en-US" sz="1200" b="1"/>
              <a:t>ad</a:t>
            </a:r>
            <a:r>
              <a:rPr lang="en-US" sz="1200"/>
              <a:t> → </a:t>
            </a:r>
            <a:r>
              <a:rPr lang="en-US" sz="1200" b="1"/>
              <a:t>http://example.com/books </a:t>
            </a:r>
            <a:r>
              <a:rPr lang="en-US" sz="1200"/>
              <a:t>namespace-dədir (default namespace).</a:t>
            </a:r>
          </a:p>
          <a:p>
            <a:pPr marL="171450" indent="-171450">
              <a:lnSpc>
                <a:spcPct val="150000"/>
              </a:lnSpc>
              <a:buFont typeface="Arial" panose="020B0604020202020204" pitchFamily="34" charset="0"/>
              <a:buChar char="•"/>
            </a:pPr>
            <a:r>
              <a:rPr lang="en-US" sz="1200" b="1"/>
              <a:t>bk:janr </a:t>
            </a:r>
            <a:r>
              <a:rPr lang="en-US" sz="1200"/>
              <a:t>atributu isə → </a:t>
            </a:r>
            <a:r>
              <a:rPr lang="en-US" sz="1200" b="1"/>
              <a:t>http://example.com/book-attributes </a:t>
            </a:r>
            <a:r>
              <a:rPr lang="en-US" sz="1200"/>
              <a:t>namespace-dədir.</a:t>
            </a:r>
          </a:p>
        </p:txBody>
      </p:sp>
      <p:pic>
        <p:nvPicPr>
          <p:cNvPr id="3" name="Picture 2">
            <a:extLst>
              <a:ext uri="{FF2B5EF4-FFF2-40B4-BE49-F238E27FC236}">
                <a16:creationId xmlns:a16="http://schemas.microsoft.com/office/drawing/2014/main" id="{2E5C197A-CC9F-600A-E829-19BD3A1E6698}"/>
              </a:ext>
            </a:extLst>
          </p:cNvPr>
          <p:cNvPicPr>
            <a:picLocks noChangeAspect="1"/>
          </p:cNvPicPr>
          <p:nvPr/>
        </p:nvPicPr>
        <p:blipFill>
          <a:blip r:embed="rId2"/>
          <a:stretch>
            <a:fillRect/>
          </a:stretch>
        </p:blipFill>
        <p:spPr>
          <a:xfrm>
            <a:off x="0" y="891157"/>
            <a:ext cx="3162741" cy="847843"/>
          </a:xfrm>
          <a:prstGeom prst="rect">
            <a:avLst/>
          </a:prstGeom>
        </p:spPr>
      </p:pic>
      <p:pic>
        <p:nvPicPr>
          <p:cNvPr id="5" name="Picture 4">
            <a:extLst>
              <a:ext uri="{FF2B5EF4-FFF2-40B4-BE49-F238E27FC236}">
                <a16:creationId xmlns:a16="http://schemas.microsoft.com/office/drawing/2014/main" id="{844BF2AE-0C8D-9CB6-DD56-2917B4E6C6EA}"/>
              </a:ext>
            </a:extLst>
          </p:cNvPr>
          <p:cNvPicPr>
            <a:picLocks noChangeAspect="1"/>
          </p:cNvPicPr>
          <p:nvPr/>
        </p:nvPicPr>
        <p:blipFill>
          <a:blip r:embed="rId3"/>
          <a:stretch>
            <a:fillRect/>
          </a:stretch>
        </p:blipFill>
        <p:spPr>
          <a:xfrm>
            <a:off x="0" y="2368484"/>
            <a:ext cx="4515480" cy="866896"/>
          </a:xfrm>
          <a:prstGeom prst="rect">
            <a:avLst/>
          </a:prstGeom>
        </p:spPr>
      </p:pic>
      <p:pic>
        <p:nvPicPr>
          <p:cNvPr id="8" name="Picture 7">
            <a:extLst>
              <a:ext uri="{FF2B5EF4-FFF2-40B4-BE49-F238E27FC236}">
                <a16:creationId xmlns:a16="http://schemas.microsoft.com/office/drawing/2014/main" id="{83059D0E-4D0D-0320-AF59-130AB7791DC6}"/>
              </a:ext>
            </a:extLst>
          </p:cNvPr>
          <p:cNvPicPr>
            <a:picLocks noChangeAspect="1"/>
          </p:cNvPicPr>
          <p:nvPr/>
        </p:nvPicPr>
        <p:blipFill>
          <a:blip r:embed="rId4"/>
          <a:stretch>
            <a:fillRect/>
          </a:stretch>
        </p:blipFill>
        <p:spPr>
          <a:xfrm>
            <a:off x="0" y="4012171"/>
            <a:ext cx="4010585" cy="1295581"/>
          </a:xfrm>
          <a:prstGeom prst="rect">
            <a:avLst/>
          </a:prstGeom>
        </p:spPr>
      </p:pic>
    </p:spTree>
    <p:extLst>
      <p:ext uri="{BB962C8B-B14F-4D97-AF65-F5344CB8AC3E}">
        <p14:creationId xmlns:p14="http://schemas.microsoft.com/office/powerpoint/2010/main" val="155377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EB40C-5896-DC20-043B-9D6AE210E9B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E9AE85D-7403-39B8-9E42-9E2AD71AD9BF}"/>
              </a:ext>
            </a:extLst>
          </p:cNvPr>
          <p:cNvSpPr txBox="1"/>
          <p:nvPr/>
        </p:nvSpPr>
        <p:spPr>
          <a:xfrm>
            <a:off x="203200" y="244826"/>
            <a:ext cx="11822545" cy="3970318"/>
          </a:xfrm>
          <a:prstGeom prst="rect">
            <a:avLst/>
          </a:prstGeom>
          <a:noFill/>
        </p:spPr>
        <p:txBody>
          <a:bodyPr wrap="square">
            <a:spAutoFit/>
          </a:bodyPr>
          <a:lstStyle/>
          <a:p>
            <a:r>
              <a:rPr lang="en-US" b="1">
                <a:solidFill>
                  <a:srgbClr val="FF0000"/>
                </a:solidFill>
                <a:latin typeface="-apple-system"/>
              </a:rPr>
              <a:t>Namespace Scoping </a:t>
            </a:r>
            <a:endParaRPr lang="az-Latn-AZ" b="1">
              <a:solidFill>
                <a:srgbClr val="FF0000"/>
              </a:solidFill>
              <a:latin typeface="-apple-system"/>
            </a:endParaRPr>
          </a:p>
          <a:p>
            <a:endParaRPr lang="az-Latn-AZ">
              <a:latin typeface="-apple-system"/>
            </a:endParaRPr>
          </a:p>
          <a:p>
            <a:r>
              <a:rPr lang="en-US">
                <a:latin typeface="-apple-system"/>
              </a:rPr>
              <a:t>Scoping → “əhatə dairəsi” deməkdir. </a:t>
            </a:r>
            <a:r>
              <a:rPr lang="en-US" b="1">
                <a:latin typeface="-apple-system"/>
              </a:rPr>
              <a:t>XML</a:t>
            </a:r>
            <a:r>
              <a:rPr lang="az-Latn-AZ">
                <a:latin typeface="-apple-system"/>
              </a:rPr>
              <a:t> </a:t>
            </a:r>
            <a:r>
              <a:rPr lang="en-US">
                <a:latin typeface="-apple-system"/>
              </a:rPr>
              <a:t>-də bir </a:t>
            </a:r>
            <a:r>
              <a:rPr lang="en-US" b="1">
                <a:latin typeface="-apple-system"/>
              </a:rPr>
              <a:t>namespace</a:t>
            </a:r>
            <a:r>
              <a:rPr lang="en-US">
                <a:latin typeface="-apple-system"/>
              </a:rPr>
              <a:t> harada elan olunursa, həmin elementin bütün alt elementlərinə də təsir edir.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pPr marL="285750" indent="-285750">
              <a:lnSpc>
                <a:spcPct val="150000"/>
              </a:lnSpc>
              <a:buFont typeface="Arial" panose="020B0604020202020204" pitchFamily="34" charset="0"/>
              <a:buChar char="•"/>
            </a:pPr>
            <a:r>
              <a:rPr lang="en-US"/>
              <a:t>Burada </a:t>
            </a:r>
            <a:r>
              <a:rPr lang="en-US" b="1"/>
              <a:t>xmlns="http://example.com/books" </a:t>
            </a:r>
            <a:r>
              <a:rPr lang="en-US"/>
              <a:t>kitabxana elementində elan olunub.</a:t>
            </a:r>
          </a:p>
          <a:p>
            <a:pPr marL="285750" indent="-285750">
              <a:lnSpc>
                <a:spcPct val="150000"/>
              </a:lnSpc>
              <a:buFont typeface="Arial" panose="020B0604020202020204" pitchFamily="34" charset="0"/>
              <a:buChar char="•"/>
            </a:pPr>
            <a:r>
              <a:rPr lang="en-US"/>
              <a:t>Ona görə həm </a:t>
            </a:r>
            <a:r>
              <a:rPr lang="en-US" b="1"/>
              <a:t>&lt;kitab&gt;</a:t>
            </a:r>
            <a:r>
              <a:rPr lang="en-US"/>
              <a:t>, həm də </a:t>
            </a:r>
            <a:r>
              <a:rPr lang="en-US" b="1"/>
              <a:t>&lt;ad&gt; </a:t>
            </a:r>
            <a:r>
              <a:rPr lang="en-US"/>
              <a:t>avtomatik bu namespace-dədir.</a:t>
            </a:r>
            <a:endParaRPr lang="az-Latn-AZ"/>
          </a:p>
          <a:p>
            <a:endParaRPr lang="en-US"/>
          </a:p>
        </p:txBody>
      </p:sp>
      <p:pic>
        <p:nvPicPr>
          <p:cNvPr id="3" name="Picture 2">
            <a:extLst>
              <a:ext uri="{FF2B5EF4-FFF2-40B4-BE49-F238E27FC236}">
                <a16:creationId xmlns:a16="http://schemas.microsoft.com/office/drawing/2014/main" id="{03B998B0-DE6F-BBC6-D5F7-76BFDBAA6D31}"/>
              </a:ext>
            </a:extLst>
          </p:cNvPr>
          <p:cNvPicPr>
            <a:picLocks noChangeAspect="1"/>
          </p:cNvPicPr>
          <p:nvPr/>
        </p:nvPicPr>
        <p:blipFill>
          <a:blip r:embed="rId2"/>
          <a:stretch>
            <a:fillRect/>
          </a:stretch>
        </p:blipFill>
        <p:spPr>
          <a:xfrm>
            <a:off x="0" y="1445155"/>
            <a:ext cx="3486637" cy="1314633"/>
          </a:xfrm>
          <a:prstGeom prst="rect">
            <a:avLst/>
          </a:prstGeom>
        </p:spPr>
      </p:pic>
    </p:spTree>
    <p:extLst>
      <p:ext uri="{BB962C8B-B14F-4D97-AF65-F5344CB8AC3E}">
        <p14:creationId xmlns:p14="http://schemas.microsoft.com/office/powerpoint/2010/main" val="113489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AC9AA-3661-A3F8-E757-3735591B5B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F44DBC9-81EC-3DAE-E18D-4672143EF35D}"/>
              </a:ext>
            </a:extLst>
          </p:cNvPr>
          <p:cNvSpPr txBox="1"/>
          <p:nvPr/>
        </p:nvSpPr>
        <p:spPr>
          <a:xfrm>
            <a:off x="203200" y="244826"/>
            <a:ext cx="11822545" cy="4524315"/>
          </a:xfrm>
          <a:prstGeom prst="rect">
            <a:avLst/>
          </a:prstGeom>
          <a:noFill/>
        </p:spPr>
        <p:txBody>
          <a:bodyPr wrap="square">
            <a:spAutoFit/>
          </a:bodyPr>
          <a:lstStyle/>
          <a:p>
            <a:r>
              <a:rPr lang="en-US" b="1">
                <a:solidFill>
                  <a:srgbClr val="FF0000"/>
                </a:solidFill>
                <a:latin typeface="-apple-system"/>
              </a:rPr>
              <a:t>Undeclaring Namespaces </a:t>
            </a:r>
            <a:r>
              <a:rPr lang="en-US">
                <a:latin typeface="-apple-system"/>
              </a:rPr>
              <a:t>(yalnız XML 1.1)</a:t>
            </a:r>
          </a:p>
          <a:p>
            <a:endParaRPr lang="en-US">
              <a:latin typeface="-apple-system"/>
            </a:endParaRPr>
          </a:p>
          <a:p>
            <a:pPr marL="285750" indent="-285750">
              <a:lnSpc>
                <a:spcPct val="150000"/>
              </a:lnSpc>
              <a:buFont typeface="Arial" panose="020B0604020202020204" pitchFamily="34" charset="0"/>
              <a:buChar char="•"/>
            </a:pPr>
            <a:r>
              <a:rPr lang="en-US" b="1">
                <a:latin typeface="-apple-system"/>
              </a:rPr>
              <a:t>XML 1.0</a:t>
            </a:r>
            <a:r>
              <a:rPr lang="az-Latn-AZ" b="1">
                <a:latin typeface="-apple-system"/>
              </a:rPr>
              <a:t> </a:t>
            </a:r>
            <a:r>
              <a:rPr lang="en-US">
                <a:latin typeface="-apple-system"/>
              </a:rPr>
              <a:t>-da default namespace (</a:t>
            </a:r>
            <a:r>
              <a:rPr lang="az-Latn-AZ">
                <a:latin typeface="-apple-system"/>
              </a:rPr>
              <a:t> </a:t>
            </a:r>
            <a:r>
              <a:rPr lang="en-US" b="1">
                <a:latin typeface="-apple-system"/>
              </a:rPr>
              <a:t>xmlns="..."</a:t>
            </a:r>
            <a:r>
              <a:rPr lang="az-Latn-AZ" b="1">
                <a:latin typeface="-apple-system"/>
              </a:rPr>
              <a:t> </a:t>
            </a:r>
            <a:r>
              <a:rPr lang="en-US">
                <a:latin typeface="-apple-system"/>
              </a:rPr>
              <a:t>) elan edildisə, onu dayandırmaq olmur.</a:t>
            </a:r>
          </a:p>
          <a:p>
            <a:pPr marL="285750" indent="-285750">
              <a:lnSpc>
                <a:spcPct val="150000"/>
              </a:lnSpc>
              <a:buFont typeface="Arial" panose="020B0604020202020204" pitchFamily="34" charset="0"/>
              <a:buChar char="•"/>
            </a:pPr>
            <a:r>
              <a:rPr lang="en-US" b="1">
                <a:latin typeface="-apple-system"/>
              </a:rPr>
              <a:t>XML 1.1</a:t>
            </a:r>
            <a:r>
              <a:rPr lang="az-Latn-AZ" b="1">
                <a:latin typeface="-apple-system"/>
              </a:rPr>
              <a:t> </a:t>
            </a:r>
            <a:r>
              <a:rPr lang="en-US">
                <a:latin typeface="-apple-system"/>
              </a:rPr>
              <a:t>-də isə </a:t>
            </a:r>
            <a:r>
              <a:rPr lang="en-US" b="1">
                <a:latin typeface="-apple-system"/>
              </a:rPr>
              <a:t>xmlns="" </a:t>
            </a:r>
            <a:r>
              <a:rPr lang="en-US">
                <a:latin typeface="-apple-system"/>
              </a:rPr>
              <a:t>yaza bilərsən → namespace-i “boşaltmaq” deməkdir.</a:t>
            </a:r>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pPr marL="285750" indent="-285750">
              <a:lnSpc>
                <a:spcPct val="150000"/>
              </a:lnSpc>
              <a:buFont typeface="Arial" panose="020B0604020202020204" pitchFamily="34" charset="0"/>
              <a:buChar char="•"/>
            </a:pPr>
            <a:r>
              <a:rPr lang="en-US" b="1"/>
              <a:t>&lt;kitab&gt; </a:t>
            </a:r>
            <a:r>
              <a:rPr lang="az-Latn-AZ" b="1"/>
              <a:t>                 </a:t>
            </a:r>
            <a:r>
              <a:rPr lang="en-US"/>
              <a:t>→ http://example.com/books</a:t>
            </a:r>
          </a:p>
          <a:p>
            <a:pPr marL="285750" indent="-285750">
              <a:lnSpc>
                <a:spcPct val="150000"/>
              </a:lnSpc>
              <a:buFont typeface="Arial" panose="020B0604020202020204" pitchFamily="34" charset="0"/>
              <a:buChar char="•"/>
            </a:pPr>
            <a:r>
              <a:rPr lang="en-US" b="1"/>
              <a:t>&lt;digər&gt; </a:t>
            </a:r>
            <a:r>
              <a:rPr lang="en-US"/>
              <a:t>və </a:t>
            </a:r>
            <a:r>
              <a:rPr lang="en-US" b="1"/>
              <a:t>&lt;ad&gt; </a:t>
            </a:r>
            <a:r>
              <a:rPr lang="az-Latn-AZ" b="1"/>
              <a:t>  </a:t>
            </a:r>
            <a:r>
              <a:rPr lang="en-US"/>
              <a:t>→ namespace yoxdur</a:t>
            </a:r>
            <a:endParaRPr lang="az-Latn-AZ"/>
          </a:p>
          <a:p>
            <a:endParaRPr lang="en-US"/>
          </a:p>
        </p:txBody>
      </p:sp>
      <p:pic>
        <p:nvPicPr>
          <p:cNvPr id="3" name="Picture 2">
            <a:extLst>
              <a:ext uri="{FF2B5EF4-FFF2-40B4-BE49-F238E27FC236}">
                <a16:creationId xmlns:a16="http://schemas.microsoft.com/office/drawing/2014/main" id="{45EA0E6E-1C7C-93BB-5242-9EC9AEDC12BA}"/>
              </a:ext>
            </a:extLst>
          </p:cNvPr>
          <p:cNvPicPr>
            <a:picLocks noChangeAspect="1"/>
          </p:cNvPicPr>
          <p:nvPr/>
        </p:nvPicPr>
        <p:blipFill>
          <a:blip r:embed="rId2"/>
          <a:stretch>
            <a:fillRect/>
          </a:stretch>
        </p:blipFill>
        <p:spPr>
          <a:xfrm>
            <a:off x="0" y="1772996"/>
            <a:ext cx="3077004" cy="1390844"/>
          </a:xfrm>
          <a:prstGeom prst="rect">
            <a:avLst/>
          </a:prstGeom>
        </p:spPr>
      </p:pic>
    </p:spTree>
    <p:extLst>
      <p:ext uri="{BB962C8B-B14F-4D97-AF65-F5344CB8AC3E}">
        <p14:creationId xmlns:p14="http://schemas.microsoft.com/office/powerpoint/2010/main" val="49123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5450851"/>
          </a:xfrm>
          <a:prstGeom prst="rect">
            <a:avLst/>
          </a:prstGeom>
          <a:noFill/>
        </p:spPr>
        <p:txBody>
          <a:bodyPr wrap="square">
            <a:spAutoFit/>
          </a:bodyPr>
          <a:lstStyle/>
          <a:p>
            <a:pPr>
              <a:lnSpc>
                <a:spcPct val="150000"/>
              </a:lnSpc>
            </a:pPr>
            <a:r>
              <a:rPr lang="en-US" b="1">
                <a:solidFill>
                  <a:srgbClr val="FF0000"/>
                </a:solidFill>
                <a:latin typeface="-apple-system"/>
              </a:rPr>
              <a:t>SOAP öyrənmədən əvvəl XML bilmək vacibdir</a:t>
            </a:r>
            <a:r>
              <a:rPr lang="en-US">
                <a:latin typeface="-apple-system"/>
              </a:rPr>
              <a:t>? </a:t>
            </a:r>
          </a:p>
          <a:p>
            <a:pPr>
              <a:lnSpc>
                <a:spcPct val="150000"/>
              </a:lnSpc>
            </a:pPr>
            <a:endParaRPr lang="en-US">
              <a:latin typeface="-apple-system"/>
            </a:endParaRPr>
          </a:p>
          <a:p>
            <a:pPr>
              <a:lnSpc>
                <a:spcPct val="150000"/>
              </a:lnSpc>
            </a:pPr>
            <a:r>
              <a:rPr lang="en-US">
                <a:latin typeface="-apple-system"/>
              </a:rPr>
              <a:t>Bəli, XML bilmək çox vacibdir, çünki </a:t>
            </a:r>
            <a:r>
              <a:rPr lang="en-US" b="1">
                <a:latin typeface="-apple-system"/>
              </a:rPr>
              <a:t>SOAP</a:t>
            </a:r>
            <a:r>
              <a:rPr lang="en-US">
                <a:latin typeface="-apple-system"/>
              </a:rPr>
              <a:t> tamamilə </a:t>
            </a:r>
            <a:r>
              <a:rPr lang="en-US" b="1">
                <a:latin typeface="-apple-system"/>
              </a:rPr>
              <a:t>XML</a:t>
            </a:r>
            <a:r>
              <a:rPr lang="en-US">
                <a:latin typeface="-apple-system"/>
              </a:rPr>
              <a:t> əsaslıdır – bütün mesajlar </a:t>
            </a:r>
            <a:r>
              <a:rPr lang="en-US" b="1">
                <a:latin typeface="-apple-system"/>
              </a:rPr>
              <a:t>XML</a:t>
            </a:r>
            <a:r>
              <a:rPr lang="en-US">
                <a:latin typeface="-apple-system"/>
              </a:rPr>
              <a:t> formatında yazılır. Amma tam mütəxəssis olmaq lazım deyil, sadəcə əsasları öyrənm</a:t>
            </a:r>
            <a:r>
              <a:rPr lang="az-Latn-AZ">
                <a:latin typeface="-apple-system"/>
              </a:rPr>
              <a:t>ək kifayətdir</a:t>
            </a:r>
            <a:r>
              <a:rPr lang="en-US">
                <a:latin typeface="-apple-system"/>
              </a:rPr>
              <a:t>: </a:t>
            </a:r>
            <a:r>
              <a:rPr lang="en-US" b="1">
                <a:latin typeface="-apple-system"/>
              </a:rPr>
              <a:t>XML</a:t>
            </a:r>
            <a:r>
              <a:rPr lang="en-US">
                <a:latin typeface="-apple-system"/>
              </a:rPr>
              <a:t> necə strukturlaşır (etiketlər, atributlar, iç-içə elementlər).</a:t>
            </a:r>
          </a:p>
          <a:p>
            <a:pPr>
              <a:lnSpc>
                <a:spcPct val="150000"/>
              </a:lnSpc>
            </a:pPr>
            <a:endParaRPr lang="en-US">
              <a:latin typeface="-apple-system"/>
            </a:endParaRPr>
          </a:p>
          <a:p>
            <a:pPr>
              <a:lnSpc>
                <a:spcPct val="150000"/>
              </a:lnSpc>
            </a:pPr>
            <a:r>
              <a:rPr lang="en-US"/>
              <a:t>Məsələn, bir </a:t>
            </a:r>
            <a:r>
              <a:rPr lang="en-US" b="1"/>
              <a:t>SOAP</a:t>
            </a:r>
            <a:r>
              <a:rPr lang="en-US"/>
              <a:t> mesajı belə görünür:</a:t>
            </a:r>
            <a:endParaRPr lang="az-Latn-AZ"/>
          </a:p>
          <a:p>
            <a:pPr>
              <a:lnSpc>
                <a:spcPct val="150000"/>
              </a:lnSpc>
            </a:pPr>
            <a:endParaRPr lang="az-Latn-AZ"/>
          </a:p>
          <a:p>
            <a:pPr>
              <a:lnSpc>
                <a:spcPct val="150000"/>
              </a:lnSpc>
            </a:pPr>
            <a:endParaRPr lang="az-Latn-AZ"/>
          </a:p>
          <a:p>
            <a:pPr>
              <a:lnSpc>
                <a:spcPct val="150000"/>
              </a:lnSpc>
            </a:pPr>
            <a:endParaRPr lang="az-Latn-AZ"/>
          </a:p>
          <a:p>
            <a:pPr>
              <a:lnSpc>
                <a:spcPct val="150000"/>
              </a:lnSpc>
            </a:pPr>
            <a:endParaRPr lang="az-Latn-AZ"/>
          </a:p>
          <a:p>
            <a:pPr>
              <a:lnSpc>
                <a:spcPct val="150000"/>
              </a:lnSpc>
            </a:pPr>
            <a:r>
              <a:rPr lang="en-US" b="1"/>
              <a:t>XML</a:t>
            </a:r>
            <a:r>
              <a:rPr lang="en-US"/>
              <a:t> bilmədən bunu başa düşmək çətin olur. Başlayanda sadə </a:t>
            </a:r>
            <a:r>
              <a:rPr lang="en-US" b="1"/>
              <a:t>XML</a:t>
            </a:r>
            <a:r>
              <a:rPr lang="en-US"/>
              <a:t> dərsləri</a:t>
            </a:r>
            <a:r>
              <a:rPr lang="az-Latn-AZ"/>
              <a:t>nə baxacağıq</a:t>
            </a:r>
            <a:r>
              <a:rPr lang="en-US"/>
              <a:t>, sonra </a:t>
            </a:r>
            <a:r>
              <a:rPr lang="en-US" b="1"/>
              <a:t>SOAP</a:t>
            </a:r>
            <a:r>
              <a:rPr lang="en-US"/>
              <a:t>-a keç</a:t>
            </a:r>
            <a:r>
              <a:rPr lang="az-Latn-AZ"/>
              <a:t>əcəyik</a:t>
            </a:r>
            <a:r>
              <a:rPr lang="en-US"/>
              <a:t> – bu, öyrənməni asanlaşdıracaq.</a:t>
            </a:r>
          </a:p>
        </p:txBody>
      </p:sp>
      <p:pic>
        <p:nvPicPr>
          <p:cNvPr id="3" name="Picture 2">
            <a:extLst>
              <a:ext uri="{FF2B5EF4-FFF2-40B4-BE49-F238E27FC236}">
                <a16:creationId xmlns:a16="http://schemas.microsoft.com/office/drawing/2014/main" id="{D9628BAB-16FD-2146-FE3D-0F299F21EC34}"/>
              </a:ext>
            </a:extLst>
          </p:cNvPr>
          <p:cNvPicPr>
            <a:picLocks noChangeAspect="1"/>
          </p:cNvPicPr>
          <p:nvPr/>
        </p:nvPicPr>
        <p:blipFill>
          <a:blip r:embed="rId2"/>
          <a:stretch>
            <a:fillRect/>
          </a:stretch>
        </p:blipFill>
        <p:spPr>
          <a:xfrm>
            <a:off x="203200" y="3227496"/>
            <a:ext cx="2676899" cy="1362265"/>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B63D-8FC0-BBC9-4833-A5AE867D262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C41893E-CA17-A4EC-DE8E-999EDD082A68}"/>
              </a:ext>
            </a:extLst>
          </p:cNvPr>
          <p:cNvSpPr txBox="1"/>
          <p:nvPr/>
        </p:nvSpPr>
        <p:spPr>
          <a:xfrm>
            <a:off x="203200" y="244826"/>
            <a:ext cx="11822545" cy="4801314"/>
          </a:xfrm>
          <a:prstGeom prst="rect">
            <a:avLst/>
          </a:prstGeom>
          <a:noFill/>
        </p:spPr>
        <p:txBody>
          <a:bodyPr wrap="square">
            <a:spAutoFit/>
          </a:bodyPr>
          <a:lstStyle/>
          <a:p>
            <a:r>
              <a:rPr lang="en-US" b="1"/>
              <a:t>XPath və Namespaces</a:t>
            </a:r>
            <a:endParaRPr lang="az-Latn-AZ" b="1"/>
          </a:p>
          <a:p>
            <a:endParaRPr lang="en-US" b="1"/>
          </a:p>
          <a:p>
            <a:r>
              <a:rPr lang="en-US" b="1"/>
              <a:t>XPath</a:t>
            </a:r>
            <a:r>
              <a:rPr lang="en-US"/>
              <a:t> → XML</a:t>
            </a:r>
            <a:r>
              <a:rPr lang="az-Latn-AZ"/>
              <a:t> </a:t>
            </a:r>
            <a:r>
              <a:rPr lang="en-US"/>
              <a:t>-dən məlumat çıxarmaq üçün </a:t>
            </a:r>
            <a:r>
              <a:rPr lang="en-US" b="1" u="sng">
                <a:solidFill>
                  <a:srgbClr val="0070C0"/>
                </a:solidFill>
              </a:rPr>
              <a:t>sorğu dilidir</a:t>
            </a:r>
            <a:r>
              <a:rPr lang="en-US"/>
              <a:t>.</a:t>
            </a:r>
            <a:r>
              <a:rPr lang="az-Latn-AZ"/>
              <a:t> </a:t>
            </a:r>
            <a:r>
              <a:rPr lang="en-US"/>
              <a:t>Amma namespace varsa, </a:t>
            </a:r>
            <a:r>
              <a:rPr lang="en-US" b="1"/>
              <a:t>XPath</a:t>
            </a:r>
            <a:r>
              <a:rPr lang="az-Latn-AZ"/>
              <a:t> </a:t>
            </a:r>
            <a:r>
              <a:rPr lang="en-US"/>
              <a:t>-d</a:t>
            </a:r>
            <a:r>
              <a:rPr lang="az-Latn-AZ"/>
              <a:t>ə</a:t>
            </a:r>
            <a:r>
              <a:rPr lang="en-US"/>
              <a:t> </a:t>
            </a:r>
            <a:r>
              <a:rPr lang="az-Latn-AZ"/>
              <a:t>də, </a:t>
            </a:r>
            <a:r>
              <a:rPr lang="en-US"/>
              <a:t> </a:t>
            </a:r>
            <a:r>
              <a:rPr lang="az-Latn-AZ"/>
              <a:t>namespace</a:t>
            </a:r>
            <a:r>
              <a:rPr lang="en-US"/>
              <a:t> göstərmək lazımdır, əks halda işləməyəcək.</a:t>
            </a:r>
            <a:endParaRPr lang="az-Latn-AZ"/>
          </a:p>
          <a:p>
            <a:endParaRPr lang="az-Latn-AZ"/>
          </a:p>
          <a:p>
            <a:endParaRPr lang="az-Latn-AZ"/>
          </a:p>
          <a:p>
            <a:endParaRPr lang="az-Latn-AZ"/>
          </a:p>
          <a:p>
            <a:endParaRPr lang="az-Latn-AZ"/>
          </a:p>
          <a:p>
            <a:endParaRPr lang="az-Latn-AZ"/>
          </a:p>
          <a:p>
            <a:endParaRPr lang="az-Latn-AZ"/>
          </a:p>
          <a:p>
            <a:endParaRPr lang="az-Latn-AZ"/>
          </a:p>
          <a:p>
            <a:r>
              <a:rPr lang="en-US"/>
              <a:t>Əgər </a:t>
            </a:r>
            <a:r>
              <a:rPr lang="en-US" b="1"/>
              <a:t>XPath</a:t>
            </a:r>
            <a:r>
              <a:rPr lang="en-US"/>
              <a:t> yazsa</a:t>
            </a:r>
            <a:r>
              <a:rPr lang="az-Latn-AZ"/>
              <a:t>q</a:t>
            </a:r>
            <a:r>
              <a:rPr lang="en-US"/>
              <a:t>:</a:t>
            </a:r>
            <a:r>
              <a:rPr lang="az-Latn-AZ"/>
              <a:t> ❌ İşləməyəcək, çünki bu elementlər </a:t>
            </a:r>
            <a:r>
              <a:rPr lang="az-Latn-AZ" b="1"/>
              <a:t>namespace</a:t>
            </a:r>
            <a:r>
              <a:rPr lang="az-Latn-AZ"/>
              <a:t> -dədir.</a:t>
            </a:r>
          </a:p>
          <a:p>
            <a:endParaRPr lang="az-Latn-AZ"/>
          </a:p>
          <a:p>
            <a:endParaRPr lang="az-Latn-AZ"/>
          </a:p>
          <a:p>
            <a:endParaRPr lang="az-Latn-AZ"/>
          </a:p>
          <a:p>
            <a:endParaRPr lang="az-Latn-AZ"/>
          </a:p>
          <a:p>
            <a:r>
              <a:rPr lang="en-US"/>
              <a:t>Düzgün yol:</a:t>
            </a:r>
            <a:r>
              <a:rPr lang="az-Latn-AZ"/>
              <a:t> Burada </a:t>
            </a:r>
            <a:r>
              <a:rPr lang="az-Latn-AZ" b="1"/>
              <a:t>ns</a:t>
            </a:r>
            <a:r>
              <a:rPr lang="az-Latn-AZ"/>
              <a:t> → </a:t>
            </a:r>
            <a:r>
              <a:rPr lang="az-Latn-AZ" b="1"/>
              <a:t>http://example.com/books </a:t>
            </a:r>
            <a:r>
              <a:rPr lang="az-Latn-AZ"/>
              <a:t>üçün elan edilmiş </a:t>
            </a:r>
            <a:r>
              <a:rPr lang="az-Latn-AZ" b="1"/>
              <a:t>prefixdir</a:t>
            </a:r>
            <a:r>
              <a:rPr lang="az-Latn-AZ"/>
              <a:t>.</a:t>
            </a:r>
            <a:endParaRPr lang="en-US"/>
          </a:p>
        </p:txBody>
      </p:sp>
      <p:pic>
        <p:nvPicPr>
          <p:cNvPr id="3" name="Picture 2">
            <a:extLst>
              <a:ext uri="{FF2B5EF4-FFF2-40B4-BE49-F238E27FC236}">
                <a16:creationId xmlns:a16="http://schemas.microsoft.com/office/drawing/2014/main" id="{5CB2B009-E88A-E339-F9DB-CF07861830E1}"/>
              </a:ext>
            </a:extLst>
          </p:cNvPr>
          <p:cNvPicPr>
            <a:picLocks noChangeAspect="1"/>
          </p:cNvPicPr>
          <p:nvPr/>
        </p:nvPicPr>
        <p:blipFill>
          <a:blip r:embed="rId2"/>
          <a:stretch>
            <a:fillRect/>
          </a:stretch>
        </p:blipFill>
        <p:spPr>
          <a:xfrm>
            <a:off x="0" y="1562589"/>
            <a:ext cx="3553321" cy="1257475"/>
          </a:xfrm>
          <a:prstGeom prst="rect">
            <a:avLst/>
          </a:prstGeom>
        </p:spPr>
      </p:pic>
      <p:pic>
        <p:nvPicPr>
          <p:cNvPr id="5" name="Picture 4">
            <a:extLst>
              <a:ext uri="{FF2B5EF4-FFF2-40B4-BE49-F238E27FC236}">
                <a16:creationId xmlns:a16="http://schemas.microsoft.com/office/drawing/2014/main" id="{86971E8B-8C10-2F7B-0599-3F408D9C25CD}"/>
              </a:ext>
            </a:extLst>
          </p:cNvPr>
          <p:cNvPicPr>
            <a:picLocks noChangeAspect="1"/>
          </p:cNvPicPr>
          <p:nvPr/>
        </p:nvPicPr>
        <p:blipFill>
          <a:blip r:embed="rId3"/>
          <a:stretch>
            <a:fillRect/>
          </a:stretch>
        </p:blipFill>
        <p:spPr>
          <a:xfrm>
            <a:off x="0" y="3674997"/>
            <a:ext cx="1724266" cy="457264"/>
          </a:xfrm>
          <a:prstGeom prst="rect">
            <a:avLst/>
          </a:prstGeom>
        </p:spPr>
      </p:pic>
      <p:pic>
        <p:nvPicPr>
          <p:cNvPr id="8" name="Picture 7">
            <a:extLst>
              <a:ext uri="{FF2B5EF4-FFF2-40B4-BE49-F238E27FC236}">
                <a16:creationId xmlns:a16="http://schemas.microsoft.com/office/drawing/2014/main" id="{F9B8EE25-868F-ED31-6ACB-AF0155965379}"/>
              </a:ext>
            </a:extLst>
          </p:cNvPr>
          <p:cNvPicPr>
            <a:picLocks noChangeAspect="1"/>
          </p:cNvPicPr>
          <p:nvPr/>
        </p:nvPicPr>
        <p:blipFill>
          <a:blip r:embed="rId4"/>
          <a:stretch>
            <a:fillRect/>
          </a:stretch>
        </p:blipFill>
        <p:spPr>
          <a:xfrm>
            <a:off x="0" y="5046140"/>
            <a:ext cx="2353003" cy="466790"/>
          </a:xfrm>
          <a:prstGeom prst="rect">
            <a:avLst/>
          </a:prstGeom>
        </p:spPr>
      </p:pic>
    </p:spTree>
    <p:extLst>
      <p:ext uri="{BB962C8B-B14F-4D97-AF65-F5344CB8AC3E}">
        <p14:creationId xmlns:p14="http://schemas.microsoft.com/office/powerpoint/2010/main" val="60784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337F-F96E-6F37-DC89-80FFC5B4A98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87748BE-04F1-7B57-7626-C52AA844AFD0}"/>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latin typeface="-apple-system"/>
              </a:rPr>
              <a:t>Namespaces-lə işləyəndə tövsiyələr</a:t>
            </a:r>
            <a:r>
              <a:rPr lang="en-US">
                <a:latin typeface="-apple-system"/>
              </a:rPr>
              <a:t>:</a:t>
            </a:r>
          </a:p>
          <a:p>
            <a:endParaRPr lang="en-US">
              <a:latin typeface="-apple-system"/>
            </a:endParaRPr>
          </a:p>
          <a:p>
            <a:pPr marL="285750" indent="-285750">
              <a:lnSpc>
                <a:spcPct val="150000"/>
              </a:lnSpc>
              <a:buFont typeface="Arial" panose="020B0604020202020204" pitchFamily="34" charset="0"/>
              <a:buChar char="•"/>
            </a:pPr>
            <a:r>
              <a:rPr lang="en-US" b="1">
                <a:latin typeface="-apple-system"/>
              </a:rPr>
              <a:t>URI</a:t>
            </a:r>
            <a:r>
              <a:rPr lang="az-Latn-AZ">
                <a:latin typeface="-apple-system"/>
              </a:rPr>
              <a:t> </a:t>
            </a:r>
            <a:r>
              <a:rPr lang="en-US">
                <a:latin typeface="-apple-system"/>
              </a:rPr>
              <a:t>-ləri real sayt kimi yazın, amma sayt yaratmağa ehtiyac yoxdur.</a:t>
            </a:r>
          </a:p>
          <a:p>
            <a:pPr marL="742950" lvl="1" indent="-285750">
              <a:lnSpc>
                <a:spcPct val="150000"/>
              </a:lnSpc>
              <a:buFont typeface="Wingdings" panose="05000000000000000000" pitchFamily="2" charset="2"/>
              <a:buChar char="q"/>
            </a:pPr>
            <a:r>
              <a:rPr lang="en-US">
                <a:latin typeface="-apple-system"/>
              </a:rPr>
              <a:t>Məsələn: http://example.com/books → sadəcə unikal identifikator olsun.</a:t>
            </a:r>
          </a:p>
          <a:p>
            <a:endParaRPr lang="en-US">
              <a:latin typeface="-apple-system"/>
            </a:endParaRPr>
          </a:p>
          <a:p>
            <a:pPr marL="285750" indent="-285750">
              <a:buFont typeface="Arial" panose="020B0604020202020204" pitchFamily="34" charset="0"/>
              <a:buChar char="•"/>
            </a:pPr>
            <a:r>
              <a:rPr lang="en-US">
                <a:latin typeface="-apple-system"/>
              </a:rPr>
              <a:t>Çox prefix işlətməyin.</a:t>
            </a:r>
            <a:r>
              <a:rPr lang="az-Latn-AZ">
                <a:latin typeface="-apple-system"/>
              </a:rPr>
              <a:t> </a:t>
            </a:r>
            <a:r>
              <a:rPr lang="en-US">
                <a:latin typeface="-apple-system"/>
              </a:rPr>
              <a:t>Sənəd oxunmaz hala gəlir:</a:t>
            </a:r>
            <a:endParaRPr lang="az-Latn-AZ">
              <a:latin typeface="-apple-system"/>
            </a:endParaRPr>
          </a:p>
          <a:p>
            <a:endParaRPr lang="az-Latn-AZ">
              <a:latin typeface="-apple-system"/>
            </a:endParaRPr>
          </a:p>
          <a:p>
            <a:endParaRPr lang="az-Latn-AZ"/>
          </a:p>
          <a:p>
            <a:endParaRPr lang="az-Latn-AZ"/>
          </a:p>
          <a:p>
            <a:pPr marL="285750" indent="-285750">
              <a:buFont typeface="Arial" panose="020B0604020202020204" pitchFamily="34" charset="0"/>
              <a:buChar char="•"/>
            </a:pPr>
            <a:r>
              <a:rPr lang="en-US"/>
              <a:t>Namespaces-i yalnız lazım olanda işlədin. Əgər sənəd sadədirsə və qarışıqlıq yoxdur, namespace istifadə etməyə ehtiyac yoxdur. Onlar daha çox böyük sistemlərdə (</a:t>
            </a:r>
            <a:r>
              <a:rPr lang="az-Latn-AZ"/>
              <a:t> </a:t>
            </a:r>
            <a:r>
              <a:rPr lang="en-US"/>
              <a:t>SOAP, WSDL, XML Web Services</a:t>
            </a:r>
            <a:r>
              <a:rPr lang="az-Latn-AZ"/>
              <a:t> </a:t>
            </a:r>
            <a:r>
              <a:rPr lang="en-US"/>
              <a:t>) vacib olur.</a:t>
            </a:r>
          </a:p>
        </p:txBody>
      </p:sp>
      <p:pic>
        <p:nvPicPr>
          <p:cNvPr id="3" name="Picture 2">
            <a:extLst>
              <a:ext uri="{FF2B5EF4-FFF2-40B4-BE49-F238E27FC236}">
                <a16:creationId xmlns:a16="http://schemas.microsoft.com/office/drawing/2014/main" id="{D4CF1126-0448-4178-391F-157E9FA2D6CD}"/>
              </a:ext>
            </a:extLst>
          </p:cNvPr>
          <p:cNvPicPr>
            <a:picLocks noChangeAspect="1"/>
          </p:cNvPicPr>
          <p:nvPr/>
        </p:nvPicPr>
        <p:blipFill>
          <a:blip r:embed="rId2"/>
          <a:stretch>
            <a:fillRect/>
          </a:stretch>
        </p:blipFill>
        <p:spPr>
          <a:xfrm>
            <a:off x="0" y="2268096"/>
            <a:ext cx="3057952" cy="562053"/>
          </a:xfrm>
          <a:prstGeom prst="rect">
            <a:avLst/>
          </a:prstGeom>
        </p:spPr>
      </p:pic>
    </p:spTree>
    <p:extLst>
      <p:ext uri="{BB962C8B-B14F-4D97-AF65-F5344CB8AC3E}">
        <p14:creationId xmlns:p14="http://schemas.microsoft.com/office/powerpoint/2010/main" val="3434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8D941-7F71-A5EA-366B-505942D48BA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69B46B-B6FF-9113-8A77-9E281BB5015F}"/>
              </a:ext>
            </a:extLst>
          </p:cNvPr>
          <p:cNvSpPr txBox="1"/>
          <p:nvPr/>
        </p:nvSpPr>
        <p:spPr>
          <a:xfrm>
            <a:off x="203200" y="244826"/>
            <a:ext cx="11822545" cy="3693319"/>
          </a:xfrm>
          <a:prstGeom prst="rect">
            <a:avLst/>
          </a:prstGeom>
          <a:noFill/>
        </p:spPr>
        <p:txBody>
          <a:bodyPr wrap="square">
            <a:spAutoFit/>
          </a:bodyPr>
          <a:lstStyle/>
          <a:p>
            <a:r>
              <a:rPr lang="az-Latn-AZ">
                <a:latin typeface="-apple-system"/>
              </a:rPr>
              <a:t>İndi </a:t>
            </a:r>
            <a:r>
              <a:rPr lang="az-Latn-AZ" b="1">
                <a:latin typeface="-apple-system"/>
              </a:rPr>
              <a:t>XSD</a:t>
            </a:r>
            <a:r>
              <a:rPr lang="az-Latn-AZ">
                <a:latin typeface="-apple-system"/>
              </a:rPr>
              <a:t> ( </a:t>
            </a:r>
            <a:r>
              <a:rPr lang="az-Latn-AZ" b="1">
                <a:latin typeface="-apple-system"/>
              </a:rPr>
              <a:t>XML Schema Definition </a:t>
            </a:r>
            <a:r>
              <a:rPr lang="az-Latn-AZ">
                <a:latin typeface="-apple-system"/>
              </a:rPr>
              <a:t>) haqqında...</a:t>
            </a:r>
            <a:endParaRPr lang="en-US"/>
          </a:p>
          <a:p>
            <a:endParaRPr lang="az-Latn-AZ">
              <a:latin typeface="-apple-system"/>
            </a:endParaRPr>
          </a:p>
          <a:p>
            <a:endParaRPr lang="az-Latn-AZ">
              <a:latin typeface="-apple-system"/>
            </a:endParaRPr>
          </a:p>
          <a:p>
            <a:endParaRPr lang="az-Latn-AZ">
              <a:latin typeface="-apple-system"/>
            </a:endParaRPr>
          </a:p>
          <a:p>
            <a:r>
              <a:rPr lang="en-US">
                <a:latin typeface="-apple-system"/>
              </a:rPr>
              <a:t>Həll → XML Schema (XSD) </a:t>
            </a:r>
            <a:endParaRPr lang="az-Latn-AZ">
              <a:latin typeface="-apple-system"/>
            </a:endParaRPr>
          </a:p>
          <a:p>
            <a:endParaRPr lang="az-Latn-AZ">
              <a:latin typeface="-apple-system"/>
            </a:endParaRPr>
          </a:p>
          <a:p>
            <a:r>
              <a:rPr lang="en-US" b="1">
                <a:latin typeface="-apple-system"/>
              </a:rPr>
              <a:t>Schema = XML </a:t>
            </a:r>
            <a:r>
              <a:rPr lang="en-US">
                <a:latin typeface="-apple-system"/>
              </a:rPr>
              <a:t>üçün qanun kitabı (yəni struktur, qaydalar, datatype-lar). </a:t>
            </a:r>
            <a:r>
              <a:rPr lang="en-US" b="1">
                <a:latin typeface="-apple-system"/>
              </a:rPr>
              <a:t>XML Schema </a:t>
            </a:r>
            <a:r>
              <a:rPr lang="en-US">
                <a:latin typeface="-apple-system"/>
              </a:rPr>
              <a:t>sənədi ayrıca fayldır (</a:t>
            </a:r>
            <a:r>
              <a:rPr lang="en-US" b="1" i="1">
                <a:solidFill>
                  <a:srgbClr val="FF0000"/>
                </a:solidFill>
                <a:latin typeface="-apple-system"/>
              </a:rPr>
              <a:t>.xsd</a:t>
            </a:r>
            <a:r>
              <a:rPr lang="en-US">
                <a:latin typeface="-apple-system"/>
              </a:rPr>
              <a:t>), burada yazılır:</a:t>
            </a:r>
            <a:endParaRPr lang="az-Latn-AZ">
              <a:latin typeface="-apple-system"/>
            </a:endParaRPr>
          </a:p>
          <a:p>
            <a:pPr marL="742950" lvl="1" indent="-285750">
              <a:buFont typeface="Arial" panose="020B0604020202020204" pitchFamily="34" charset="0"/>
              <a:buChar char="•"/>
            </a:pPr>
            <a:r>
              <a:rPr lang="en-US"/>
              <a:t>hansı elementlər ola bilər</a:t>
            </a:r>
          </a:p>
          <a:p>
            <a:pPr marL="742950" lvl="1" indent="-285750">
              <a:buFont typeface="Arial" panose="020B0604020202020204" pitchFamily="34" charset="0"/>
              <a:buChar char="•"/>
            </a:pPr>
            <a:r>
              <a:rPr lang="en-US"/>
              <a:t>hansı elementin tipi (string, integer, date) olacaq</a:t>
            </a:r>
          </a:p>
          <a:p>
            <a:pPr marL="742950" lvl="1" indent="-285750">
              <a:buFont typeface="Arial" panose="020B0604020202020204" pitchFamily="34" charset="0"/>
              <a:buChar char="•"/>
            </a:pPr>
            <a:r>
              <a:rPr lang="en-US"/>
              <a:t>hansı element vacibdir, hansı opsionaldır</a:t>
            </a:r>
          </a:p>
          <a:p>
            <a:pPr marL="742950" lvl="1" indent="-285750">
              <a:buFont typeface="Arial" panose="020B0604020202020204" pitchFamily="34" charset="0"/>
              <a:buChar char="•"/>
            </a:pPr>
            <a:r>
              <a:rPr lang="en-US"/>
              <a:t>neçə dəfə təkrar ola bilər </a:t>
            </a:r>
            <a:r>
              <a:rPr lang="az-Latn-AZ"/>
              <a:t>və.s</a:t>
            </a:r>
          </a:p>
          <a:p>
            <a:endParaRPr lang="en-US"/>
          </a:p>
        </p:txBody>
      </p:sp>
    </p:spTree>
    <p:extLst>
      <p:ext uri="{BB962C8B-B14F-4D97-AF65-F5344CB8AC3E}">
        <p14:creationId xmlns:p14="http://schemas.microsoft.com/office/powerpoint/2010/main" val="328070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3CA3-0CB9-E1BB-BF05-040FDBBD6D0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A7481C-8985-F500-D33F-4E638ACC8796}"/>
              </a:ext>
            </a:extLst>
          </p:cNvPr>
          <p:cNvSpPr txBox="1"/>
          <p:nvPr/>
        </p:nvSpPr>
        <p:spPr>
          <a:xfrm>
            <a:off x="203200" y="244826"/>
            <a:ext cx="11822545" cy="6432530"/>
          </a:xfrm>
          <a:prstGeom prst="rect">
            <a:avLst/>
          </a:prstGeom>
          <a:noFill/>
        </p:spPr>
        <p:txBody>
          <a:bodyPr wrap="square">
            <a:spAutoFit/>
          </a:bodyPr>
          <a:lstStyle/>
          <a:p>
            <a:r>
              <a:rPr lang="en-US">
                <a:latin typeface="-apple-system"/>
              </a:rPr>
              <a:t>Nümunə XML (</a:t>
            </a:r>
            <a:r>
              <a:rPr lang="az-Latn-AZ">
                <a:latin typeface="-apple-system"/>
              </a:rPr>
              <a:t> not: kod tam deyil. Tam nümunə növbəti slaydda olacaq</a:t>
            </a:r>
            <a:r>
              <a:rPr lang="en-US">
                <a:latin typeface="-apple-system"/>
              </a:rPr>
              <a:t>)</a:t>
            </a:r>
            <a:r>
              <a:rPr lang="az-Latn-AZ">
                <a:latin typeface="-apple-system"/>
              </a:rPr>
              <a:t>	- CODE3 qovluğu</a:t>
            </a: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t>XML Schema (qanun)</a:t>
            </a:r>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sz="1400"/>
          </a:p>
          <a:p>
            <a:r>
              <a:rPr lang="en-US" sz="1400" b="1"/>
              <a:t>Harada istifadə olunur?</a:t>
            </a:r>
          </a:p>
          <a:p>
            <a:pPr marL="285750" indent="-285750">
              <a:buFont typeface="Arial" panose="020B0604020202020204" pitchFamily="34" charset="0"/>
              <a:buChar char="•"/>
            </a:pPr>
            <a:r>
              <a:rPr lang="en-US" sz="1400"/>
              <a:t>Böyük sistemlərdə məlumat mübadiləsində (bank, dövlət, SOAP servis)</a:t>
            </a:r>
          </a:p>
          <a:p>
            <a:pPr marL="285750" indent="-285750">
              <a:buFont typeface="Arial" panose="020B0604020202020204" pitchFamily="34" charset="0"/>
              <a:buChar char="•"/>
            </a:pPr>
            <a:r>
              <a:rPr lang="en-US" sz="1400" b="1">
                <a:solidFill>
                  <a:srgbClr val="00B0F0"/>
                </a:solidFill>
              </a:rPr>
              <a:t>WSDL</a:t>
            </a:r>
            <a:r>
              <a:rPr lang="az-Latn-AZ" sz="1400"/>
              <a:t> (bu haqqda sonra)</a:t>
            </a:r>
            <a:r>
              <a:rPr lang="en-US" sz="1400"/>
              <a:t> sənədlərində (Web xidmətlərin təsviri)</a:t>
            </a:r>
          </a:p>
          <a:p>
            <a:pPr marL="285750" indent="-285750">
              <a:buFont typeface="Arial" panose="020B0604020202020204" pitchFamily="34" charset="0"/>
              <a:buChar char="•"/>
            </a:pPr>
            <a:r>
              <a:rPr lang="en-US" sz="1400"/>
              <a:t>Verilənlərin düzgünlüyünü yoxlamaq üçün</a:t>
            </a:r>
          </a:p>
        </p:txBody>
      </p:sp>
      <p:pic>
        <p:nvPicPr>
          <p:cNvPr id="3" name="Picture 2">
            <a:extLst>
              <a:ext uri="{FF2B5EF4-FFF2-40B4-BE49-F238E27FC236}">
                <a16:creationId xmlns:a16="http://schemas.microsoft.com/office/drawing/2014/main" id="{25CA9E90-7A9D-B794-487E-DD3E27CA3EEF}"/>
              </a:ext>
            </a:extLst>
          </p:cNvPr>
          <p:cNvPicPr>
            <a:picLocks noChangeAspect="1"/>
          </p:cNvPicPr>
          <p:nvPr/>
        </p:nvPicPr>
        <p:blipFill>
          <a:blip r:embed="rId2"/>
          <a:stretch>
            <a:fillRect/>
          </a:stretch>
        </p:blipFill>
        <p:spPr>
          <a:xfrm>
            <a:off x="203200" y="625703"/>
            <a:ext cx="1476581" cy="1019317"/>
          </a:xfrm>
          <a:prstGeom prst="rect">
            <a:avLst/>
          </a:prstGeom>
        </p:spPr>
      </p:pic>
      <p:pic>
        <p:nvPicPr>
          <p:cNvPr id="5" name="Picture 4">
            <a:extLst>
              <a:ext uri="{FF2B5EF4-FFF2-40B4-BE49-F238E27FC236}">
                <a16:creationId xmlns:a16="http://schemas.microsoft.com/office/drawing/2014/main" id="{B8B6F59D-6E14-9EE7-A23F-A2B9D7563C8C}"/>
              </a:ext>
            </a:extLst>
          </p:cNvPr>
          <p:cNvPicPr>
            <a:picLocks noChangeAspect="1"/>
          </p:cNvPicPr>
          <p:nvPr/>
        </p:nvPicPr>
        <p:blipFill>
          <a:blip r:embed="rId3"/>
          <a:stretch>
            <a:fillRect/>
          </a:stretch>
        </p:blipFill>
        <p:spPr>
          <a:xfrm>
            <a:off x="203200" y="2378162"/>
            <a:ext cx="4258269" cy="2896004"/>
          </a:xfrm>
          <a:prstGeom prst="rect">
            <a:avLst/>
          </a:prstGeom>
        </p:spPr>
      </p:pic>
      <p:sp>
        <p:nvSpPr>
          <p:cNvPr id="8" name="TextBox 7">
            <a:extLst>
              <a:ext uri="{FF2B5EF4-FFF2-40B4-BE49-F238E27FC236}">
                <a16:creationId xmlns:a16="http://schemas.microsoft.com/office/drawing/2014/main" id="{EFBCC9AC-CE26-4AD8-F979-721238231F77}"/>
              </a:ext>
            </a:extLst>
          </p:cNvPr>
          <p:cNvSpPr txBox="1"/>
          <p:nvPr/>
        </p:nvSpPr>
        <p:spPr>
          <a:xfrm>
            <a:off x="5195607" y="2810501"/>
            <a:ext cx="6096000" cy="2031325"/>
          </a:xfrm>
          <a:prstGeom prst="rect">
            <a:avLst/>
          </a:prstGeom>
          <a:noFill/>
        </p:spPr>
        <p:txBody>
          <a:bodyPr wrap="square">
            <a:spAutoFit/>
          </a:bodyPr>
          <a:lstStyle/>
          <a:p>
            <a:r>
              <a:rPr lang="en-US" sz="1400" b="1"/>
              <a:t>Burada deyilir ki</a:t>
            </a:r>
            <a:r>
              <a:rPr lang="en-US" sz="1400"/>
              <a:t>:</a:t>
            </a:r>
          </a:p>
          <a:p>
            <a:pPr marL="285750" indent="-285750">
              <a:lnSpc>
                <a:spcPct val="150000"/>
              </a:lnSpc>
              <a:buFont typeface="Arial" panose="020B0604020202020204" pitchFamily="34" charset="0"/>
              <a:buChar char="•"/>
            </a:pPr>
            <a:r>
              <a:rPr lang="en-US" sz="1400"/>
              <a:t>telebe adlı element olmalıdır.</a:t>
            </a:r>
          </a:p>
          <a:p>
            <a:pPr marL="285750" indent="-285750">
              <a:lnSpc>
                <a:spcPct val="150000"/>
              </a:lnSpc>
              <a:buFont typeface="Arial" panose="020B0604020202020204" pitchFamily="34" charset="0"/>
              <a:buChar char="•"/>
            </a:pPr>
            <a:r>
              <a:rPr lang="en-US" sz="1400"/>
              <a:t>İçində mütləq ardıcıllıqla:</a:t>
            </a:r>
          </a:p>
          <a:p>
            <a:pPr marL="742950" lvl="1" indent="-285750">
              <a:lnSpc>
                <a:spcPct val="150000"/>
              </a:lnSpc>
              <a:buFont typeface="Wingdings" panose="05000000000000000000" pitchFamily="2" charset="2"/>
              <a:buChar char="q"/>
            </a:pPr>
            <a:r>
              <a:rPr lang="en-US" sz="1400"/>
              <a:t>ad (string tipində)</a:t>
            </a:r>
          </a:p>
          <a:p>
            <a:pPr marL="742950" lvl="1" indent="-285750">
              <a:lnSpc>
                <a:spcPct val="150000"/>
              </a:lnSpc>
              <a:buFont typeface="Wingdings" panose="05000000000000000000" pitchFamily="2" charset="2"/>
              <a:buChar char="q"/>
            </a:pPr>
            <a:r>
              <a:rPr lang="en-US" sz="1400"/>
              <a:t>yas (tam ədəd tipində) olmalıdır.</a:t>
            </a:r>
          </a:p>
          <a:p>
            <a:endParaRPr lang="en-US" sz="1400"/>
          </a:p>
          <a:p>
            <a:r>
              <a:rPr lang="en-US" sz="1400"/>
              <a:t>Əgər kimsə </a:t>
            </a:r>
            <a:r>
              <a:rPr lang="en-US" sz="1400" b="1"/>
              <a:t>&lt;yas&gt;Ali&lt;/yas&gt; </a:t>
            </a:r>
            <a:r>
              <a:rPr lang="en-US" sz="1400"/>
              <a:t>yazsa → Schema validasiya zamanı səhv çıxacaq.</a:t>
            </a:r>
          </a:p>
        </p:txBody>
      </p:sp>
    </p:spTree>
    <p:extLst>
      <p:ext uri="{BB962C8B-B14F-4D97-AF65-F5344CB8AC3E}">
        <p14:creationId xmlns:p14="http://schemas.microsoft.com/office/powerpoint/2010/main" val="85904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0AD1A-FDBC-1A72-75A2-12A1C21DEF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53C3305-6216-07C2-95A6-F656B2C93C08}"/>
              </a:ext>
            </a:extLst>
          </p:cNvPr>
          <p:cNvSpPr txBox="1"/>
          <p:nvPr/>
        </p:nvSpPr>
        <p:spPr>
          <a:xfrm>
            <a:off x="0" y="244826"/>
            <a:ext cx="12192000" cy="3539430"/>
          </a:xfrm>
          <a:prstGeom prst="rect">
            <a:avLst/>
          </a:prstGeom>
          <a:noFill/>
        </p:spPr>
        <p:txBody>
          <a:bodyPr wrap="square">
            <a:spAutoFit/>
          </a:bodyPr>
          <a:lstStyle/>
          <a:p>
            <a:r>
              <a:rPr lang="az-Latn-AZ" sz="1600">
                <a:latin typeface="-apple-system"/>
              </a:rPr>
              <a:t>Nümunə 2 - Məsələn, </a:t>
            </a:r>
            <a:r>
              <a:rPr lang="az-Latn-AZ" sz="1600" b="1">
                <a:latin typeface="-apple-system"/>
              </a:rPr>
              <a:t>telebe.xml </a:t>
            </a:r>
            <a:r>
              <a:rPr lang="az-Latn-AZ" sz="1600">
                <a:latin typeface="-apple-system"/>
              </a:rPr>
              <a:t>faylını yaradırsan: 		CODE4 qovluğu</a:t>
            </a:r>
          </a:p>
          <a:p>
            <a:endParaRPr lang="az-Latn-AZ" sz="1600">
              <a:latin typeface="-apple-system"/>
            </a:endParaRPr>
          </a:p>
          <a:p>
            <a:pPr marL="285750" indent="-285750">
              <a:buFont typeface="Arial" panose="020B0604020202020204" pitchFamily="34" charset="0"/>
              <a:buChar char="•"/>
            </a:pPr>
            <a:r>
              <a:rPr lang="az-Latn-AZ" sz="1600">
                <a:latin typeface="-apple-system"/>
              </a:rPr>
              <a:t>Burada ən vacib hissə → </a:t>
            </a:r>
            <a:r>
              <a:rPr lang="az-Latn-AZ" sz="1600" b="1">
                <a:latin typeface="-apple-system"/>
              </a:rPr>
              <a:t>xsi:noNamespaceSchemaLocation="telebe.xsd" </a:t>
            </a:r>
            <a:r>
              <a:rPr lang="az-Latn-AZ" sz="1600">
                <a:latin typeface="-apple-system"/>
              </a:rPr>
              <a:t>Bu deyir ki: “Mənim qaydalarım (schema) </a:t>
            </a:r>
            <a:r>
              <a:rPr lang="az-Latn-AZ" sz="1600" b="1">
                <a:latin typeface="-apple-system"/>
              </a:rPr>
              <a:t>telebe.xsd </a:t>
            </a:r>
            <a:r>
              <a:rPr lang="az-Latn-AZ" sz="1600">
                <a:latin typeface="-apple-system"/>
              </a:rPr>
              <a:t>faylındadır.”</a:t>
            </a: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endParaRPr lang="az-Latn-AZ" sz="1600">
              <a:latin typeface="-apple-system"/>
            </a:endParaRPr>
          </a:p>
          <a:p>
            <a:pPr marL="285750" indent="-285750">
              <a:buFont typeface="Arial" panose="020B0604020202020204" pitchFamily="34" charset="0"/>
              <a:buChar char="•"/>
            </a:pPr>
            <a:r>
              <a:rPr lang="en-US" sz="1600"/>
              <a:t>XML Schema sənəd (qaydalar) Sən yanında </a:t>
            </a:r>
            <a:r>
              <a:rPr lang="en-US" sz="1600" b="1"/>
              <a:t>telebe.xsd </a:t>
            </a:r>
            <a:r>
              <a:rPr lang="en-US" sz="1600"/>
              <a:t>faylı yaradırsan:</a:t>
            </a:r>
          </a:p>
        </p:txBody>
      </p:sp>
      <p:pic>
        <p:nvPicPr>
          <p:cNvPr id="3" name="Picture 2">
            <a:extLst>
              <a:ext uri="{FF2B5EF4-FFF2-40B4-BE49-F238E27FC236}">
                <a16:creationId xmlns:a16="http://schemas.microsoft.com/office/drawing/2014/main" id="{07971FE9-A050-3D1F-5562-4F953FDDDF42}"/>
              </a:ext>
            </a:extLst>
          </p:cNvPr>
          <p:cNvPicPr>
            <a:picLocks noChangeAspect="1"/>
          </p:cNvPicPr>
          <p:nvPr/>
        </p:nvPicPr>
        <p:blipFill>
          <a:blip r:embed="rId2"/>
          <a:stretch>
            <a:fillRect/>
          </a:stretch>
        </p:blipFill>
        <p:spPr>
          <a:xfrm>
            <a:off x="0" y="1254019"/>
            <a:ext cx="4706007" cy="1505160"/>
          </a:xfrm>
          <a:prstGeom prst="rect">
            <a:avLst/>
          </a:prstGeom>
        </p:spPr>
      </p:pic>
      <p:sp>
        <p:nvSpPr>
          <p:cNvPr id="5" name="TextBox 4">
            <a:extLst>
              <a:ext uri="{FF2B5EF4-FFF2-40B4-BE49-F238E27FC236}">
                <a16:creationId xmlns:a16="http://schemas.microsoft.com/office/drawing/2014/main" id="{1D2B4D76-7BBF-E7A6-B364-D1A6347252BC}"/>
              </a:ext>
            </a:extLst>
          </p:cNvPr>
          <p:cNvSpPr txBox="1"/>
          <p:nvPr/>
        </p:nvSpPr>
        <p:spPr>
          <a:xfrm>
            <a:off x="6576292" y="4056858"/>
            <a:ext cx="5126181" cy="2464393"/>
          </a:xfrm>
          <a:prstGeom prst="rect">
            <a:avLst/>
          </a:prstGeom>
          <a:noFill/>
        </p:spPr>
        <p:txBody>
          <a:bodyPr wrap="square">
            <a:spAutoFit/>
          </a:bodyPr>
          <a:lstStyle/>
          <a:p>
            <a:pPr>
              <a:lnSpc>
                <a:spcPct val="150000"/>
              </a:lnSpc>
            </a:pPr>
            <a:r>
              <a:rPr lang="en-US" sz="1200" b="1"/>
              <a:t>Burada sən deyirsən</a:t>
            </a:r>
            <a:r>
              <a:rPr lang="en-US" sz="1200"/>
              <a:t>:</a:t>
            </a:r>
          </a:p>
          <a:p>
            <a:pPr marL="285750" indent="-285750">
              <a:buFont typeface="Arial" panose="020B0604020202020204" pitchFamily="34" charset="0"/>
              <a:buChar char="•"/>
            </a:pPr>
            <a:r>
              <a:rPr lang="en-US" sz="1200"/>
              <a:t>XML-də kök element telebe olmalıdır.</a:t>
            </a:r>
          </a:p>
          <a:p>
            <a:pPr marL="285750" indent="-285750">
              <a:buFont typeface="Arial" panose="020B0604020202020204" pitchFamily="34" charset="0"/>
              <a:buChar char="•"/>
            </a:pPr>
            <a:r>
              <a:rPr lang="en-US" sz="1200"/>
              <a:t>İçində mütləq:</a:t>
            </a:r>
          </a:p>
          <a:p>
            <a:pPr marL="742950" lvl="1" indent="-285750">
              <a:buFont typeface="Wingdings" panose="05000000000000000000" pitchFamily="2" charset="2"/>
              <a:buChar char="q"/>
            </a:pPr>
            <a:r>
              <a:rPr lang="en-US" sz="1200" b="1"/>
              <a:t>ad</a:t>
            </a:r>
            <a:r>
              <a:rPr lang="en-US" sz="1200"/>
              <a:t> → mətn (string)</a:t>
            </a:r>
          </a:p>
          <a:p>
            <a:pPr marL="742950" lvl="1" indent="-285750">
              <a:buFont typeface="Wingdings" panose="05000000000000000000" pitchFamily="2" charset="2"/>
              <a:buChar char="q"/>
            </a:pPr>
            <a:r>
              <a:rPr lang="en-US" sz="1200" b="1"/>
              <a:t>yas</a:t>
            </a:r>
            <a:r>
              <a:rPr lang="en-US" sz="1200"/>
              <a:t> → tam ədəd (integer)</a:t>
            </a:r>
            <a:endParaRPr lang="az-Latn-AZ" sz="1200"/>
          </a:p>
          <a:p>
            <a:pPr marL="742950" lvl="1" indent="-285750">
              <a:buFont typeface="Wingdings" panose="05000000000000000000" pitchFamily="2" charset="2"/>
              <a:buChar char="q"/>
            </a:pPr>
            <a:endParaRPr lang="az-Latn-AZ" sz="1200"/>
          </a:p>
          <a:p>
            <a:pPr lvl="1"/>
            <a:endParaRPr lang="az-Latn-AZ" sz="1200"/>
          </a:p>
          <a:p>
            <a:r>
              <a:rPr lang="en-US" sz="1200" b="1"/>
              <a:t>Necə işləyir?</a:t>
            </a:r>
          </a:p>
          <a:p>
            <a:pPr marL="171450" indent="-171450">
              <a:lnSpc>
                <a:spcPct val="150000"/>
              </a:lnSpc>
              <a:buFont typeface="Arial" panose="020B0604020202020204" pitchFamily="34" charset="0"/>
              <a:buChar char="•"/>
            </a:pPr>
            <a:r>
              <a:rPr lang="az-Latn-AZ" sz="1200"/>
              <a:t>X</a:t>
            </a:r>
            <a:r>
              <a:rPr lang="en-US" sz="1200"/>
              <a:t>üsusi </a:t>
            </a:r>
            <a:r>
              <a:rPr lang="en-US" sz="1200" b="1"/>
              <a:t>XML Validator</a:t>
            </a:r>
            <a:r>
              <a:rPr lang="en-US" sz="1200"/>
              <a:t> bu XML-i oxuyanda </a:t>
            </a:r>
            <a:r>
              <a:rPr lang="en-US" sz="1200" b="1"/>
              <a:t>telebe.xsd</a:t>
            </a:r>
            <a:r>
              <a:rPr lang="en-US" sz="1200"/>
              <a:t>-yə baxır.</a:t>
            </a:r>
          </a:p>
          <a:p>
            <a:pPr marL="171450" indent="-171450">
              <a:lnSpc>
                <a:spcPct val="150000"/>
              </a:lnSpc>
              <a:buFont typeface="Arial" panose="020B0604020202020204" pitchFamily="34" charset="0"/>
              <a:buChar char="•"/>
            </a:pPr>
            <a:r>
              <a:rPr lang="en-US" sz="1200"/>
              <a:t>Əgər XML qaydalara uyğundursa → “</a:t>
            </a:r>
            <a:r>
              <a:rPr lang="en-US" sz="1200" b="1"/>
              <a:t>valid</a:t>
            </a:r>
            <a:r>
              <a:rPr lang="en-US" sz="1200"/>
              <a:t>” (doğru).</a:t>
            </a:r>
          </a:p>
          <a:p>
            <a:pPr marL="171450" indent="-171450">
              <a:lnSpc>
                <a:spcPct val="150000"/>
              </a:lnSpc>
              <a:buFont typeface="Arial" panose="020B0604020202020204" pitchFamily="34" charset="0"/>
              <a:buChar char="•"/>
            </a:pPr>
            <a:r>
              <a:rPr lang="en-US" sz="1200"/>
              <a:t>Uyğun deyilsə → </a:t>
            </a:r>
            <a:r>
              <a:rPr lang="en-US" sz="1200" b="1"/>
              <a:t>səhv</a:t>
            </a:r>
            <a:r>
              <a:rPr lang="en-US" sz="1200"/>
              <a:t> göstərir.</a:t>
            </a:r>
            <a:r>
              <a:rPr lang="az-Latn-AZ" sz="1200"/>
              <a:t> </a:t>
            </a:r>
            <a:endParaRPr lang="en-US" sz="1200"/>
          </a:p>
        </p:txBody>
      </p:sp>
      <p:pic>
        <p:nvPicPr>
          <p:cNvPr id="8" name="Picture 7">
            <a:extLst>
              <a:ext uri="{FF2B5EF4-FFF2-40B4-BE49-F238E27FC236}">
                <a16:creationId xmlns:a16="http://schemas.microsoft.com/office/drawing/2014/main" id="{BBB4C0A7-BD45-F0BF-484F-5ABE4A5B36DE}"/>
              </a:ext>
            </a:extLst>
          </p:cNvPr>
          <p:cNvPicPr>
            <a:picLocks noChangeAspect="1"/>
          </p:cNvPicPr>
          <p:nvPr/>
        </p:nvPicPr>
        <p:blipFill>
          <a:blip r:embed="rId3"/>
          <a:stretch>
            <a:fillRect/>
          </a:stretch>
        </p:blipFill>
        <p:spPr>
          <a:xfrm>
            <a:off x="0" y="3754954"/>
            <a:ext cx="4353533" cy="3038899"/>
          </a:xfrm>
          <a:prstGeom prst="rect">
            <a:avLst/>
          </a:prstGeom>
        </p:spPr>
      </p:pic>
    </p:spTree>
    <p:extLst>
      <p:ext uri="{BB962C8B-B14F-4D97-AF65-F5344CB8AC3E}">
        <p14:creationId xmlns:p14="http://schemas.microsoft.com/office/powerpoint/2010/main" val="386206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2DD8B-9CEB-A9E1-B2FA-244A3191B1C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24C3B9E-F61C-9DB0-DE91-BC8FD82A3194}"/>
              </a:ext>
            </a:extLst>
          </p:cNvPr>
          <p:cNvSpPr txBox="1"/>
          <p:nvPr/>
        </p:nvSpPr>
        <p:spPr>
          <a:xfrm>
            <a:off x="203200" y="244826"/>
            <a:ext cx="11822545" cy="6186309"/>
          </a:xfrm>
          <a:prstGeom prst="rect">
            <a:avLst/>
          </a:prstGeom>
          <a:noFill/>
        </p:spPr>
        <p:txBody>
          <a:bodyPr wrap="square">
            <a:spAutoFit/>
          </a:bodyPr>
          <a:lstStyle/>
          <a:p>
            <a:r>
              <a:rPr lang="en-US" b="1">
                <a:latin typeface="-apple-system"/>
              </a:rPr>
              <a:t>Brauzer</a:t>
            </a:r>
            <a:r>
              <a:rPr lang="en-US">
                <a:latin typeface="-apple-system"/>
              </a:rPr>
              <a:t> (Chrome, Edge, Firefox) </a:t>
            </a:r>
            <a:r>
              <a:rPr lang="en-US" b="1">
                <a:latin typeface="-apple-system"/>
              </a:rPr>
              <a:t>XML</a:t>
            </a:r>
            <a:r>
              <a:rPr lang="en-US">
                <a:latin typeface="-apple-system"/>
              </a:rPr>
              <a:t> faylını sadəcə “məlumat faylı” kimi aç</a:t>
            </a:r>
            <a:r>
              <a:rPr lang="az-Latn-AZ">
                <a:latin typeface="-apple-system"/>
              </a:rPr>
              <a:t>acaq</a:t>
            </a:r>
            <a:r>
              <a:rPr lang="en-US">
                <a:latin typeface="-apple-system"/>
              </a:rPr>
              <a:t>. O </a:t>
            </a:r>
            <a:r>
              <a:rPr lang="en-US" b="1">
                <a:latin typeface="-apple-system"/>
              </a:rPr>
              <a:t>Schema</a:t>
            </a:r>
            <a:r>
              <a:rPr lang="en-US">
                <a:latin typeface="-apple-system"/>
              </a:rPr>
              <a:t> üzrə yoxlama etmir. Ona görə sən </a:t>
            </a:r>
            <a:r>
              <a:rPr lang="en-US" b="1">
                <a:latin typeface="-apple-system"/>
              </a:rPr>
              <a:t>&lt;yas&gt;Ali&lt;/yas&gt; </a:t>
            </a:r>
            <a:r>
              <a:rPr lang="en-US">
                <a:latin typeface="-apple-system"/>
              </a:rPr>
              <a:t>yazanda brauzer heç bir səhv göstərm</a:t>
            </a:r>
            <a:r>
              <a:rPr lang="az-Latn-AZ">
                <a:latin typeface="-apple-system"/>
              </a:rPr>
              <a:t>əyəcək</a:t>
            </a:r>
            <a:r>
              <a:rPr lang="en-US">
                <a:latin typeface="-apple-system"/>
              </a:rPr>
              <a:t>.</a:t>
            </a:r>
            <a:endParaRPr lang="az-Latn-AZ">
              <a:latin typeface="-apple-system"/>
            </a:endParaRPr>
          </a:p>
          <a:p>
            <a:endParaRPr lang="az-Latn-AZ">
              <a:latin typeface="-apple-system"/>
            </a:endParaRPr>
          </a:p>
          <a:p>
            <a:r>
              <a:rPr lang="en-US" b="1"/>
              <a:t>Vacib bilmək</a:t>
            </a:r>
            <a:r>
              <a:rPr lang="en-US"/>
              <a:t>: </a:t>
            </a:r>
            <a:endParaRPr lang="az-Latn-AZ"/>
          </a:p>
          <a:p>
            <a:pPr marL="285750" indent="-285750">
              <a:lnSpc>
                <a:spcPct val="150000"/>
              </a:lnSpc>
              <a:buFont typeface="Arial" panose="020B0604020202020204" pitchFamily="34" charset="0"/>
              <a:buChar char="•"/>
            </a:pPr>
            <a:r>
              <a:rPr lang="en-US"/>
              <a:t>XML faylı = məlumat → brauzer onu “</a:t>
            </a:r>
            <a:r>
              <a:rPr lang="en-US" b="1"/>
              <a:t>document tree</a:t>
            </a:r>
            <a:r>
              <a:rPr lang="en-US"/>
              <a:t>” kimi göstərir. </a:t>
            </a:r>
            <a:endParaRPr lang="az-Latn-AZ"/>
          </a:p>
          <a:p>
            <a:pPr marL="285750" indent="-285750">
              <a:lnSpc>
                <a:spcPct val="150000"/>
              </a:lnSpc>
              <a:buFont typeface="Arial" panose="020B0604020202020204" pitchFamily="34" charset="0"/>
              <a:buChar char="•"/>
            </a:pPr>
            <a:r>
              <a:rPr lang="en-US"/>
              <a:t>Validasiya (XSD-yə görə yoxlama) isə xüsusi proqram və ya alətlə aparılır (brauzer bunu etmir).</a:t>
            </a:r>
            <a:endParaRPr lang="az-Latn-AZ"/>
          </a:p>
          <a:p>
            <a:endParaRPr lang="az-Latn-AZ"/>
          </a:p>
          <a:p>
            <a:endParaRPr lang="az-Latn-AZ"/>
          </a:p>
          <a:p>
            <a:r>
              <a:rPr lang="az-Latn-AZ" b="1">
                <a:highlight>
                  <a:srgbClr val="FFFF00"/>
                </a:highlight>
              </a:rPr>
              <a:t>Bəs necə test etmək olar? </a:t>
            </a:r>
          </a:p>
          <a:p>
            <a:endParaRPr lang="az-Latn-AZ"/>
          </a:p>
          <a:p>
            <a:r>
              <a:rPr lang="az-Latn-AZ" b="1"/>
              <a:t>Bunun üçün 3 üsul var</a:t>
            </a:r>
            <a:r>
              <a:rPr lang="az-Latn-AZ"/>
              <a:t>:</a:t>
            </a:r>
          </a:p>
          <a:p>
            <a:endParaRPr lang="az-Latn-AZ"/>
          </a:p>
          <a:p>
            <a:r>
              <a:rPr lang="az-Latn-AZ"/>
              <a:t>1. Online Validator ilə yoxla</a:t>
            </a:r>
          </a:p>
          <a:p>
            <a:endParaRPr lang="az-Latn-AZ"/>
          </a:p>
          <a:p>
            <a:r>
              <a:rPr lang="az-Latn-AZ" b="1"/>
              <a:t>Məsələn</a:t>
            </a:r>
            <a:r>
              <a:rPr lang="az-Latn-AZ"/>
              <a:t>:</a:t>
            </a:r>
          </a:p>
          <a:p>
            <a:pPr marL="285750" indent="-285750">
              <a:buFont typeface="Arial" panose="020B0604020202020204" pitchFamily="34" charset="0"/>
              <a:buChar char="•"/>
            </a:pPr>
            <a:r>
              <a:rPr lang="az-Latn-AZ" u="sng">
                <a:solidFill>
                  <a:srgbClr val="00B0F0"/>
                </a:solidFill>
              </a:rPr>
              <a:t>https://www.freeformatter.com/xml-validator-xsd.html</a:t>
            </a:r>
          </a:p>
          <a:p>
            <a:pPr marL="285750" indent="-285750">
              <a:buFont typeface="Arial" panose="020B0604020202020204" pitchFamily="34" charset="0"/>
              <a:buChar char="•"/>
            </a:pPr>
            <a:r>
              <a:rPr lang="az-Latn-AZ" u="sng">
                <a:solidFill>
                  <a:srgbClr val="00B0F0"/>
                </a:solidFill>
              </a:rPr>
              <a:t>https://www.xmlvalidation.com</a:t>
            </a:r>
          </a:p>
          <a:p>
            <a:endParaRPr lang="az-Latn-AZ"/>
          </a:p>
          <a:p>
            <a:r>
              <a:rPr lang="az-Latn-AZ"/>
              <a:t>Orada </a:t>
            </a:r>
            <a:r>
              <a:rPr lang="az-Latn-AZ" b="1"/>
              <a:t>telebe.xml </a:t>
            </a:r>
            <a:r>
              <a:rPr lang="az-Latn-AZ"/>
              <a:t>faylını yükləyirsən → </a:t>
            </a:r>
            <a:r>
              <a:rPr lang="az-Latn-AZ" b="1"/>
              <a:t>telebe.xsd </a:t>
            </a:r>
            <a:r>
              <a:rPr lang="az-Latn-AZ"/>
              <a:t>faylını da yükləyirsən.</a:t>
            </a:r>
          </a:p>
          <a:p>
            <a:endParaRPr lang="az-Latn-AZ"/>
          </a:p>
          <a:p>
            <a:r>
              <a:rPr lang="az-Latn-AZ" b="1"/>
              <a:t>Nəticə</a:t>
            </a:r>
            <a:r>
              <a:rPr lang="az-Latn-AZ"/>
              <a:t>: </a:t>
            </a:r>
            <a:r>
              <a:rPr lang="az-Latn-AZ" b="1" i="1"/>
              <a:t>Error</a:t>
            </a:r>
            <a:r>
              <a:rPr lang="az-Latn-AZ"/>
              <a:t> çıxacaq → “</a:t>
            </a:r>
            <a:r>
              <a:rPr lang="az-Latn-AZ" b="1"/>
              <a:t>Element</a:t>
            </a:r>
            <a:r>
              <a:rPr lang="az-Latn-AZ"/>
              <a:t> </a:t>
            </a:r>
            <a:r>
              <a:rPr lang="az-Latn-AZ" b="1"/>
              <a:t>'yas</a:t>
            </a:r>
            <a:r>
              <a:rPr lang="az-Latn-AZ"/>
              <a:t>': </a:t>
            </a:r>
            <a:r>
              <a:rPr lang="az-Latn-AZ" b="1"/>
              <a:t>'Ali</a:t>
            </a:r>
            <a:r>
              <a:rPr lang="az-Latn-AZ"/>
              <a:t>' </a:t>
            </a:r>
            <a:r>
              <a:rPr lang="az-Latn-AZ" b="1"/>
              <a:t>is not a valid value of the atomic type 'xs:integer'”</a:t>
            </a:r>
          </a:p>
        </p:txBody>
      </p:sp>
    </p:spTree>
    <p:extLst>
      <p:ext uri="{BB962C8B-B14F-4D97-AF65-F5344CB8AC3E}">
        <p14:creationId xmlns:p14="http://schemas.microsoft.com/office/powerpoint/2010/main" val="304748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1F50-3359-1525-2524-4A978114398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5F9F3AF-3855-FAEA-54A7-2DC5D6CF41A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pic>
        <p:nvPicPr>
          <p:cNvPr id="3" name="Picture 2">
            <a:extLst>
              <a:ext uri="{FF2B5EF4-FFF2-40B4-BE49-F238E27FC236}">
                <a16:creationId xmlns:a16="http://schemas.microsoft.com/office/drawing/2014/main" id="{FF34EE55-F175-9EE7-679B-3A219F8C6FC5}"/>
              </a:ext>
            </a:extLst>
          </p:cNvPr>
          <p:cNvPicPr>
            <a:picLocks noChangeAspect="1"/>
          </p:cNvPicPr>
          <p:nvPr/>
        </p:nvPicPr>
        <p:blipFill>
          <a:blip r:embed="rId2"/>
          <a:stretch>
            <a:fillRect/>
          </a:stretch>
        </p:blipFill>
        <p:spPr>
          <a:xfrm>
            <a:off x="0" y="0"/>
            <a:ext cx="12192000" cy="3137256"/>
          </a:xfrm>
          <a:prstGeom prst="rect">
            <a:avLst/>
          </a:prstGeom>
        </p:spPr>
      </p:pic>
      <p:pic>
        <p:nvPicPr>
          <p:cNvPr id="5" name="Picture 4">
            <a:extLst>
              <a:ext uri="{FF2B5EF4-FFF2-40B4-BE49-F238E27FC236}">
                <a16:creationId xmlns:a16="http://schemas.microsoft.com/office/drawing/2014/main" id="{7318F508-4C96-156F-7775-38190B16C8DF}"/>
              </a:ext>
            </a:extLst>
          </p:cNvPr>
          <p:cNvPicPr>
            <a:picLocks noChangeAspect="1"/>
          </p:cNvPicPr>
          <p:nvPr/>
        </p:nvPicPr>
        <p:blipFill>
          <a:blip r:embed="rId3"/>
          <a:stretch>
            <a:fillRect/>
          </a:stretch>
        </p:blipFill>
        <p:spPr>
          <a:xfrm>
            <a:off x="0" y="3720743"/>
            <a:ext cx="5351174" cy="3137257"/>
          </a:xfrm>
          <a:prstGeom prst="rect">
            <a:avLst/>
          </a:prstGeom>
        </p:spPr>
      </p:pic>
    </p:spTree>
    <p:extLst>
      <p:ext uri="{BB962C8B-B14F-4D97-AF65-F5344CB8AC3E}">
        <p14:creationId xmlns:p14="http://schemas.microsoft.com/office/powerpoint/2010/main" val="270388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4EAB8-AECD-DC0B-4E0C-343DB9EEC1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8627DF-A07D-0FB7-B23B-8D1B66EDEEA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pic>
        <p:nvPicPr>
          <p:cNvPr id="3" name="Picture 2">
            <a:extLst>
              <a:ext uri="{FF2B5EF4-FFF2-40B4-BE49-F238E27FC236}">
                <a16:creationId xmlns:a16="http://schemas.microsoft.com/office/drawing/2014/main" id="{499F9724-8A3E-6F4A-1FC9-D715B78EABBD}"/>
              </a:ext>
            </a:extLst>
          </p:cNvPr>
          <p:cNvPicPr>
            <a:picLocks noChangeAspect="1"/>
          </p:cNvPicPr>
          <p:nvPr/>
        </p:nvPicPr>
        <p:blipFill>
          <a:blip r:embed="rId2"/>
          <a:stretch>
            <a:fillRect/>
          </a:stretch>
        </p:blipFill>
        <p:spPr>
          <a:xfrm>
            <a:off x="0" y="0"/>
            <a:ext cx="12192000" cy="2955402"/>
          </a:xfrm>
          <a:prstGeom prst="rect">
            <a:avLst/>
          </a:prstGeom>
        </p:spPr>
      </p:pic>
      <p:pic>
        <p:nvPicPr>
          <p:cNvPr id="5" name="Picture 4">
            <a:extLst>
              <a:ext uri="{FF2B5EF4-FFF2-40B4-BE49-F238E27FC236}">
                <a16:creationId xmlns:a16="http://schemas.microsoft.com/office/drawing/2014/main" id="{8C2D0C2B-1D2A-4902-30C5-90402798F665}"/>
              </a:ext>
            </a:extLst>
          </p:cNvPr>
          <p:cNvPicPr>
            <a:picLocks noChangeAspect="1"/>
          </p:cNvPicPr>
          <p:nvPr/>
        </p:nvPicPr>
        <p:blipFill>
          <a:blip r:embed="rId3"/>
          <a:stretch>
            <a:fillRect/>
          </a:stretch>
        </p:blipFill>
        <p:spPr>
          <a:xfrm>
            <a:off x="0" y="3649541"/>
            <a:ext cx="5708073" cy="3208459"/>
          </a:xfrm>
          <a:prstGeom prst="rect">
            <a:avLst/>
          </a:prstGeom>
        </p:spPr>
      </p:pic>
    </p:spTree>
    <p:extLst>
      <p:ext uri="{BB962C8B-B14F-4D97-AF65-F5344CB8AC3E}">
        <p14:creationId xmlns:p14="http://schemas.microsoft.com/office/powerpoint/2010/main" val="1655798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889EF-29AE-98F5-31EE-8532A81D22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C6A98FE-86E8-E6B5-A55E-7A9FF540BFBF}"/>
              </a:ext>
            </a:extLst>
          </p:cNvPr>
          <p:cNvSpPr txBox="1"/>
          <p:nvPr/>
        </p:nvSpPr>
        <p:spPr>
          <a:xfrm>
            <a:off x="203200" y="244826"/>
            <a:ext cx="11822545" cy="923330"/>
          </a:xfrm>
          <a:prstGeom prst="rect">
            <a:avLst/>
          </a:prstGeom>
          <a:noFill/>
        </p:spPr>
        <p:txBody>
          <a:bodyPr wrap="square">
            <a:spAutoFit/>
          </a:bodyPr>
          <a:lstStyle/>
          <a:p>
            <a:r>
              <a:rPr lang="en-US">
                <a:latin typeface="-apple-system"/>
              </a:rPr>
              <a:t>2. Komanda xətti ilə yoxlama (xmllint) </a:t>
            </a:r>
            <a:endParaRPr lang="az-Latn-AZ">
              <a:latin typeface="-apple-system"/>
            </a:endParaRPr>
          </a:p>
          <a:p>
            <a:endParaRPr lang="az-Latn-AZ">
              <a:latin typeface="-apple-system"/>
            </a:endParaRPr>
          </a:p>
          <a:p>
            <a:r>
              <a:rPr lang="en-US">
                <a:latin typeface="-apple-system"/>
              </a:rPr>
              <a:t>Linux və ya Windows-da (WSL, Git Bash, Cygwin varsa) belə yoxlaya bilərsən:</a:t>
            </a:r>
            <a:endParaRPr lang="en-US"/>
          </a:p>
        </p:txBody>
      </p:sp>
      <p:pic>
        <p:nvPicPr>
          <p:cNvPr id="3" name="Picture 2">
            <a:extLst>
              <a:ext uri="{FF2B5EF4-FFF2-40B4-BE49-F238E27FC236}">
                <a16:creationId xmlns:a16="http://schemas.microsoft.com/office/drawing/2014/main" id="{19A3E4FC-1C3F-30C3-593D-E7E845B1E145}"/>
              </a:ext>
            </a:extLst>
          </p:cNvPr>
          <p:cNvPicPr>
            <a:picLocks noChangeAspect="1"/>
          </p:cNvPicPr>
          <p:nvPr/>
        </p:nvPicPr>
        <p:blipFill>
          <a:blip r:embed="rId2"/>
          <a:stretch>
            <a:fillRect/>
          </a:stretch>
        </p:blipFill>
        <p:spPr>
          <a:xfrm>
            <a:off x="0" y="1235052"/>
            <a:ext cx="3581900" cy="323895"/>
          </a:xfrm>
          <a:prstGeom prst="rect">
            <a:avLst/>
          </a:prstGeom>
        </p:spPr>
      </p:pic>
      <p:pic>
        <p:nvPicPr>
          <p:cNvPr id="5" name="Picture 4">
            <a:extLst>
              <a:ext uri="{FF2B5EF4-FFF2-40B4-BE49-F238E27FC236}">
                <a16:creationId xmlns:a16="http://schemas.microsoft.com/office/drawing/2014/main" id="{2C5C851A-B728-63BC-20D1-735ED3FF194B}"/>
              </a:ext>
            </a:extLst>
          </p:cNvPr>
          <p:cNvPicPr>
            <a:picLocks noChangeAspect="1"/>
          </p:cNvPicPr>
          <p:nvPr/>
        </p:nvPicPr>
        <p:blipFill>
          <a:blip r:embed="rId3"/>
          <a:stretch>
            <a:fillRect/>
          </a:stretch>
        </p:blipFill>
        <p:spPr>
          <a:xfrm>
            <a:off x="0" y="2813601"/>
            <a:ext cx="12192000" cy="4044399"/>
          </a:xfrm>
          <a:prstGeom prst="rect">
            <a:avLst/>
          </a:prstGeom>
        </p:spPr>
      </p:pic>
    </p:spTree>
    <p:extLst>
      <p:ext uri="{BB962C8B-B14F-4D97-AF65-F5344CB8AC3E}">
        <p14:creationId xmlns:p14="http://schemas.microsoft.com/office/powerpoint/2010/main" val="3997508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4A878-E1E8-D766-9BC6-4ECB9694CEC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C59710-3EE8-6A4C-155D-6364D5841DEF}"/>
              </a:ext>
            </a:extLst>
          </p:cNvPr>
          <p:cNvSpPr txBox="1"/>
          <p:nvPr/>
        </p:nvSpPr>
        <p:spPr>
          <a:xfrm>
            <a:off x="203200" y="244826"/>
            <a:ext cx="11822545" cy="5078313"/>
          </a:xfrm>
          <a:prstGeom prst="rect">
            <a:avLst/>
          </a:prstGeom>
          <a:noFill/>
        </p:spPr>
        <p:txBody>
          <a:bodyPr wrap="square">
            <a:spAutoFit/>
          </a:bodyPr>
          <a:lstStyle/>
          <a:p>
            <a:r>
              <a:rPr lang="en-US">
                <a:latin typeface="-apple-system"/>
              </a:rPr>
              <a:t>3. Python ilə yoxlama (lxml kitabxanası)</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az-Latn-AZ"/>
              <a:t>Əgər xəta varsa onda burada sənə belə bir xəta qaytaracaq:</a:t>
            </a:r>
            <a:endParaRPr lang="en-US"/>
          </a:p>
        </p:txBody>
      </p:sp>
      <p:pic>
        <p:nvPicPr>
          <p:cNvPr id="3" name="Picture 2">
            <a:extLst>
              <a:ext uri="{FF2B5EF4-FFF2-40B4-BE49-F238E27FC236}">
                <a16:creationId xmlns:a16="http://schemas.microsoft.com/office/drawing/2014/main" id="{3A1064B0-F823-C6E9-94D0-30186828FAFD}"/>
              </a:ext>
            </a:extLst>
          </p:cNvPr>
          <p:cNvPicPr>
            <a:picLocks noChangeAspect="1"/>
          </p:cNvPicPr>
          <p:nvPr/>
        </p:nvPicPr>
        <p:blipFill>
          <a:blip r:embed="rId2"/>
          <a:stretch>
            <a:fillRect/>
          </a:stretch>
        </p:blipFill>
        <p:spPr>
          <a:xfrm>
            <a:off x="0" y="802015"/>
            <a:ext cx="3953427" cy="3591426"/>
          </a:xfrm>
          <a:prstGeom prst="rect">
            <a:avLst/>
          </a:prstGeom>
        </p:spPr>
      </p:pic>
      <p:pic>
        <p:nvPicPr>
          <p:cNvPr id="5" name="Picture 4">
            <a:extLst>
              <a:ext uri="{FF2B5EF4-FFF2-40B4-BE49-F238E27FC236}">
                <a16:creationId xmlns:a16="http://schemas.microsoft.com/office/drawing/2014/main" id="{A14A609B-FB95-C80E-54AF-538ECD75E680}"/>
              </a:ext>
            </a:extLst>
          </p:cNvPr>
          <p:cNvPicPr>
            <a:picLocks noChangeAspect="1"/>
          </p:cNvPicPr>
          <p:nvPr/>
        </p:nvPicPr>
        <p:blipFill>
          <a:blip r:embed="rId3"/>
          <a:stretch>
            <a:fillRect/>
          </a:stretch>
        </p:blipFill>
        <p:spPr>
          <a:xfrm>
            <a:off x="0" y="5365171"/>
            <a:ext cx="6468378" cy="476316"/>
          </a:xfrm>
          <a:prstGeom prst="rect">
            <a:avLst/>
          </a:prstGeom>
        </p:spPr>
      </p:pic>
    </p:spTree>
    <p:extLst>
      <p:ext uri="{BB962C8B-B14F-4D97-AF65-F5344CB8AC3E}">
        <p14:creationId xmlns:p14="http://schemas.microsoft.com/office/powerpoint/2010/main" val="304680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3970318"/>
          </a:xfrm>
          <a:prstGeom prst="rect">
            <a:avLst/>
          </a:prstGeom>
          <a:noFill/>
        </p:spPr>
        <p:txBody>
          <a:bodyPr wrap="square">
            <a:spAutoFit/>
          </a:bodyPr>
          <a:lstStyle/>
          <a:p>
            <a:r>
              <a:rPr lang="en-US" b="1">
                <a:solidFill>
                  <a:srgbClr val="FF0000"/>
                </a:solidFill>
                <a:latin typeface="-apple-system"/>
              </a:rPr>
              <a:t>XML</a:t>
            </a:r>
            <a:r>
              <a:rPr lang="en-US">
                <a:latin typeface="-apple-system"/>
              </a:rPr>
              <a:t> (</a:t>
            </a:r>
            <a:r>
              <a:rPr lang="en-US" b="1">
                <a:latin typeface="-apple-system"/>
              </a:rPr>
              <a:t>eXtensible Markup Language</a:t>
            </a:r>
            <a:r>
              <a:rPr lang="az-Latn-AZ" b="1">
                <a:latin typeface="-apple-system"/>
              </a:rPr>
              <a:t> - Genişləndirilə bilən İşarələmə Dili</a:t>
            </a:r>
            <a:r>
              <a:rPr lang="en-US">
                <a:latin typeface="-apple-system"/>
              </a:rPr>
              <a:t>) proqramlaşdırma və məlumat idarəetməsində çox istifadə olunan bir texnologiyadır.</a:t>
            </a:r>
            <a:endParaRPr lang="az-Latn-AZ">
              <a:latin typeface="-apple-system"/>
            </a:endParaRPr>
          </a:p>
          <a:p>
            <a:endParaRPr lang="az-Latn-AZ">
              <a:latin typeface="-apple-system"/>
            </a:endParaRPr>
          </a:p>
          <a:p>
            <a:r>
              <a:rPr lang="az-Latn-AZ" b="1">
                <a:solidFill>
                  <a:srgbClr val="0070C0"/>
                </a:solidFill>
              </a:rPr>
              <a:t>XML</a:t>
            </a:r>
            <a:r>
              <a:rPr lang="en-US"/>
              <a:t>, </a:t>
            </a:r>
            <a:r>
              <a:rPr lang="en-US" b="1"/>
              <a:t>HTML</a:t>
            </a:r>
            <a:r>
              <a:rPr lang="en-US"/>
              <a:t> kimi işarələmə dili olsa da, </a:t>
            </a:r>
            <a:r>
              <a:rPr lang="en-US" b="1"/>
              <a:t>HTML</a:t>
            </a:r>
            <a:r>
              <a:rPr lang="en-US"/>
              <a:t> səhifələri göstərmək üçün (məsələn, veb saytların görünüşü), </a:t>
            </a:r>
            <a:r>
              <a:rPr lang="en-US" b="1"/>
              <a:t>XML</a:t>
            </a:r>
            <a:r>
              <a:rPr lang="en-US"/>
              <a:t> isə məlumatları</a:t>
            </a:r>
            <a:r>
              <a:rPr lang="az-Latn-AZ"/>
              <a:t> </a:t>
            </a:r>
            <a:r>
              <a:rPr lang="en-US"/>
              <a:t>saxlamaq və daşımaq üçün yaradılmış bir dildir. </a:t>
            </a:r>
            <a:r>
              <a:rPr lang="en-US" b="1"/>
              <a:t>XML</a:t>
            </a:r>
            <a:r>
              <a:rPr lang="en-US"/>
              <a:t> həm insanlar, həm də kompüterlər tərəfindən oxuna bilər.</a:t>
            </a:r>
          </a:p>
          <a:p>
            <a:endParaRPr lang="az-Latn-AZ"/>
          </a:p>
          <a:p>
            <a:r>
              <a:rPr lang="en-US"/>
              <a:t>XML</a:t>
            </a:r>
            <a:r>
              <a:rPr lang="az-Latn-AZ"/>
              <a:t>,</a:t>
            </a:r>
            <a:r>
              <a:rPr lang="en-US"/>
              <a:t> 1998-ci ildə W3C (World Wide Web Consortium) tərəfindən yaradılıb. O, </a:t>
            </a:r>
            <a:r>
              <a:rPr lang="en-US" b="1"/>
              <a:t>SGML</a:t>
            </a:r>
            <a:r>
              <a:rPr lang="en-US"/>
              <a:t> (Standard Generalized Markup Language) əsasında qurulub, amma daha sadədir. Məqsəd: Fərqli proqramlar arasında məlumat mübadiləsini asanlaşdırmaq.</a:t>
            </a:r>
            <a:endParaRPr lang="az-Latn-AZ"/>
          </a:p>
          <a:p>
            <a:endParaRPr lang="az-Latn-AZ"/>
          </a:p>
          <a:p>
            <a:r>
              <a:rPr lang="en-US"/>
              <a:t>Niyə </a:t>
            </a:r>
            <a:r>
              <a:rPr lang="en-US" b="1"/>
              <a:t>XML</a:t>
            </a:r>
            <a:r>
              <a:rPr lang="en-US"/>
              <a:t>? Çünki platformadan asılı deyil – </a:t>
            </a:r>
            <a:r>
              <a:rPr lang="en-US" b="1"/>
              <a:t>Windows</a:t>
            </a:r>
            <a:r>
              <a:rPr lang="en-US"/>
              <a:t>, </a:t>
            </a:r>
            <a:r>
              <a:rPr lang="en-US" b="1"/>
              <a:t>Linux</a:t>
            </a:r>
            <a:r>
              <a:rPr lang="en-US"/>
              <a:t> və ya </a:t>
            </a:r>
            <a:r>
              <a:rPr lang="en-US" b="1"/>
              <a:t>mobil cihazlarda </a:t>
            </a:r>
            <a:r>
              <a:rPr lang="en-US"/>
              <a:t>eyni işləyir. Məsələn, bir proqram </a:t>
            </a:r>
            <a:r>
              <a:rPr lang="en-US" b="1"/>
              <a:t>XML</a:t>
            </a:r>
            <a:r>
              <a:rPr lang="en-US"/>
              <a:t> faylı yaradır, başqa proqram onu oxuyur.</a:t>
            </a:r>
          </a:p>
          <a:p>
            <a:endParaRPr lang="az-Latn-AZ"/>
          </a:p>
          <a:p>
            <a:r>
              <a:rPr lang="en-US" b="1"/>
              <a:t>HTML</a:t>
            </a:r>
            <a:r>
              <a:rPr lang="en-US"/>
              <a:t>-dən</a:t>
            </a:r>
            <a:r>
              <a:rPr lang="az-Latn-AZ"/>
              <a:t> f</a:t>
            </a:r>
            <a:r>
              <a:rPr lang="en-US"/>
              <a:t>ərq</a:t>
            </a:r>
            <a:r>
              <a:rPr lang="az-Latn-AZ"/>
              <a:t>i</a:t>
            </a:r>
            <a:r>
              <a:rPr lang="en-US"/>
              <a:t> : HTML sabit etiketlərə malikdir (məsələn,  paraqraf üçün), XML-də isə öz etiketlərinizi yarada bilərsiniz (məsələn, </a:t>
            </a:r>
            <a:r>
              <a:rPr lang="en-US" b="1">
                <a:solidFill>
                  <a:schemeClr val="accent2"/>
                </a:solidFill>
              </a:rPr>
              <a:t>&lt;kitab&gt;</a:t>
            </a:r>
            <a:r>
              <a:rPr lang="en-US"/>
              <a:t> kitab məlumatı üçün).</a:t>
            </a:r>
          </a:p>
        </p:txBody>
      </p:sp>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0CC5B-9ED7-A390-0191-8D6CC9347E4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564504-2FDF-71A9-E538-C33195CFF7A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774263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A0807-287C-0992-2813-50D333CAF3A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2E94A81-2BCB-90F5-35AD-EC77E3217B6F}"/>
              </a:ext>
            </a:extLst>
          </p:cNvPr>
          <p:cNvSpPr txBox="1"/>
          <p:nvPr/>
        </p:nvSpPr>
        <p:spPr>
          <a:xfrm>
            <a:off x="203200" y="244826"/>
            <a:ext cx="11822545" cy="5632311"/>
          </a:xfrm>
          <a:prstGeom prst="rect">
            <a:avLst/>
          </a:prstGeom>
          <a:noFill/>
        </p:spPr>
        <p:txBody>
          <a:bodyPr wrap="square">
            <a:spAutoFit/>
          </a:bodyPr>
          <a:lstStyle/>
          <a:p>
            <a:r>
              <a:rPr lang="en-US" b="1">
                <a:solidFill>
                  <a:srgbClr val="FF0000"/>
                </a:solidFill>
                <a:latin typeface="-apple-system"/>
              </a:rPr>
              <a:t>DTD</a:t>
            </a:r>
            <a:r>
              <a:rPr lang="az-Latn-AZ" b="1">
                <a:solidFill>
                  <a:srgbClr val="FF0000"/>
                </a:solidFill>
                <a:latin typeface="-apple-system"/>
              </a:rPr>
              <a:t> ( Document Type Definition )</a:t>
            </a:r>
            <a:r>
              <a:rPr lang="en-US" b="1">
                <a:solidFill>
                  <a:srgbClr val="FF0000"/>
                </a:solidFill>
                <a:latin typeface="-apple-system"/>
              </a:rPr>
              <a:t> nədir?</a:t>
            </a:r>
          </a:p>
          <a:p>
            <a:endParaRPr lang="en-US">
              <a:latin typeface="-apple-system"/>
            </a:endParaRPr>
          </a:p>
          <a:p>
            <a:r>
              <a:rPr lang="en-US" b="1">
                <a:latin typeface="-apple-system"/>
              </a:rPr>
              <a:t>DTD → XML </a:t>
            </a:r>
            <a:r>
              <a:rPr lang="en-US">
                <a:latin typeface="-apple-system"/>
              </a:rPr>
              <a:t>sənədinin strukturu və qaydalarını müəyyən edən köhnə, lakin hələ də istifadə olunan standartdır.</a:t>
            </a:r>
          </a:p>
          <a:p>
            <a:pPr marL="742950" lvl="1" indent="-285750">
              <a:lnSpc>
                <a:spcPct val="150000"/>
              </a:lnSpc>
              <a:buFont typeface="Arial" panose="020B0604020202020204" pitchFamily="34" charset="0"/>
              <a:buChar char="•"/>
            </a:pPr>
            <a:r>
              <a:rPr lang="en-US" b="1">
                <a:latin typeface="-apple-system"/>
              </a:rPr>
              <a:t>XML</a:t>
            </a:r>
            <a:r>
              <a:rPr lang="en-US">
                <a:latin typeface="-apple-system"/>
              </a:rPr>
              <a:t> elementlərinin adlarını, onların bir-birinə nisbətini, atributlarını və mümkün dəyərləri müəyyən edir.</a:t>
            </a:r>
          </a:p>
          <a:p>
            <a:pPr marL="742950" lvl="1" indent="-285750">
              <a:lnSpc>
                <a:spcPct val="150000"/>
              </a:lnSpc>
              <a:buFont typeface="Arial" panose="020B0604020202020204" pitchFamily="34" charset="0"/>
              <a:buChar char="•"/>
            </a:pPr>
            <a:r>
              <a:rPr lang="en-US" b="1">
                <a:latin typeface="-apple-system"/>
              </a:rPr>
              <a:t>DTD</a:t>
            </a:r>
            <a:r>
              <a:rPr lang="en-US">
                <a:latin typeface="-apple-system"/>
              </a:rPr>
              <a:t> olmadan XML sənədi hələ də işləyir, amma validasiya etməyimiz çətin olur.</a:t>
            </a:r>
          </a:p>
          <a:p>
            <a:endParaRPr lang="az-Latn-AZ">
              <a:latin typeface="-apple-system"/>
            </a:endParaRPr>
          </a:p>
          <a:p>
            <a:endParaRPr lang="en-US">
              <a:latin typeface="-apple-system"/>
            </a:endParaRPr>
          </a:p>
          <a:p>
            <a:r>
              <a:rPr lang="az-Latn-AZ" b="1">
                <a:latin typeface="-apple-system"/>
              </a:rPr>
              <a:t>XMK </a:t>
            </a:r>
            <a:r>
              <a:rPr lang="en-US" b="1">
                <a:latin typeface="-apple-system"/>
              </a:rPr>
              <a:t>&amp; DTD</a:t>
            </a:r>
            <a:r>
              <a:rPr lang="en-US">
                <a:latin typeface="-apple-system"/>
              </a:rPr>
              <a:t>:</a:t>
            </a:r>
          </a:p>
          <a:p>
            <a:pPr marL="742950" lvl="1" indent="-285750">
              <a:lnSpc>
                <a:spcPct val="150000"/>
              </a:lnSpc>
              <a:buFont typeface="Arial" panose="020B0604020202020204" pitchFamily="34" charset="0"/>
              <a:buChar char="•"/>
            </a:pPr>
            <a:r>
              <a:rPr lang="en-US" b="1">
                <a:latin typeface="-apple-system"/>
              </a:rPr>
              <a:t>XML</a:t>
            </a:r>
            <a:r>
              <a:rPr lang="en-US">
                <a:latin typeface="-apple-system"/>
              </a:rPr>
              <a:t> = faktiki məlumat</a:t>
            </a:r>
          </a:p>
          <a:p>
            <a:pPr marL="742950" lvl="1" indent="-285750">
              <a:lnSpc>
                <a:spcPct val="150000"/>
              </a:lnSpc>
              <a:buFont typeface="Arial" panose="020B0604020202020204" pitchFamily="34" charset="0"/>
              <a:buChar char="•"/>
            </a:pPr>
            <a:r>
              <a:rPr lang="en-US" b="1">
                <a:latin typeface="-apple-system"/>
              </a:rPr>
              <a:t>DTD</a:t>
            </a:r>
            <a:r>
              <a:rPr lang="en-US">
                <a:latin typeface="-apple-system"/>
              </a:rPr>
              <a:t> = “forma” / “qaydalar kitabçası” → məlumatın necə görünməli olduğunu göstərir</a:t>
            </a:r>
            <a:endParaRPr lang="az-Latn-AZ">
              <a:latin typeface="-apple-system"/>
            </a:endParaRPr>
          </a:p>
          <a:p>
            <a:endParaRPr lang="az-Latn-AZ">
              <a:latin typeface="-apple-system"/>
            </a:endParaRPr>
          </a:p>
          <a:p>
            <a:endParaRPr lang="en-US"/>
          </a:p>
          <a:p>
            <a:r>
              <a:rPr lang="en-US" b="1">
                <a:solidFill>
                  <a:srgbClr val="00B050"/>
                </a:solidFill>
              </a:rPr>
              <a:t>DTD</a:t>
            </a:r>
            <a:r>
              <a:rPr lang="en-US"/>
              <a:t> </a:t>
            </a:r>
            <a:r>
              <a:rPr lang="az-Latn-AZ"/>
              <a:t>oxşayır </a:t>
            </a:r>
            <a:r>
              <a:rPr lang="az-Latn-AZ" b="1">
                <a:solidFill>
                  <a:srgbClr val="0070C0"/>
                </a:solidFill>
              </a:rPr>
              <a:t>XSD</a:t>
            </a:r>
            <a:r>
              <a:rPr lang="az-Latn-AZ"/>
              <a:t> -ya. Ancaq: </a:t>
            </a:r>
          </a:p>
          <a:p>
            <a:pPr marL="742950" lvl="1" indent="-285750">
              <a:lnSpc>
                <a:spcPct val="150000"/>
              </a:lnSpc>
              <a:buFont typeface="Arial" panose="020B0604020202020204" pitchFamily="34" charset="0"/>
              <a:buChar char="•"/>
            </a:pPr>
            <a:r>
              <a:rPr lang="en-US" b="1">
                <a:solidFill>
                  <a:srgbClr val="00B050"/>
                </a:solidFill>
              </a:rPr>
              <a:t>DTD</a:t>
            </a:r>
            <a:r>
              <a:rPr lang="en-US"/>
              <a:t> = “sadə qaydalar kitabçası” → elementin olub-olmamasına və ardıcıllığa baxır, </a:t>
            </a:r>
            <a:r>
              <a:rPr lang="en-US" b="1" i="1" u="sng"/>
              <a:t>tip</a:t>
            </a:r>
            <a:r>
              <a:rPr lang="az-Latn-AZ" b="1" i="1" u="sng"/>
              <a:t>ə</a:t>
            </a:r>
            <a:r>
              <a:rPr lang="en-US" b="1" i="1" u="sng"/>
              <a:t> yox</a:t>
            </a:r>
            <a:r>
              <a:rPr lang="az-Latn-AZ"/>
              <a:t>. </a:t>
            </a:r>
          </a:p>
          <a:p>
            <a:pPr marL="742950" lvl="1" indent="-285750">
              <a:lnSpc>
                <a:spcPct val="150000"/>
              </a:lnSpc>
              <a:buFont typeface="Arial" panose="020B0604020202020204" pitchFamily="34" charset="0"/>
              <a:buChar char="•"/>
            </a:pPr>
            <a:r>
              <a:rPr lang="en-US" b="1">
                <a:solidFill>
                  <a:srgbClr val="0070C0"/>
                </a:solidFill>
              </a:rPr>
              <a:t>XSD</a:t>
            </a:r>
            <a:r>
              <a:rPr lang="en-US"/>
              <a:t> = “güclü qaydalar kitabçası” → elementin tipini, atributlarını, namespace</a:t>
            </a:r>
            <a:r>
              <a:rPr lang="az-Latn-AZ"/>
              <a:t> </a:t>
            </a:r>
            <a:r>
              <a:rPr lang="en-US"/>
              <a:t>-i və daha çoxunu yoxlaya bilir</a:t>
            </a:r>
            <a:endParaRPr lang="az-Latn-AZ"/>
          </a:p>
          <a:p>
            <a:endParaRPr lang="az-Latn-AZ"/>
          </a:p>
          <a:p>
            <a:endParaRPr lang="en-US"/>
          </a:p>
        </p:txBody>
      </p:sp>
    </p:spTree>
    <p:extLst>
      <p:ext uri="{BB962C8B-B14F-4D97-AF65-F5344CB8AC3E}">
        <p14:creationId xmlns:p14="http://schemas.microsoft.com/office/powerpoint/2010/main" val="4021987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8FF69-C7B1-2E47-2823-6A06E8B5AB4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7FE7C83-916B-DC8C-054B-FEE7D4C1FD1B}"/>
              </a:ext>
            </a:extLst>
          </p:cNvPr>
          <p:cNvSpPr txBox="1"/>
          <p:nvPr/>
        </p:nvSpPr>
        <p:spPr>
          <a:xfrm>
            <a:off x="203200" y="244826"/>
            <a:ext cx="11822545" cy="923330"/>
          </a:xfrm>
          <a:prstGeom prst="rect">
            <a:avLst/>
          </a:prstGeom>
          <a:noFill/>
        </p:spPr>
        <p:txBody>
          <a:bodyPr wrap="square">
            <a:spAutoFit/>
          </a:bodyPr>
          <a:lstStyle/>
          <a:p>
            <a:r>
              <a:rPr lang="en-US" b="1">
                <a:latin typeface="-apple-system"/>
              </a:rPr>
              <a:t>DTD iki formada ola bilər</a:t>
            </a:r>
            <a:r>
              <a:rPr lang="en-US">
                <a:latin typeface="-apple-system"/>
              </a:rPr>
              <a:t>: </a:t>
            </a:r>
            <a:endParaRPr lang="az-Latn-AZ">
              <a:latin typeface="-apple-system"/>
            </a:endParaRPr>
          </a:p>
          <a:p>
            <a:endParaRPr lang="az-Latn-AZ">
              <a:latin typeface="-apple-system"/>
            </a:endParaRPr>
          </a:p>
          <a:p>
            <a:r>
              <a:rPr lang="en-US">
                <a:latin typeface="-apple-system"/>
              </a:rPr>
              <a:t>a) </a:t>
            </a:r>
            <a:r>
              <a:rPr lang="en-US" b="1">
                <a:latin typeface="-apple-system"/>
              </a:rPr>
              <a:t>Internal DTD </a:t>
            </a:r>
            <a:r>
              <a:rPr lang="en-US">
                <a:latin typeface="-apple-system"/>
              </a:rPr>
              <a:t>(XML faylının içində)</a:t>
            </a:r>
            <a:r>
              <a:rPr lang="az-Latn-AZ">
                <a:latin typeface="-apple-system"/>
              </a:rPr>
              <a:t>	- code6</a:t>
            </a:r>
            <a:endParaRPr lang="en-US"/>
          </a:p>
        </p:txBody>
      </p:sp>
      <p:pic>
        <p:nvPicPr>
          <p:cNvPr id="3" name="Picture 2">
            <a:extLst>
              <a:ext uri="{FF2B5EF4-FFF2-40B4-BE49-F238E27FC236}">
                <a16:creationId xmlns:a16="http://schemas.microsoft.com/office/drawing/2014/main" id="{57411006-86F8-819A-A83B-9EFBA8BFBB2F}"/>
              </a:ext>
            </a:extLst>
          </p:cNvPr>
          <p:cNvPicPr>
            <a:picLocks noChangeAspect="1"/>
          </p:cNvPicPr>
          <p:nvPr/>
        </p:nvPicPr>
        <p:blipFill>
          <a:blip r:embed="rId2"/>
          <a:stretch>
            <a:fillRect/>
          </a:stretch>
        </p:blipFill>
        <p:spPr>
          <a:xfrm>
            <a:off x="0" y="1328487"/>
            <a:ext cx="2848373" cy="3591426"/>
          </a:xfrm>
          <a:prstGeom prst="rect">
            <a:avLst/>
          </a:prstGeom>
        </p:spPr>
      </p:pic>
      <p:graphicFrame>
        <p:nvGraphicFramePr>
          <p:cNvPr id="4" name="Table 3">
            <a:extLst>
              <a:ext uri="{FF2B5EF4-FFF2-40B4-BE49-F238E27FC236}">
                <a16:creationId xmlns:a16="http://schemas.microsoft.com/office/drawing/2014/main" id="{7A7A1C82-1E2F-BE05-7981-3338B731F69E}"/>
              </a:ext>
            </a:extLst>
          </p:cNvPr>
          <p:cNvGraphicFramePr>
            <a:graphicFrameLocks noGrp="1"/>
          </p:cNvGraphicFramePr>
          <p:nvPr>
            <p:extLst>
              <p:ext uri="{D42A27DB-BD31-4B8C-83A1-F6EECF244321}">
                <p14:modId xmlns:p14="http://schemas.microsoft.com/office/powerpoint/2010/main" val="1251243949"/>
              </p:ext>
            </p:extLst>
          </p:nvPr>
        </p:nvGraphicFramePr>
        <p:xfrm>
          <a:off x="3389745" y="2301240"/>
          <a:ext cx="8636000" cy="4071850"/>
        </p:xfrm>
        <a:graphic>
          <a:graphicData uri="http://schemas.openxmlformats.org/drawingml/2006/table">
            <a:tbl>
              <a:tblPr/>
              <a:tblGrid>
                <a:gridCol w="3214255">
                  <a:extLst>
                    <a:ext uri="{9D8B030D-6E8A-4147-A177-3AD203B41FA5}">
                      <a16:colId xmlns:a16="http://schemas.microsoft.com/office/drawing/2014/main" val="235544817"/>
                    </a:ext>
                  </a:extLst>
                </a:gridCol>
                <a:gridCol w="5421745">
                  <a:extLst>
                    <a:ext uri="{9D8B030D-6E8A-4147-A177-3AD203B41FA5}">
                      <a16:colId xmlns:a16="http://schemas.microsoft.com/office/drawing/2014/main" val="961497473"/>
                    </a:ext>
                  </a:extLst>
                </a:gridCol>
              </a:tblGrid>
              <a:tr h="649652">
                <a:tc>
                  <a:txBody>
                    <a:bodyPr/>
                    <a:lstStyle/>
                    <a:p>
                      <a:pPr>
                        <a:lnSpc>
                          <a:spcPct val="150000"/>
                        </a:lnSpc>
                        <a:buNone/>
                      </a:pPr>
                      <a:r>
                        <a:rPr lang="en-US" sz="1800" b="1">
                          <a:latin typeface="Arial" panose="020B0604020202020204" pitchFamily="34" charset="0"/>
                          <a:cs typeface="Arial" panose="020B0604020202020204" pitchFamily="34" charset="0"/>
                        </a:rPr>
                        <a:t>Sintaksis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800" b="1">
                          <a:latin typeface="Arial" panose="020B0604020202020204" pitchFamily="34" charset="0"/>
                          <a:cs typeface="Arial" panose="020B0604020202020204" pitchFamily="34" charset="0"/>
                        </a:rPr>
                        <a:t>Mənası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5713"/>
                  </a:ext>
                </a:extLst>
              </a:tr>
              <a:tr h="1082755">
                <a:tc>
                  <a:txBody>
                    <a:bodyPr/>
                    <a:lstStyle/>
                    <a:p>
                      <a:pPr>
                        <a:lnSpc>
                          <a:spcPct val="150000"/>
                        </a:lnSpc>
                        <a:buNone/>
                      </a:pPr>
                      <a:r>
                        <a:rPr lang="en-US" sz="1200" b="1">
                          <a:latin typeface="Arial" panose="020B0604020202020204" pitchFamily="34" charset="0"/>
                          <a:cs typeface="Arial" panose="020B0604020202020204" pitchFamily="34" charset="0"/>
                        </a:rPr>
                        <a:t>&lt;!ELEMENT kitabxana (kitab+)&gt;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200">
                          <a:latin typeface="Arial" panose="020B0604020202020204" pitchFamily="34" charset="0"/>
                          <a:cs typeface="Arial" panose="020B0604020202020204" pitchFamily="34" charset="0"/>
                        </a:rPr>
                        <a:t>kitabxana elementində 1 və ya daha çox kitab olmalıdır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0086618"/>
                  </a:ext>
                </a:extLst>
              </a:tr>
              <a:tr h="1082755">
                <a:tc>
                  <a:txBody>
                    <a:bodyPr/>
                    <a:lstStyle/>
                    <a:p>
                      <a:pPr>
                        <a:lnSpc>
                          <a:spcPct val="150000"/>
                        </a:lnSpc>
                        <a:buNone/>
                      </a:pPr>
                      <a:r>
                        <a:rPr lang="en-US" sz="1200" b="1">
                          <a:latin typeface="Arial" panose="020B0604020202020204" pitchFamily="34" charset="0"/>
                          <a:cs typeface="Arial" panose="020B0604020202020204" pitchFamily="34" charset="0"/>
                        </a:rPr>
                        <a:t>&lt;!ELEMENT kitab (ad, muellif, il)&gt;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200">
                          <a:latin typeface="Arial" panose="020B0604020202020204" pitchFamily="34" charset="0"/>
                          <a:cs typeface="Arial" panose="020B0604020202020204" pitchFamily="34" charset="0"/>
                        </a:rPr>
                        <a:t>kitab elementi ardıcıl ad, muellif, il elementlərini saxlamalıdır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0362578"/>
                  </a:ext>
                </a:extLst>
              </a:tr>
              <a:tr h="1256688">
                <a:tc>
                  <a:txBody>
                    <a:bodyPr/>
                    <a:lstStyle/>
                    <a:p>
                      <a:pPr>
                        <a:lnSpc>
                          <a:spcPct val="150000"/>
                        </a:lnSpc>
                        <a:buNone/>
                      </a:pPr>
                      <a:r>
                        <a:rPr lang="en-US" sz="1200" b="1">
                          <a:latin typeface="Arial" panose="020B0604020202020204" pitchFamily="34" charset="0"/>
                          <a:cs typeface="Arial" panose="020B0604020202020204" pitchFamily="34" charset="0"/>
                        </a:rPr>
                        <a:t>&lt;!ELEMENT ad (#PCDATA)&gt;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buNone/>
                      </a:pPr>
                      <a:r>
                        <a:rPr lang="en-US" sz="1200" b="1">
                          <a:latin typeface="Arial" panose="020B0604020202020204" pitchFamily="34" charset="0"/>
                          <a:cs typeface="Arial" panose="020B0604020202020204" pitchFamily="34" charset="0"/>
                        </a:rPr>
                        <a:t>ad</a:t>
                      </a:r>
                      <a:r>
                        <a:rPr lang="en-US" sz="1200">
                          <a:latin typeface="Arial" panose="020B0604020202020204" pitchFamily="34" charset="0"/>
                          <a:cs typeface="Arial" panose="020B0604020202020204" pitchFamily="34" charset="0"/>
                        </a:rPr>
                        <a:t> elementində sadəcə mətn ola bilər (</a:t>
                      </a:r>
                      <a:r>
                        <a:rPr lang="az-Latn-AZ"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#PCDATA = parsed character data</a:t>
                      </a:r>
                      <a:r>
                        <a:rPr lang="az-Latn-AZ" sz="1200">
                          <a:latin typeface="Arial" panose="020B0604020202020204" pitchFamily="34" charset="0"/>
                          <a:cs typeface="Arial" panose="020B0604020202020204" pitchFamily="34" charset="0"/>
                        </a:rPr>
                        <a:t> (həm hərf, həm rəqəm, həm simvol )  </a:t>
                      </a:r>
                      <a:r>
                        <a:rPr lang="en-US" sz="1200">
                          <a:latin typeface="Arial" panose="020B0604020202020204" pitchFamily="34" charset="0"/>
                          <a:cs typeface="Arial" panose="020B0604020202020204" pitchFamily="34" charset="0"/>
                        </a:rPr>
                        <a:t>)</a:t>
                      </a:r>
                      <a:r>
                        <a:rPr lang="az-Latn-AZ" sz="1200">
                          <a:latin typeface="Arial" panose="020B0604020202020204" pitchFamily="34" charset="0"/>
                          <a:cs typeface="Arial" panose="020B0604020202020204" pitchFamily="34" charset="0"/>
                        </a:rPr>
                        <a:t>. Başqa alt elementlər burada ola bilməz.</a:t>
                      </a:r>
                      <a:endParaRPr lang="en-US" sz="120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709938"/>
                  </a:ext>
                </a:extLst>
              </a:tr>
            </a:tbl>
          </a:graphicData>
        </a:graphic>
      </p:graphicFrame>
      <p:pic>
        <p:nvPicPr>
          <p:cNvPr id="8" name="Picture 7">
            <a:extLst>
              <a:ext uri="{FF2B5EF4-FFF2-40B4-BE49-F238E27FC236}">
                <a16:creationId xmlns:a16="http://schemas.microsoft.com/office/drawing/2014/main" id="{ABE9D385-2F27-586F-8E1E-76F84EEF2181}"/>
              </a:ext>
            </a:extLst>
          </p:cNvPr>
          <p:cNvPicPr>
            <a:picLocks noChangeAspect="1"/>
          </p:cNvPicPr>
          <p:nvPr/>
        </p:nvPicPr>
        <p:blipFill>
          <a:blip r:embed="rId3"/>
          <a:stretch>
            <a:fillRect/>
          </a:stretch>
        </p:blipFill>
        <p:spPr>
          <a:xfrm>
            <a:off x="9186899" y="5925353"/>
            <a:ext cx="2838846" cy="447737"/>
          </a:xfrm>
          <a:prstGeom prst="rect">
            <a:avLst/>
          </a:prstGeom>
        </p:spPr>
      </p:pic>
    </p:spTree>
    <p:extLst>
      <p:ext uri="{BB962C8B-B14F-4D97-AF65-F5344CB8AC3E}">
        <p14:creationId xmlns:p14="http://schemas.microsoft.com/office/powerpoint/2010/main" val="3707774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ACAE5-083C-7657-D6CB-90DED0B2221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FDBDA44-F02F-AC4C-45F1-91CFAA1578A6}"/>
              </a:ext>
            </a:extLst>
          </p:cNvPr>
          <p:cNvSpPr txBox="1"/>
          <p:nvPr/>
        </p:nvSpPr>
        <p:spPr>
          <a:xfrm>
            <a:off x="203200" y="244826"/>
            <a:ext cx="11822545" cy="6001643"/>
          </a:xfrm>
          <a:prstGeom prst="rect">
            <a:avLst/>
          </a:prstGeom>
          <a:noFill/>
        </p:spPr>
        <p:txBody>
          <a:bodyPr wrap="square">
            <a:spAutoFit/>
          </a:bodyPr>
          <a:lstStyle/>
          <a:p>
            <a:r>
              <a:rPr lang="en-US" sz="1600">
                <a:latin typeface="-apple-system"/>
              </a:rPr>
              <a:t>b) </a:t>
            </a:r>
            <a:r>
              <a:rPr lang="en-US" sz="1600" b="1">
                <a:latin typeface="-apple-system"/>
              </a:rPr>
              <a:t>External DTD </a:t>
            </a:r>
            <a:r>
              <a:rPr lang="en-US" sz="1600">
                <a:latin typeface="-apple-system"/>
              </a:rPr>
              <a:t>(ayrı faylda)</a:t>
            </a:r>
            <a:r>
              <a:rPr lang="az-Latn-AZ" sz="1600">
                <a:latin typeface="-apple-system"/>
              </a:rPr>
              <a:t>		- code7</a:t>
            </a:r>
          </a:p>
          <a:p>
            <a:endParaRPr lang="az-Latn-AZ" sz="1600">
              <a:latin typeface="-apple-system"/>
            </a:endParaRPr>
          </a:p>
          <a:p>
            <a:r>
              <a:rPr lang="en-US" sz="1600"/>
              <a:t>Burada </a:t>
            </a:r>
            <a:r>
              <a:rPr lang="en-US" sz="1600" b="1"/>
              <a:t>&lt;!DOCTYPE kitabxana SYSTEM "kitabxana.dtd"&gt; </a:t>
            </a:r>
            <a:r>
              <a:rPr lang="en-US" sz="1600"/>
              <a:t>deyir ki, </a:t>
            </a:r>
            <a:r>
              <a:rPr lang="en-US" sz="1600" b="1"/>
              <a:t>DTD</a:t>
            </a:r>
            <a:r>
              <a:rPr lang="en-US" sz="1600"/>
              <a:t> qaydaları “</a:t>
            </a:r>
            <a:r>
              <a:rPr lang="en-US" sz="1600" b="1"/>
              <a:t>kitabxana.dtd</a:t>
            </a:r>
            <a:r>
              <a:rPr lang="en-US" sz="1600"/>
              <a:t>” faylında saxlanır.</a:t>
            </a:r>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r>
              <a:rPr lang="en-US" sz="1600" b="1">
                <a:solidFill>
                  <a:srgbClr val="FF0000"/>
                </a:solidFill>
                <a:latin typeface="-apple-system"/>
              </a:rPr>
              <a:t>DTD ilə validasiya</a:t>
            </a:r>
            <a:endParaRPr lang="az-Latn-AZ" sz="1600" b="1">
              <a:solidFill>
                <a:srgbClr val="FF0000"/>
              </a:solidFill>
              <a:latin typeface="-apple-system"/>
            </a:endParaRPr>
          </a:p>
          <a:p>
            <a:endParaRPr lang="en-US" sz="1600">
              <a:latin typeface="-apple-system"/>
            </a:endParaRPr>
          </a:p>
          <a:p>
            <a:r>
              <a:rPr lang="en-US" sz="1600">
                <a:latin typeface="-apple-system"/>
              </a:rPr>
              <a:t>a) Online Validator</a:t>
            </a:r>
          </a:p>
          <a:p>
            <a:endParaRPr lang="en-US" sz="1600">
              <a:latin typeface="-apple-system"/>
            </a:endParaRPr>
          </a:p>
          <a:p>
            <a:r>
              <a:rPr lang="en-US" sz="1600" u="sng">
                <a:solidFill>
                  <a:srgbClr val="0070C0"/>
                </a:solidFill>
                <a:latin typeface="-apple-system"/>
              </a:rPr>
              <a:t>https://www.freeformatter.com/xml-validator-dtd.html</a:t>
            </a:r>
            <a:r>
              <a:rPr lang="az-Latn-AZ" sz="1600">
                <a:latin typeface="-apple-system"/>
              </a:rPr>
              <a:t>   -  </a:t>
            </a:r>
            <a:r>
              <a:rPr lang="en-US" sz="1600">
                <a:latin typeface="-apple-system"/>
              </a:rPr>
              <a:t>( </a:t>
            </a:r>
            <a:r>
              <a:rPr lang="az-Latn-AZ" sz="1600">
                <a:latin typeface="-apple-system"/>
              </a:rPr>
              <a:t>ola bilərki müəyyən bir vaxt sonra sayt işləməsin </a:t>
            </a:r>
            <a:r>
              <a:rPr lang="en-US" sz="1600">
                <a:latin typeface="-apple-system"/>
              </a:rPr>
              <a:t>)</a:t>
            </a:r>
          </a:p>
          <a:p>
            <a:endParaRPr lang="en-US" sz="1600">
              <a:latin typeface="-apple-system"/>
            </a:endParaRPr>
          </a:p>
          <a:p>
            <a:r>
              <a:rPr lang="en-US" sz="1600">
                <a:latin typeface="-apple-system"/>
              </a:rPr>
              <a:t>XML faylı + DTD faylı yükləyirsən → səhvləri göstərir</a:t>
            </a:r>
            <a:endParaRPr lang="az-Latn-AZ" sz="1600">
              <a:latin typeface="-apple-system"/>
            </a:endParaRPr>
          </a:p>
        </p:txBody>
      </p:sp>
      <p:pic>
        <p:nvPicPr>
          <p:cNvPr id="3" name="Picture 2">
            <a:extLst>
              <a:ext uri="{FF2B5EF4-FFF2-40B4-BE49-F238E27FC236}">
                <a16:creationId xmlns:a16="http://schemas.microsoft.com/office/drawing/2014/main" id="{99C453DC-0D86-18AA-7E62-8CCECC08C486}"/>
              </a:ext>
            </a:extLst>
          </p:cNvPr>
          <p:cNvPicPr>
            <a:picLocks noChangeAspect="1"/>
          </p:cNvPicPr>
          <p:nvPr/>
        </p:nvPicPr>
        <p:blipFill>
          <a:blip r:embed="rId2"/>
          <a:stretch>
            <a:fillRect/>
          </a:stretch>
        </p:blipFill>
        <p:spPr>
          <a:xfrm>
            <a:off x="0" y="1093726"/>
            <a:ext cx="11555438" cy="2934109"/>
          </a:xfrm>
          <a:prstGeom prst="rect">
            <a:avLst/>
          </a:prstGeom>
        </p:spPr>
      </p:pic>
    </p:spTree>
    <p:extLst>
      <p:ext uri="{BB962C8B-B14F-4D97-AF65-F5344CB8AC3E}">
        <p14:creationId xmlns:p14="http://schemas.microsoft.com/office/powerpoint/2010/main" val="205458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0586D-A8D6-F53B-2C6E-5CE2BE8C11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A87A32-F9EA-A6EB-823E-CC3C7EB5A30A}"/>
              </a:ext>
            </a:extLst>
          </p:cNvPr>
          <p:cNvSpPr txBox="1"/>
          <p:nvPr/>
        </p:nvSpPr>
        <p:spPr>
          <a:xfrm>
            <a:off x="203200" y="244826"/>
            <a:ext cx="11822545" cy="369332"/>
          </a:xfrm>
          <a:prstGeom prst="rect">
            <a:avLst/>
          </a:prstGeom>
          <a:noFill/>
        </p:spPr>
        <p:txBody>
          <a:bodyPr wrap="square">
            <a:spAutoFit/>
          </a:bodyPr>
          <a:lstStyle/>
          <a:p>
            <a:r>
              <a:rPr lang="en-US">
                <a:latin typeface="-apple-system"/>
              </a:rPr>
              <a:t>b) Komanda xətti (Linux/macOS/Windows gitbash)</a:t>
            </a:r>
            <a:r>
              <a:rPr lang="az-Latn-AZ">
                <a:latin typeface="-apple-system"/>
              </a:rPr>
              <a:t>     - Əgər </a:t>
            </a:r>
            <a:r>
              <a:rPr lang="az-Latn-AZ" b="1">
                <a:latin typeface="-apple-system"/>
              </a:rPr>
              <a:t>XML</a:t>
            </a:r>
            <a:r>
              <a:rPr lang="az-Latn-AZ">
                <a:latin typeface="-apple-system"/>
              </a:rPr>
              <a:t>, </a:t>
            </a:r>
            <a:r>
              <a:rPr lang="az-Latn-AZ" b="1">
                <a:latin typeface="-apple-system"/>
              </a:rPr>
              <a:t>DTD</a:t>
            </a:r>
            <a:r>
              <a:rPr lang="az-Latn-AZ">
                <a:latin typeface="-apple-system"/>
              </a:rPr>
              <a:t> qaydalarına uyğun olmasa xəta görəcəyik.</a:t>
            </a:r>
            <a:endParaRPr lang="en-US"/>
          </a:p>
        </p:txBody>
      </p:sp>
      <p:pic>
        <p:nvPicPr>
          <p:cNvPr id="4" name="Picture 3">
            <a:extLst>
              <a:ext uri="{FF2B5EF4-FFF2-40B4-BE49-F238E27FC236}">
                <a16:creationId xmlns:a16="http://schemas.microsoft.com/office/drawing/2014/main" id="{4213FF51-9C7E-8668-C0A9-1BE85647D76E}"/>
              </a:ext>
            </a:extLst>
          </p:cNvPr>
          <p:cNvPicPr>
            <a:picLocks noChangeAspect="1"/>
          </p:cNvPicPr>
          <p:nvPr/>
        </p:nvPicPr>
        <p:blipFill>
          <a:blip r:embed="rId2"/>
          <a:stretch>
            <a:fillRect/>
          </a:stretch>
        </p:blipFill>
        <p:spPr>
          <a:xfrm>
            <a:off x="0" y="805556"/>
            <a:ext cx="12192000" cy="3584344"/>
          </a:xfrm>
          <a:prstGeom prst="rect">
            <a:avLst/>
          </a:prstGeom>
        </p:spPr>
      </p:pic>
    </p:spTree>
    <p:extLst>
      <p:ext uri="{BB962C8B-B14F-4D97-AF65-F5344CB8AC3E}">
        <p14:creationId xmlns:p14="http://schemas.microsoft.com/office/powerpoint/2010/main" val="178219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91FA-C9DC-57E4-7D29-E60AC91CD9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709DD76-FF6C-69B3-063C-64960226EA24}"/>
              </a:ext>
            </a:extLst>
          </p:cNvPr>
          <p:cNvSpPr txBox="1"/>
          <p:nvPr/>
        </p:nvSpPr>
        <p:spPr>
          <a:xfrm>
            <a:off x="203200" y="244826"/>
            <a:ext cx="11822545" cy="369332"/>
          </a:xfrm>
          <a:prstGeom prst="rect">
            <a:avLst/>
          </a:prstGeom>
          <a:noFill/>
        </p:spPr>
        <p:txBody>
          <a:bodyPr wrap="square">
            <a:spAutoFit/>
          </a:bodyPr>
          <a:lstStyle/>
          <a:p>
            <a:r>
              <a:rPr lang="az-Latn-AZ">
                <a:latin typeface="-apple-system"/>
              </a:rPr>
              <a:t>c) Python ilə ( lxml )</a:t>
            </a:r>
            <a:endParaRPr lang="en-US"/>
          </a:p>
        </p:txBody>
      </p:sp>
      <p:pic>
        <p:nvPicPr>
          <p:cNvPr id="3" name="Picture 2">
            <a:extLst>
              <a:ext uri="{FF2B5EF4-FFF2-40B4-BE49-F238E27FC236}">
                <a16:creationId xmlns:a16="http://schemas.microsoft.com/office/drawing/2014/main" id="{82704901-56BF-59AD-B062-49F7B01C7ED8}"/>
              </a:ext>
            </a:extLst>
          </p:cNvPr>
          <p:cNvPicPr>
            <a:picLocks noChangeAspect="1"/>
          </p:cNvPicPr>
          <p:nvPr/>
        </p:nvPicPr>
        <p:blipFill>
          <a:blip r:embed="rId2"/>
          <a:stretch>
            <a:fillRect/>
          </a:stretch>
        </p:blipFill>
        <p:spPr>
          <a:xfrm>
            <a:off x="0" y="712469"/>
            <a:ext cx="3839111" cy="2495898"/>
          </a:xfrm>
          <a:prstGeom prst="rect">
            <a:avLst/>
          </a:prstGeom>
        </p:spPr>
      </p:pic>
    </p:spTree>
    <p:extLst>
      <p:ext uri="{BB962C8B-B14F-4D97-AF65-F5344CB8AC3E}">
        <p14:creationId xmlns:p14="http://schemas.microsoft.com/office/powerpoint/2010/main" val="71990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C58D5-CE41-BD91-6B01-C3FB4CC88D2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2F4A84-8DD7-9B99-9F34-001DD63D31A0}"/>
              </a:ext>
            </a:extLst>
          </p:cNvPr>
          <p:cNvSpPr txBox="1"/>
          <p:nvPr/>
        </p:nvSpPr>
        <p:spPr>
          <a:xfrm>
            <a:off x="203200" y="244826"/>
            <a:ext cx="11822545" cy="4662815"/>
          </a:xfrm>
          <a:prstGeom prst="rect">
            <a:avLst/>
          </a:prstGeom>
          <a:noFill/>
        </p:spPr>
        <p:txBody>
          <a:bodyPr wrap="square">
            <a:spAutoFit/>
          </a:bodyPr>
          <a:lstStyle/>
          <a:p>
            <a:r>
              <a:rPr lang="en-US" b="1" u="sng">
                <a:latin typeface="-apple-system"/>
              </a:rPr>
              <a:t>DTD-nin üstünlükləri və çatışmazlıqları</a:t>
            </a:r>
          </a:p>
          <a:p>
            <a:endParaRPr lang="en-US">
              <a:latin typeface="-apple-system"/>
            </a:endParaRPr>
          </a:p>
          <a:p>
            <a:r>
              <a:rPr lang="en-US" b="1">
                <a:latin typeface="-apple-system"/>
              </a:rPr>
              <a:t>Üstünlüklər</a:t>
            </a:r>
            <a:r>
              <a:rPr lang="en-US">
                <a:latin typeface="-apple-system"/>
              </a:rPr>
              <a:t>:</a:t>
            </a:r>
          </a:p>
          <a:p>
            <a:pPr marL="285750" indent="-285750">
              <a:lnSpc>
                <a:spcPct val="150000"/>
              </a:lnSpc>
              <a:buFont typeface="Arial" panose="020B0604020202020204" pitchFamily="34" charset="0"/>
              <a:buChar char="•"/>
            </a:pPr>
            <a:r>
              <a:rPr lang="en-US">
                <a:latin typeface="-apple-system"/>
              </a:rPr>
              <a:t>Sadə və XML ilə birbaşa inteqrasiya olunur</a:t>
            </a:r>
          </a:p>
          <a:p>
            <a:pPr marL="285750" indent="-285750">
              <a:lnSpc>
                <a:spcPct val="150000"/>
              </a:lnSpc>
              <a:buFont typeface="Arial" panose="020B0604020202020204" pitchFamily="34" charset="0"/>
              <a:buChar char="•"/>
            </a:pPr>
            <a:r>
              <a:rPr lang="en-US">
                <a:latin typeface="-apple-system"/>
              </a:rPr>
              <a:t>Kiçik sənədlər üçün yetərlidir</a:t>
            </a:r>
          </a:p>
          <a:p>
            <a:endParaRPr lang="az-Latn-AZ">
              <a:latin typeface="-apple-system"/>
            </a:endParaRPr>
          </a:p>
          <a:p>
            <a:endParaRPr lang="az-Latn-AZ">
              <a:latin typeface="-apple-system"/>
            </a:endParaRPr>
          </a:p>
          <a:p>
            <a:endParaRPr lang="en-US">
              <a:latin typeface="-apple-system"/>
            </a:endParaRPr>
          </a:p>
          <a:p>
            <a:r>
              <a:rPr lang="en-US" b="1">
                <a:latin typeface="-apple-system"/>
              </a:rPr>
              <a:t>Çatışmazlıqlar</a:t>
            </a:r>
            <a:r>
              <a:rPr lang="en-US">
                <a:latin typeface="-apple-system"/>
              </a:rPr>
              <a:t>:</a:t>
            </a:r>
          </a:p>
          <a:p>
            <a:pPr marL="285750" indent="-285750">
              <a:lnSpc>
                <a:spcPct val="150000"/>
              </a:lnSpc>
              <a:buFont typeface="Arial" panose="020B0604020202020204" pitchFamily="34" charset="0"/>
              <a:buChar char="•"/>
            </a:pPr>
            <a:r>
              <a:rPr lang="en-US">
                <a:latin typeface="-apple-system"/>
              </a:rPr>
              <a:t>Data tiplərini kifayət qədər dəqiqliklə təyin edə bilmir (</a:t>
            </a:r>
            <a:r>
              <a:rPr lang="az-Latn-AZ">
                <a:latin typeface="-apple-system"/>
              </a:rPr>
              <a:t> </a:t>
            </a:r>
            <a:r>
              <a:rPr lang="en-US">
                <a:latin typeface="-apple-system"/>
              </a:rPr>
              <a:t>xs:integer, xs:string </a:t>
            </a:r>
            <a:r>
              <a:rPr lang="az-Latn-AZ">
                <a:latin typeface="-apple-system"/>
              </a:rPr>
              <a:t> </a:t>
            </a:r>
            <a:r>
              <a:rPr lang="en-US">
                <a:latin typeface="-apple-system"/>
              </a:rPr>
              <a:t>kimi yox)</a:t>
            </a:r>
          </a:p>
          <a:p>
            <a:pPr marL="285750" indent="-285750">
              <a:lnSpc>
                <a:spcPct val="150000"/>
              </a:lnSpc>
              <a:buFont typeface="Arial" panose="020B0604020202020204" pitchFamily="34" charset="0"/>
              <a:buChar char="•"/>
            </a:pPr>
            <a:r>
              <a:rPr lang="en-US">
                <a:latin typeface="-apple-system"/>
              </a:rPr>
              <a:t>Namespace dəstəyi yoxdur</a:t>
            </a:r>
          </a:p>
          <a:p>
            <a:pPr marL="285750" indent="-285750">
              <a:lnSpc>
                <a:spcPct val="150000"/>
              </a:lnSpc>
              <a:buFont typeface="Arial" panose="020B0604020202020204" pitchFamily="34" charset="0"/>
              <a:buChar char="•"/>
            </a:pPr>
            <a:r>
              <a:rPr lang="en-US">
                <a:latin typeface="-apple-system"/>
              </a:rPr>
              <a:t>Böyük layihələrdə W3C XML Schema (XSD) üstünlük təşkil edir</a:t>
            </a:r>
            <a:endParaRPr lang="az-Latn-AZ">
              <a:latin typeface="-apple-system"/>
            </a:endParaRPr>
          </a:p>
          <a:p>
            <a:endParaRPr lang="az-Latn-AZ">
              <a:latin typeface="-apple-system"/>
            </a:endParaRPr>
          </a:p>
          <a:p>
            <a:endParaRPr lang="en-US"/>
          </a:p>
        </p:txBody>
      </p:sp>
    </p:spTree>
    <p:extLst>
      <p:ext uri="{BB962C8B-B14F-4D97-AF65-F5344CB8AC3E}">
        <p14:creationId xmlns:p14="http://schemas.microsoft.com/office/powerpoint/2010/main" val="3117096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AAB5-75C4-19A8-2129-2AEDBECF2DA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B02EED9-B718-5011-F151-3A3382EFF94A}"/>
              </a:ext>
            </a:extLst>
          </p:cNvPr>
          <p:cNvSpPr txBox="1"/>
          <p:nvPr/>
        </p:nvSpPr>
        <p:spPr>
          <a:xfrm>
            <a:off x="203200" y="244826"/>
            <a:ext cx="11822545" cy="3754874"/>
          </a:xfrm>
          <a:prstGeom prst="rect">
            <a:avLst/>
          </a:prstGeom>
          <a:noFill/>
        </p:spPr>
        <p:txBody>
          <a:bodyPr wrap="square">
            <a:spAutoFit/>
          </a:bodyPr>
          <a:lstStyle/>
          <a:p>
            <a:r>
              <a:rPr lang="en-US" sz="1400">
                <a:latin typeface="-apple-system"/>
              </a:rPr>
              <a:t>Digər bənzər terminlər DTD</a:t>
            </a:r>
            <a:r>
              <a:rPr lang="az-Latn-AZ" sz="1400">
                <a:latin typeface="-apple-system"/>
              </a:rPr>
              <a:t> </a:t>
            </a:r>
            <a:r>
              <a:rPr lang="en-US" sz="1400">
                <a:latin typeface="-apple-system"/>
              </a:rPr>
              <a:t>-də</a:t>
            </a:r>
          </a:p>
          <a:p>
            <a:endParaRPr lang="en-US" sz="1400">
              <a:latin typeface="-apple-system"/>
            </a:endParaRPr>
          </a:p>
          <a:p>
            <a:r>
              <a:rPr lang="en-US" sz="1400" b="1">
                <a:latin typeface="-apple-system"/>
              </a:rPr>
              <a:t>DTD-də əsas iki tip data var</a:t>
            </a:r>
            <a:r>
              <a:rPr lang="en-US" sz="1400">
                <a:latin typeface="-apple-system"/>
              </a:rPr>
              <a:t>:</a:t>
            </a:r>
          </a:p>
          <a:p>
            <a:endParaRPr lang="en-US" sz="1400">
              <a:latin typeface="-apple-system"/>
            </a:endParaRPr>
          </a:p>
          <a:p>
            <a:pPr marL="342900" indent="-342900">
              <a:buFont typeface="+mj-lt"/>
              <a:buAutoNum type="arabicPeriod"/>
            </a:pPr>
            <a:r>
              <a:rPr lang="en-US" sz="1400" b="1">
                <a:latin typeface="-apple-system"/>
              </a:rPr>
              <a:t>#PCDATA </a:t>
            </a:r>
            <a:r>
              <a:rPr lang="en-US" sz="1400">
                <a:latin typeface="-apple-system"/>
              </a:rPr>
              <a:t>→ mətn</a:t>
            </a:r>
          </a:p>
          <a:p>
            <a:pPr marL="342900" indent="-342900">
              <a:buFont typeface="+mj-lt"/>
              <a:buAutoNum type="arabicPeriod"/>
            </a:pPr>
            <a:endParaRPr lang="en-US" sz="1400">
              <a:latin typeface="-apple-system"/>
            </a:endParaRPr>
          </a:p>
          <a:p>
            <a:pPr marL="342900" indent="-342900">
              <a:buFont typeface="+mj-lt"/>
              <a:buAutoNum type="arabicPeriod"/>
            </a:pPr>
            <a:r>
              <a:rPr lang="en-US" sz="1400">
                <a:latin typeface="-apple-system"/>
              </a:rPr>
              <a:t>Elementlər → digər elementlər (</a:t>
            </a:r>
            <a:r>
              <a:rPr lang="az-Latn-AZ" sz="1400">
                <a:latin typeface="-apple-system"/>
              </a:rPr>
              <a:t>  </a:t>
            </a:r>
            <a:r>
              <a:rPr lang="en-US" sz="1400">
                <a:latin typeface="-apple-system"/>
              </a:rPr>
              <a:t>&lt;!ELEMENT kitab (ad, muellif, il)&gt;</a:t>
            </a:r>
            <a:r>
              <a:rPr lang="az-Latn-AZ" sz="1400">
                <a:latin typeface="-apple-system"/>
              </a:rPr>
              <a:t>  </a:t>
            </a:r>
            <a:r>
              <a:rPr lang="en-US" sz="1400">
                <a:latin typeface="-apple-system"/>
              </a:rPr>
              <a:t>)</a:t>
            </a:r>
          </a:p>
          <a:p>
            <a:pPr marL="342900" indent="-342900">
              <a:buFont typeface="+mj-lt"/>
              <a:buAutoNum type="arabicPeriod"/>
            </a:pPr>
            <a:endParaRPr lang="en-US" sz="1400">
              <a:latin typeface="-apple-system"/>
            </a:endParaRPr>
          </a:p>
          <a:p>
            <a:pPr marL="342900" indent="-342900">
              <a:buFont typeface="+mj-lt"/>
              <a:buAutoNum type="arabicPeriod"/>
            </a:pPr>
            <a:r>
              <a:rPr lang="en-US" sz="1400">
                <a:latin typeface="-apple-system"/>
              </a:rPr>
              <a:t>Və bir neçə simvolik kombinasiyalar:</a:t>
            </a:r>
          </a:p>
          <a:p>
            <a:endParaRPr lang="en-US" sz="1400">
              <a:latin typeface="-apple-system"/>
            </a:endParaRPr>
          </a:p>
          <a:p>
            <a:pPr marL="742950" lvl="1" indent="-285750">
              <a:buFont typeface="Wingdings" panose="05000000000000000000" pitchFamily="2" charset="2"/>
              <a:buChar char="q"/>
            </a:pPr>
            <a:r>
              <a:rPr lang="en-US" sz="1400" b="1">
                <a:latin typeface="-apple-system"/>
              </a:rPr>
              <a:t>EMPTY</a:t>
            </a:r>
            <a:r>
              <a:rPr lang="en-US" sz="1400">
                <a:latin typeface="-apple-system"/>
              </a:rPr>
              <a:t> → element boşdur, heç bir uşaq element və mətn ola bilməz</a:t>
            </a:r>
          </a:p>
          <a:p>
            <a:pPr marL="742950" lvl="1" indent="-285750">
              <a:buFont typeface="Wingdings" panose="05000000000000000000" pitchFamily="2" charset="2"/>
              <a:buChar char="q"/>
            </a:pPr>
            <a:endParaRPr lang="en-US" sz="1400">
              <a:latin typeface="-apple-system"/>
            </a:endParaRPr>
          </a:p>
          <a:p>
            <a:pPr marL="742950" lvl="1" indent="-285750">
              <a:buFont typeface="Wingdings" panose="05000000000000000000" pitchFamily="2" charset="2"/>
              <a:buChar char="q"/>
            </a:pPr>
            <a:r>
              <a:rPr lang="en-US" sz="1400" b="1">
                <a:latin typeface="-apple-system"/>
              </a:rPr>
              <a:t>ANY</a:t>
            </a:r>
            <a:r>
              <a:rPr lang="en-US" sz="1400">
                <a:latin typeface="-apple-system"/>
              </a:rPr>
              <a:t> → element istənilən element və ya mətn qəbul edə bilər</a:t>
            </a:r>
          </a:p>
          <a:p>
            <a:pPr marL="742950" lvl="1" indent="-285750">
              <a:buFont typeface="Wingdings" panose="05000000000000000000" pitchFamily="2" charset="2"/>
              <a:buChar char="q"/>
            </a:pPr>
            <a:endParaRPr lang="en-US" sz="1400">
              <a:latin typeface="-apple-system"/>
            </a:endParaRPr>
          </a:p>
          <a:p>
            <a:pPr marL="742950" lvl="1" indent="-285750">
              <a:buFont typeface="Wingdings" panose="05000000000000000000" pitchFamily="2" charset="2"/>
              <a:buChar char="q"/>
            </a:pPr>
            <a:r>
              <a:rPr lang="en-US" sz="1400" b="1">
                <a:latin typeface="-apple-system"/>
              </a:rPr>
              <a:t>Kombinasiyalar</a:t>
            </a:r>
            <a:r>
              <a:rPr lang="en-US" sz="1400">
                <a:latin typeface="-apple-system"/>
              </a:rPr>
              <a:t>: (ad, muellif?) → muellif elementi ixtiyari ola bilər, + → bir və daha çox, * → sıfır və daha çox</a:t>
            </a:r>
            <a:endParaRPr lang="az-Latn-AZ" sz="1400">
              <a:latin typeface="-apple-system"/>
            </a:endParaRPr>
          </a:p>
          <a:p>
            <a:endParaRPr lang="az-Latn-AZ" sz="1400">
              <a:latin typeface="-apple-system"/>
            </a:endParaRPr>
          </a:p>
          <a:p>
            <a:endParaRPr lang="en-US" sz="1400"/>
          </a:p>
        </p:txBody>
      </p:sp>
      <p:graphicFrame>
        <p:nvGraphicFramePr>
          <p:cNvPr id="2" name="Table 1">
            <a:extLst>
              <a:ext uri="{FF2B5EF4-FFF2-40B4-BE49-F238E27FC236}">
                <a16:creationId xmlns:a16="http://schemas.microsoft.com/office/drawing/2014/main" id="{2F9806F9-3716-B31A-CF3B-1326B6E3B79D}"/>
              </a:ext>
            </a:extLst>
          </p:cNvPr>
          <p:cNvGraphicFramePr>
            <a:graphicFrameLocks noGrp="1"/>
          </p:cNvGraphicFramePr>
          <p:nvPr>
            <p:extLst>
              <p:ext uri="{D42A27DB-BD31-4B8C-83A1-F6EECF244321}">
                <p14:modId xmlns:p14="http://schemas.microsoft.com/office/powerpoint/2010/main" val="3941949507"/>
              </p:ext>
            </p:extLst>
          </p:nvPr>
        </p:nvGraphicFramePr>
        <p:xfrm>
          <a:off x="348673" y="4204495"/>
          <a:ext cx="10550235" cy="2214715"/>
        </p:xfrm>
        <a:graphic>
          <a:graphicData uri="http://schemas.openxmlformats.org/drawingml/2006/table">
            <a:tbl>
              <a:tblPr/>
              <a:tblGrid>
                <a:gridCol w="2219396">
                  <a:extLst>
                    <a:ext uri="{9D8B030D-6E8A-4147-A177-3AD203B41FA5}">
                      <a16:colId xmlns:a16="http://schemas.microsoft.com/office/drawing/2014/main" val="219801880"/>
                    </a:ext>
                  </a:extLst>
                </a:gridCol>
                <a:gridCol w="8330839">
                  <a:extLst>
                    <a:ext uri="{9D8B030D-6E8A-4147-A177-3AD203B41FA5}">
                      <a16:colId xmlns:a16="http://schemas.microsoft.com/office/drawing/2014/main" val="4040133250"/>
                    </a:ext>
                  </a:extLst>
                </a:gridCol>
              </a:tblGrid>
              <a:tr h="442943">
                <a:tc>
                  <a:txBody>
                    <a:bodyPr/>
                    <a:lstStyle/>
                    <a:p>
                      <a:pPr>
                        <a:buNone/>
                      </a:pPr>
                      <a:r>
                        <a:rPr lang="en-US" sz="1600" b="1">
                          <a:latin typeface="Arial" panose="020B0604020202020204" pitchFamily="34" charset="0"/>
                          <a:cs typeface="Arial" panose="020B0604020202020204" pitchFamily="34" charset="0"/>
                        </a:rPr>
                        <a:t>Termin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latin typeface="Arial" panose="020B0604020202020204" pitchFamily="34" charset="0"/>
                          <a:cs typeface="Arial" panose="020B0604020202020204" pitchFamily="34" charset="0"/>
                        </a:rPr>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0084269"/>
                  </a:ext>
                </a:extLst>
              </a:tr>
              <a:tr h="442943">
                <a:tc>
                  <a:txBody>
                    <a:bodyPr/>
                    <a:lstStyle/>
                    <a:p>
                      <a:pPr>
                        <a:buNone/>
                      </a:pPr>
                      <a:r>
                        <a:rPr lang="en-US" sz="1600" b="1">
                          <a:latin typeface="Arial" panose="020B0604020202020204" pitchFamily="34" charset="0"/>
                          <a:cs typeface="Arial" panose="020B0604020202020204" pitchFamily="34" charset="0"/>
                        </a:rPr>
                        <a:t>#PCDATA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latin typeface="Arial" panose="020B0604020202020204" pitchFamily="34" charset="0"/>
                          <a:cs typeface="Arial" panose="020B0604020202020204" pitchFamily="34" charset="0"/>
                        </a:rPr>
                        <a:t>Mətn ola bilər (rəqəm də daxil)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304126"/>
                  </a:ext>
                </a:extLst>
              </a:tr>
              <a:tr h="442943">
                <a:tc>
                  <a:txBody>
                    <a:bodyPr/>
                    <a:lstStyle/>
                    <a:p>
                      <a:pPr>
                        <a:buNone/>
                      </a:pPr>
                      <a:r>
                        <a:rPr lang="en-US" sz="1600" b="1">
                          <a:latin typeface="Arial" panose="020B0604020202020204" pitchFamily="34" charset="0"/>
                          <a:cs typeface="Arial" panose="020B0604020202020204" pitchFamily="34" charset="0"/>
                        </a:rPr>
                        <a:t>EMPTY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latin typeface="Arial" panose="020B0604020202020204" pitchFamily="34" charset="0"/>
                          <a:cs typeface="Arial" panose="020B0604020202020204" pitchFamily="34" charset="0"/>
                        </a:rPr>
                        <a:t>Boş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9678126"/>
                  </a:ext>
                </a:extLst>
              </a:tr>
              <a:tr h="442943">
                <a:tc>
                  <a:txBody>
                    <a:bodyPr/>
                    <a:lstStyle/>
                    <a:p>
                      <a:pPr>
                        <a:buNone/>
                      </a:pPr>
                      <a:r>
                        <a:rPr lang="en-US" sz="1600" b="1">
                          <a:latin typeface="Arial" panose="020B0604020202020204" pitchFamily="34" charset="0"/>
                          <a:cs typeface="Arial" panose="020B0604020202020204" pitchFamily="34" charset="0"/>
                        </a:rPr>
                        <a:t>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latin typeface="Arial" panose="020B0604020202020204" pitchFamily="34" charset="0"/>
                          <a:cs typeface="Arial" panose="020B0604020202020204" pitchFamily="34" charset="0"/>
                        </a:rPr>
                        <a:t>İstənilən element və ya mətn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3353130"/>
                  </a:ext>
                </a:extLst>
              </a:tr>
              <a:tr h="442943">
                <a:tc>
                  <a:txBody>
                    <a:bodyPr/>
                    <a:lstStyle/>
                    <a:p>
                      <a:pPr>
                        <a:buNone/>
                      </a:pPr>
                      <a:r>
                        <a:rPr lang="en-US" sz="1600" b="1">
                          <a:latin typeface="Arial" panose="020B0604020202020204" pitchFamily="34" charset="0"/>
                          <a:cs typeface="Arial" panose="020B0604020202020204" pitchFamily="34" charset="0"/>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solidFill>
                            <a:srgbClr val="0070C0"/>
                          </a:solidFill>
                          <a:latin typeface="Arial" panose="020B0604020202020204" pitchFamily="34" charset="0"/>
                          <a:cs typeface="Arial" panose="020B0604020202020204" pitchFamily="34" charset="0"/>
                        </a:rPr>
                        <a:t>Cardinality</a:t>
                      </a:r>
                      <a:r>
                        <a:rPr lang="az-Latn-AZ" sz="1600" b="1">
                          <a:solidFill>
                            <a:srgbClr val="0070C0"/>
                          </a:solidFill>
                          <a:latin typeface="Arial" panose="020B0604020202020204" pitchFamily="34" charset="0"/>
                          <a:cs typeface="Arial" panose="020B0604020202020204" pitchFamily="34" charset="0"/>
                        </a:rPr>
                        <a:t> - </a:t>
                      </a:r>
                      <a:r>
                        <a:rPr lang="az-Latn-AZ" sz="1600" b="0">
                          <a:solidFill>
                            <a:schemeClr val="tx1"/>
                          </a:solidFill>
                          <a:latin typeface="Arial" panose="020B0604020202020204" pitchFamily="34" charset="0"/>
                          <a:cs typeface="Arial" panose="020B0604020202020204" pitchFamily="34" charset="0"/>
                        </a:rPr>
                        <a:t>say / mövcudluq qaydası</a:t>
                      </a:r>
                      <a:r>
                        <a:rPr lang="en-US" sz="1600" b="0">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a:t>
                      </a:r>
                      <a:r>
                        <a:rPr lang="az-Latn-AZ"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0-1, </a:t>
                      </a:r>
                      <a:r>
                        <a:rPr lang="az-Latn-AZ"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1 və daha çox, </a:t>
                      </a:r>
                      <a:r>
                        <a:rPr lang="az-Latn-AZ"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0 və daha çox</a:t>
                      </a:r>
                      <a:r>
                        <a:rPr lang="az-Latn-AZ"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7401134"/>
                  </a:ext>
                </a:extLst>
              </a:tr>
            </a:tbl>
          </a:graphicData>
        </a:graphic>
      </p:graphicFrame>
    </p:spTree>
    <p:extLst>
      <p:ext uri="{BB962C8B-B14F-4D97-AF65-F5344CB8AC3E}">
        <p14:creationId xmlns:p14="http://schemas.microsoft.com/office/powerpoint/2010/main" val="324535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67438-3C3A-11C8-E540-9ABC3323F30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4CDE0A5-D27A-875B-5901-E545F352628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21179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D170A-5FCB-EFA8-5DDB-DE0636B753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6D61806-728C-43D7-833D-47E8A02AF8D5}"/>
              </a:ext>
            </a:extLst>
          </p:cNvPr>
          <p:cNvSpPr txBox="1"/>
          <p:nvPr/>
        </p:nvSpPr>
        <p:spPr>
          <a:xfrm>
            <a:off x="203200" y="244826"/>
            <a:ext cx="11822545" cy="6178871"/>
          </a:xfrm>
          <a:prstGeom prst="rect">
            <a:avLst/>
          </a:prstGeom>
          <a:noFill/>
        </p:spPr>
        <p:txBody>
          <a:bodyPr wrap="square">
            <a:spAutoFit/>
          </a:bodyPr>
          <a:lstStyle/>
          <a:p>
            <a:r>
              <a:rPr lang="en-US" sz="1600" b="1">
                <a:solidFill>
                  <a:srgbClr val="FF0000"/>
                </a:solidFill>
                <a:latin typeface="-apple-system"/>
              </a:rPr>
              <a:t>XML harada istifadə olunur</a:t>
            </a:r>
            <a:r>
              <a:rPr lang="az-Latn-AZ" sz="1600">
                <a:latin typeface="-apple-system"/>
              </a:rPr>
              <a:t>:</a:t>
            </a:r>
          </a:p>
          <a:p>
            <a:endParaRPr lang="az-Latn-AZ" sz="1600">
              <a:latin typeface="-apple-system"/>
            </a:endParaRPr>
          </a:p>
          <a:p>
            <a:pPr marL="742950" lvl="1" indent="-285750">
              <a:buFont typeface="Arial" panose="020B0604020202020204" pitchFamily="34" charset="0"/>
              <a:buChar char="•"/>
            </a:pPr>
            <a:r>
              <a:rPr lang="en-US" sz="1600" b="1"/>
              <a:t>SOAP API</a:t>
            </a:r>
            <a:r>
              <a:rPr lang="az-Latn-AZ" sz="1600" b="1"/>
              <a:t> </a:t>
            </a:r>
            <a:r>
              <a:rPr lang="en-US" sz="1600" b="1"/>
              <a:t>-lər </a:t>
            </a:r>
            <a:r>
              <a:rPr lang="en-US" sz="1600">
                <a:solidFill>
                  <a:srgbClr val="FF0000"/>
                </a:solidFill>
              </a:rPr>
              <a:t>→</a:t>
            </a:r>
            <a:r>
              <a:rPr lang="en-US" sz="1600"/>
              <a:t> web servislər arasında məlumat mübadiləsi üçün XML əsaslı protokol</a:t>
            </a:r>
          </a:p>
          <a:p>
            <a:pPr marL="742950" lvl="1" indent="-285750">
              <a:buFont typeface="Arial" panose="020B0604020202020204" pitchFamily="34" charset="0"/>
              <a:buChar char="•"/>
            </a:pPr>
            <a:endParaRPr lang="en-US" sz="1600"/>
          </a:p>
          <a:p>
            <a:pPr marL="742950" lvl="1" indent="-285750">
              <a:buFont typeface="Arial" panose="020B0604020202020204" pitchFamily="34" charset="0"/>
              <a:buChar char="•"/>
            </a:pPr>
            <a:r>
              <a:rPr lang="en-US" sz="1600" b="1"/>
              <a:t>RSS</a:t>
            </a:r>
            <a:r>
              <a:rPr lang="en-US" sz="1600"/>
              <a:t> </a:t>
            </a:r>
            <a:r>
              <a:rPr lang="en-US" sz="1600">
                <a:solidFill>
                  <a:srgbClr val="FF0000"/>
                </a:solidFill>
              </a:rPr>
              <a:t>→</a:t>
            </a:r>
            <a:r>
              <a:rPr lang="en-US" sz="1600"/>
              <a:t> saytların xəbər lentləri XML formatında yayımlanır</a:t>
            </a:r>
          </a:p>
          <a:p>
            <a:pPr marL="742950" lvl="1" indent="-285750">
              <a:buFont typeface="Arial" panose="020B0604020202020204" pitchFamily="34" charset="0"/>
              <a:buChar char="•"/>
            </a:pPr>
            <a:endParaRPr lang="en-US" sz="1600"/>
          </a:p>
          <a:p>
            <a:pPr marL="742950" lvl="1" indent="-285750">
              <a:buFont typeface="Arial" panose="020B0604020202020204" pitchFamily="34" charset="0"/>
              <a:buChar char="•"/>
            </a:pPr>
            <a:r>
              <a:rPr lang="en-US" sz="1600" b="1"/>
              <a:t>SVG</a:t>
            </a:r>
            <a:r>
              <a:rPr lang="en-US" sz="1600"/>
              <a:t> </a:t>
            </a:r>
            <a:r>
              <a:rPr lang="en-US" sz="1600">
                <a:solidFill>
                  <a:srgbClr val="FF0000"/>
                </a:solidFill>
              </a:rPr>
              <a:t>→</a:t>
            </a:r>
            <a:r>
              <a:rPr lang="en-US" sz="1600"/>
              <a:t> XML əsaslı vektor qrafik formatı (şəkillər, ikonlar)</a:t>
            </a:r>
          </a:p>
          <a:p>
            <a:pPr marL="742950" lvl="1" indent="-285750">
              <a:buFont typeface="Arial" panose="020B0604020202020204" pitchFamily="34" charset="0"/>
              <a:buChar char="•"/>
            </a:pPr>
            <a:endParaRPr lang="en-US" sz="1600"/>
          </a:p>
          <a:p>
            <a:pPr marL="742950" lvl="1" indent="-285750">
              <a:buFont typeface="Arial" panose="020B0604020202020204" pitchFamily="34" charset="0"/>
              <a:buChar char="•"/>
            </a:pPr>
            <a:r>
              <a:rPr lang="en-US" sz="1600" b="1"/>
              <a:t>Konfiqurasiya faylları </a:t>
            </a:r>
            <a:r>
              <a:rPr lang="en-US" sz="1600">
                <a:solidFill>
                  <a:srgbClr val="FF0000"/>
                </a:solidFill>
              </a:rPr>
              <a:t>→</a:t>
            </a:r>
            <a:r>
              <a:rPr lang="en-US" sz="1600"/>
              <a:t> məsələn Android-də </a:t>
            </a:r>
            <a:r>
              <a:rPr lang="en-US" sz="1600" b="1"/>
              <a:t>AndroidManifest.xml </a:t>
            </a:r>
            <a:r>
              <a:rPr lang="en-US" sz="1600"/>
              <a:t>və ya </a:t>
            </a:r>
            <a:r>
              <a:rPr lang="en-US" sz="1600" b="1"/>
              <a:t>res</a:t>
            </a:r>
            <a:r>
              <a:rPr lang="en-US" sz="1600" b="1">
                <a:solidFill>
                  <a:schemeClr val="accent2"/>
                </a:solidFill>
              </a:rPr>
              <a:t>/</a:t>
            </a:r>
            <a:r>
              <a:rPr lang="en-US" sz="1600" b="1"/>
              <a:t>layout</a:t>
            </a:r>
            <a:r>
              <a:rPr lang="en-US" sz="1600" b="1">
                <a:solidFill>
                  <a:schemeClr val="accent2"/>
                </a:solidFill>
              </a:rPr>
              <a:t>/</a:t>
            </a:r>
            <a:r>
              <a:rPr lang="en-US" sz="1600" b="1"/>
              <a:t>activity_main.xml </a:t>
            </a:r>
            <a:r>
              <a:rPr lang="en-US" sz="1600"/>
              <a:t>faylları</a:t>
            </a:r>
          </a:p>
          <a:p>
            <a:pPr marL="742950" lvl="1" indent="-285750">
              <a:buFont typeface="Arial" panose="020B0604020202020204" pitchFamily="34" charset="0"/>
              <a:buChar char="•"/>
            </a:pPr>
            <a:endParaRPr lang="en-US" sz="1600"/>
          </a:p>
          <a:p>
            <a:pPr marL="742950" lvl="1" indent="-285750">
              <a:buFont typeface="Arial" panose="020B0604020202020204" pitchFamily="34" charset="0"/>
              <a:buChar char="•"/>
            </a:pPr>
            <a:r>
              <a:rPr lang="en-US" sz="1600" b="1"/>
              <a:t>Verilənlər bazaları ilə mübadilə </a:t>
            </a:r>
            <a:r>
              <a:rPr lang="en-US" sz="1600">
                <a:solidFill>
                  <a:srgbClr val="FF0000"/>
                </a:solidFill>
              </a:rPr>
              <a:t>→</a:t>
            </a:r>
            <a:r>
              <a:rPr lang="en-US" sz="1600"/>
              <a:t> köhnə sistemlərdə data </a:t>
            </a:r>
            <a:r>
              <a:rPr lang="en-US" sz="1600" b="1"/>
              <a:t>export/import </a:t>
            </a:r>
            <a:r>
              <a:rPr lang="en-US" sz="1600"/>
              <a:t>üçün çox istifadə olunurdu (məsələn </a:t>
            </a:r>
            <a:r>
              <a:rPr lang="en-US" sz="1600" b="1"/>
              <a:t>data.xml </a:t>
            </a:r>
            <a:r>
              <a:rPr lang="en-US" sz="1600"/>
              <a:t>→ DB</a:t>
            </a:r>
            <a:r>
              <a:rPr lang="az-Latn-AZ" sz="1600"/>
              <a:t> </a:t>
            </a:r>
            <a:r>
              <a:rPr lang="en-US" sz="1600"/>
              <a:t>-yə import)</a:t>
            </a:r>
            <a:endParaRPr lang="az-Latn-AZ" sz="1600"/>
          </a:p>
          <a:p>
            <a:endParaRPr lang="en-US" sz="1600"/>
          </a:p>
          <a:p>
            <a:endParaRPr lang="en-US" sz="1600"/>
          </a:p>
          <a:p>
            <a:endParaRPr lang="en-US" sz="1600"/>
          </a:p>
          <a:p>
            <a:r>
              <a:rPr lang="en-US" sz="1600" b="1">
                <a:solidFill>
                  <a:srgbClr val="FF0000"/>
                </a:solidFill>
              </a:rPr>
              <a:t>Məsləhətlər və Praktika</a:t>
            </a:r>
          </a:p>
          <a:p>
            <a:endParaRPr lang="en-US" sz="1600"/>
          </a:p>
          <a:p>
            <a:pPr marL="742950" lvl="1" indent="-285750">
              <a:lnSpc>
                <a:spcPct val="200000"/>
              </a:lnSpc>
              <a:buFont typeface="Arial" panose="020B0604020202020204" pitchFamily="34" charset="0"/>
              <a:buChar char="•"/>
            </a:pPr>
            <a:r>
              <a:rPr lang="en-US" sz="1600" b="1"/>
              <a:t>Alətlər</a:t>
            </a:r>
            <a:r>
              <a:rPr lang="en-US" sz="1600"/>
              <a:t>: VScode və ya XML Editor istifadə edin. Onlayn validatorlar (  w3schools.com/xml/xml_validator.asp  ) ilə yoxlayın.</a:t>
            </a:r>
          </a:p>
          <a:p>
            <a:pPr marL="742950" lvl="1" indent="-285750">
              <a:lnSpc>
                <a:spcPct val="200000"/>
              </a:lnSpc>
              <a:buFont typeface="Arial" panose="020B0604020202020204" pitchFamily="34" charset="0"/>
              <a:buChar char="•"/>
            </a:pPr>
            <a:r>
              <a:rPr lang="en-US" sz="1600" b="1"/>
              <a:t>Praktika</a:t>
            </a:r>
            <a:r>
              <a:rPr lang="en-US" sz="1600"/>
              <a:t>: Öz XML faylınızı yaradın – məsələn, dostlar siyahısı. Sonra brauzerdə açın.</a:t>
            </a:r>
          </a:p>
          <a:p>
            <a:pPr marL="742950" lvl="1" indent="-285750">
              <a:lnSpc>
                <a:spcPct val="200000"/>
              </a:lnSpc>
              <a:buFont typeface="Arial" panose="020B0604020202020204" pitchFamily="34" charset="0"/>
              <a:buChar char="•"/>
            </a:pPr>
            <a:r>
              <a:rPr lang="en-US" sz="1600" b="1"/>
              <a:t>Üstünlüklər</a:t>
            </a:r>
            <a:r>
              <a:rPr lang="en-US" sz="1600"/>
              <a:t>: Genişləndirilə bilər, strukturlaşdırılmış, etibarlı.</a:t>
            </a:r>
          </a:p>
          <a:p>
            <a:pPr marL="742950" lvl="1" indent="-285750">
              <a:lnSpc>
                <a:spcPct val="200000"/>
              </a:lnSpc>
              <a:buFont typeface="Arial" panose="020B0604020202020204" pitchFamily="34" charset="0"/>
              <a:buChar char="•"/>
            </a:pPr>
            <a:r>
              <a:rPr lang="en-US" sz="1600" b="1"/>
              <a:t>Zəifliklər</a:t>
            </a:r>
            <a:r>
              <a:rPr lang="en-US" sz="1600"/>
              <a:t>: Böyük fayllar yavaş ola bilər, JSON kimi alternativlər daha sadədir.</a:t>
            </a:r>
          </a:p>
        </p:txBody>
      </p:sp>
    </p:spTree>
    <p:extLst>
      <p:ext uri="{BB962C8B-B14F-4D97-AF65-F5344CB8AC3E}">
        <p14:creationId xmlns:p14="http://schemas.microsoft.com/office/powerpoint/2010/main" val="60134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4031873"/>
          </a:xfrm>
          <a:prstGeom prst="rect">
            <a:avLst/>
          </a:prstGeom>
          <a:noFill/>
        </p:spPr>
        <p:txBody>
          <a:bodyPr wrap="square">
            <a:spAutoFit/>
          </a:bodyPr>
          <a:lstStyle/>
          <a:p>
            <a:r>
              <a:rPr lang="en-US" sz="1600" b="1">
                <a:latin typeface="-apple-system"/>
              </a:rPr>
              <a:t>XML</a:t>
            </a:r>
            <a:r>
              <a:rPr lang="en-US" sz="1600">
                <a:latin typeface="-apple-system"/>
              </a:rPr>
              <a:t> sadə qaydalara əsaslanır. Hər </a:t>
            </a:r>
            <a:r>
              <a:rPr lang="en-US" sz="1600" b="1">
                <a:latin typeface="-apple-system"/>
              </a:rPr>
              <a:t>XML</a:t>
            </a:r>
            <a:r>
              <a:rPr lang="en-US" sz="1600">
                <a:latin typeface="-apple-system"/>
              </a:rPr>
              <a:t> faylı </a:t>
            </a:r>
            <a:r>
              <a:rPr lang="en-US" sz="1600" b="1">
                <a:highlight>
                  <a:srgbClr val="FFFF00"/>
                </a:highlight>
                <a:latin typeface="-apple-system"/>
              </a:rPr>
              <a:t>mətn</a:t>
            </a:r>
            <a:r>
              <a:rPr lang="en-US" sz="1600">
                <a:latin typeface="-apple-system"/>
              </a:rPr>
              <a:t> faylıdır (</a:t>
            </a:r>
            <a:r>
              <a:rPr lang="az-Latn-AZ" sz="1600">
                <a:latin typeface="-apple-system"/>
              </a:rPr>
              <a:t> </a:t>
            </a:r>
            <a:r>
              <a:rPr lang="en-US" sz="1600" b="1">
                <a:solidFill>
                  <a:srgbClr val="00B050"/>
                </a:solidFill>
                <a:latin typeface="-apple-system"/>
              </a:rPr>
              <a:t>.xml </a:t>
            </a:r>
            <a:r>
              <a:rPr lang="en-US" sz="1600">
                <a:latin typeface="-apple-system"/>
              </a:rPr>
              <a:t>uzantısı ilə</a:t>
            </a:r>
            <a:r>
              <a:rPr lang="az-Latn-AZ" sz="1600">
                <a:latin typeface="-apple-system"/>
              </a:rPr>
              <a:t> </a:t>
            </a:r>
            <a:r>
              <a:rPr lang="en-US" sz="1600">
                <a:latin typeface="-apple-system"/>
              </a:rPr>
              <a:t>) və etiketlərdən ibarətdir. Etiketlər </a:t>
            </a:r>
            <a:r>
              <a:rPr lang="en-US" sz="1600" b="1">
                <a:solidFill>
                  <a:srgbClr val="FF0000"/>
                </a:solidFill>
                <a:latin typeface="-apple-system"/>
              </a:rPr>
              <a:t>&lt;</a:t>
            </a:r>
            <a:r>
              <a:rPr lang="en-US" sz="1600">
                <a:latin typeface="-apple-system"/>
              </a:rPr>
              <a:t> və </a:t>
            </a:r>
            <a:r>
              <a:rPr lang="en-US" sz="1600" b="1">
                <a:solidFill>
                  <a:srgbClr val="FF0000"/>
                </a:solidFill>
                <a:latin typeface="-apple-system"/>
              </a:rPr>
              <a:t>&gt;</a:t>
            </a:r>
            <a:r>
              <a:rPr lang="en-US" sz="1600">
                <a:latin typeface="-apple-system"/>
              </a:rPr>
              <a:t> simvolları ilə açılır/bağlanır.</a:t>
            </a:r>
          </a:p>
          <a:p>
            <a:endParaRPr lang="en-US" sz="1600">
              <a:latin typeface="-apple-system"/>
            </a:endParaRPr>
          </a:p>
          <a:p>
            <a:r>
              <a:rPr lang="en-US" sz="1600" b="1">
                <a:latin typeface="-apple-system"/>
              </a:rPr>
              <a:t>Deklarasiya</a:t>
            </a:r>
            <a:r>
              <a:rPr lang="en-US" sz="1600">
                <a:latin typeface="-apple-system"/>
              </a:rPr>
              <a:t>: Hər XML faylı bu sətirlə başlaya bilər (vacib deyil, amma tövsiyə olunur):</a:t>
            </a:r>
            <a:r>
              <a:rPr lang="az-Latn-AZ" sz="1600">
                <a:latin typeface="-apple-system"/>
              </a:rPr>
              <a:t>  Bu, versiyanı (adətən 1.0) və kodlaşdırmanı göstərir.</a:t>
            </a:r>
          </a:p>
          <a:p>
            <a:endParaRPr lang="az-Latn-AZ" sz="1600">
              <a:latin typeface="-apple-system"/>
            </a:endParaRPr>
          </a:p>
          <a:p>
            <a:endParaRPr lang="az-Latn-AZ" sz="1600"/>
          </a:p>
          <a:p>
            <a:endParaRPr lang="az-Latn-AZ" sz="1600"/>
          </a:p>
          <a:p>
            <a:endParaRPr lang="az-Latn-AZ" sz="1600"/>
          </a:p>
          <a:p>
            <a:endParaRPr lang="az-Latn-AZ" sz="1600"/>
          </a:p>
          <a:p>
            <a:endParaRPr lang="az-Latn-AZ" sz="1600"/>
          </a:p>
          <a:p>
            <a:pPr marL="285750" indent="-285750">
              <a:buFont typeface="Arial" panose="020B0604020202020204" pitchFamily="34" charset="0"/>
              <a:buChar char="•"/>
            </a:pPr>
            <a:r>
              <a:rPr lang="en-US" sz="1600"/>
              <a:t>Hər element açılış etiketi (</a:t>
            </a:r>
            <a:r>
              <a:rPr lang="en-US" sz="1600" b="1">
                <a:highlight>
                  <a:srgbClr val="FFFF00"/>
                </a:highlight>
              </a:rPr>
              <a:t>&lt;ad&gt;</a:t>
            </a:r>
            <a:r>
              <a:rPr lang="en-US" sz="1600"/>
              <a:t>) və bağlanış etiketi (</a:t>
            </a:r>
            <a:r>
              <a:rPr lang="en-US" sz="1600" b="1">
                <a:highlight>
                  <a:srgbClr val="FFFF00"/>
                </a:highlight>
              </a:rPr>
              <a:t>&lt;/ad&gt;</a:t>
            </a:r>
            <a:r>
              <a:rPr lang="en-US" sz="1600"/>
              <a:t>) ilə olur. İçində məlumat və ya alt elementlər ola bilər.</a:t>
            </a:r>
            <a:endParaRPr lang="az-Latn-AZ" sz="1600"/>
          </a:p>
          <a:p>
            <a:endParaRPr lang="az-Latn-AZ" sz="1600"/>
          </a:p>
          <a:p>
            <a:pPr marL="285750" indent="-285750">
              <a:buFont typeface="Arial" panose="020B0604020202020204" pitchFamily="34" charset="0"/>
              <a:buChar char="•"/>
            </a:pPr>
            <a:r>
              <a:rPr lang="en-US" sz="1600"/>
              <a:t>Atributlar: Elementlərə əlavə məlumat əlavə edir. Atributlar açılış etiketində olur</a:t>
            </a:r>
            <a:r>
              <a:rPr lang="az-Latn-AZ" sz="1600"/>
              <a:t>.</a:t>
            </a:r>
          </a:p>
          <a:p>
            <a:r>
              <a:rPr lang="az-Latn-AZ" sz="1600"/>
              <a:t>      M</a:t>
            </a:r>
            <a:r>
              <a:rPr lang="en-US" sz="1600"/>
              <a:t>əsələn: </a:t>
            </a:r>
            <a:r>
              <a:rPr lang="en-US" sz="1600" b="1">
                <a:solidFill>
                  <a:schemeClr val="accent2"/>
                </a:solidFill>
              </a:rPr>
              <a:t>&lt;kitab </a:t>
            </a:r>
            <a:r>
              <a:rPr lang="en-US" sz="1600" b="1">
                <a:solidFill>
                  <a:srgbClr val="7030A0"/>
                </a:solidFill>
              </a:rPr>
              <a:t>muellif</a:t>
            </a:r>
            <a:r>
              <a:rPr lang="en-US" sz="1600" b="1"/>
              <a:t>=</a:t>
            </a:r>
            <a:r>
              <a:rPr lang="en-US" sz="1600" b="1">
                <a:solidFill>
                  <a:srgbClr val="7030A0"/>
                </a:solidFill>
              </a:rPr>
              <a:t>"</a:t>
            </a:r>
            <a:r>
              <a:rPr lang="en-US" sz="1600" b="1"/>
              <a:t>J.K. Rowling</a:t>
            </a:r>
            <a:r>
              <a:rPr lang="en-US" sz="1600" b="1">
                <a:solidFill>
                  <a:srgbClr val="7030A0"/>
                </a:solidFill>
              </a:rPr>
              <a:t>"</a:t>
            </a:r>
            <a:r>
              <a:rPr lang="en-US" sz="1600" b="1"/>
              <a:t>&gt;Harry Potter</a:t>
            </a:r>
            <a:r>
              <a:rPr lang="en-US" sz="1600" b="1">
                <a:solidFill>
                  <a:schemeClr val="accent2"/>
                </a:solidFill>
              </a:rPr>
              <a:t>&lt;/kitab&gt;</a:t>
            </a:r>
            <a:r>
              <a:rPr lang="en-US" sz="1600"/>
              <a:t> Atributlar </a:t>
            </a:r>
            <a:r>
              <a:rPr lang="en-US" sz="1600" b="1">
                <a:solidFill>
                  <a:srgbClr val="FF0000"/>
                </a:solidFill>
              </a:rPr>
              <a:t>" " </a:t>
            </a:r>
            <a:r>
              <a:rPr lang="en-US" sz="1600"/>
              <a:t>içində olmalıdır.</a:t>
            </a:r>
            <a:endParaRPr lang="az-Latn-AZ" sz="1600"/>
          </a:p>
          <a:p>
            <a:endParaRPr lang="az-Latn-AZ" sz="1600"/>
          </a:p>
          <a:p>
            <a:endParaRPr lang="en-US" sz="1600"/>
          </a:p>
        </p:txBody>
      </p:sp>
      <p:pic>
        <p:nvPicPr>
          <p:cNvPr id="3" name="Picture 2">
            <a:extLst>
              <a:ext uri="{FF2B5EF4-FFF2-40B4-BE49-F238E27FC236}">
                <a16:creationId xmlns:a16="http://schemas.microsoft.com/office/drawing/2014/main" id="{5D9295AE-09B2-34CC-8E33-41C4DD62DF11}"/>
              </a:ext>
            </a:extLst>
          </p:cNvPr>
          <p:cNvPicPr>
            <a:picLocks noChangeAspect="1"/>
          </p:cNvPicPr>
          <p:nvPr/>
        </p:nvPicPr>
        <p:blipFill>
          <a:blip r:embed="rId2"/>
          <a:stretch>
            <a:fillRect/>
          </a:stretch>
        </p:blipFill>
        <p:spPr>
          <a:xfrm>
            <a:off x="0" y="1396061"/>
            <a:ext cx="3781953" cy="495369"/>
          </a:xfrm>
          <a:prstGeom prst="rect">
            <a:avLst/>
          </a:prstGeom>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61FC9-5831-A21E-7C24-A137DC03C85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7F72FA-BAFE-9E41-5009-89784F69A84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706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2BA07-8D7A-07EA-DFFA-BFD770FE36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371F8E1-1B94-86D1-BE79-02C6E2B8429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627095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75234-FE0F-1CCF-152E-E60572C193D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820E361-3926-9AA5-BF15-8916D46824B5}"/>
              </a:ext>
            </a:extLst>
          </p:cNvPr>
          <p:cNvSpPr txBox="1"/>
          <p:nvPr/>
        </p:nvSpPr>
        <p:spPr>
          <a:xfrm>
            <a:off x="203200" y="244826"/>
            <a:ext cx="11822545" cy="6601807"/>
          </a:xfrm>
          <a:prstGeom prst="rect">
            <a:avLst/>
          </a:prstGeom>
          <a:noFill/>
        </p:spPr>
        <p:txBody>
          <a:bodyPr wrap="square">
            <a:spAutoFit/>
          </a:bodyPr>
          <a:lstStyle/>
          <a:p>
            <a:r>
              <a:rPr lang="en-US" b="1">
                <a:solidFill>
                  <a:srgbClr val="FF0000"/>
                </a:solidFill>
                <a:latin typeface="-apple-system"/>
              </a:rPr>
              <a:t>XML ilə İşləmə: Parsing</a:t>
            </a:r>
            <a:endParaRPr lang="az-Latn-AZ" b="1">
              <a:solidFill>
                <a:srgbClr val="FF0000"/>
              </a:solidFill>
              <a:latin typeface="-apple-system"/>
            </a:endParaRPr>
          </a:p>
          <a:p>
            <a:endParaRPr lang="az-Latn-AZ">
              <a:latin typeface="-apple-system"/>
            </a:endParaRPr>
          </a:p>
          <a:p>
            <a:pPr marL="285750" indent="-285750">
              <a:buFont typeface="Arial" panose="020B0604020202020204" pitchFamily="34" charset="0"/>
              <a:buChar char="•"/>
            </a:pPr>
            <a:r>
              <a:rPr lang="en-US" b="1">
                <a:solidFill>
                  <a:srgbClr val="0070C0"/>
                </a:solidFill>
                <a:latin typeface="-apple-system"/>
              </a:rPr>
              <a:t>Parsing</a:t>
            </a:r>
            <a:r>
              <a:rPr lang="en-US">
                <a:latin typeface="-apple-system"/>
              </a:rPr>
              <a:t>: XML-i oxumaq və məlumat (elementlər, atributlar, məzmun) çıxarmaq</a:t>
            </a:r>
            <a:r>
              <a:rPr lang="az-Latn-AZ">
                <a:latin typeface="-apple-system"/>
              </a:rPr>
              <a:t> mənasına gəlir.</a:t>
            </a:r>
            <a:r>
              <a:rPr lang="en-US">
                <a:latin typeface="-apple-system"/>
              </a:rPr>
              <a:t> Proqram dillərində (PHP, Java) xüsusi kitabxanalar var. Məsələn, PHP-də </a:t>
            </a:r>
            <a:r>
              <a:rPr lang="en-US" b="1">
                <a:solidFill>
                  <a:srgbClr val="00B050"/>
                </a:solidFill>
                <a:latin typeface="-apple-system"/>
              </a:rPr>
              <a:t>SimpleXML</a:t>
            </a:r>
            <a:r>
              <a:rPr lang="en-US">
                <a:latin typeface="-apple-system"/>
              </a:rPr>
              <a:t> və ya </a:t>
            </a:r>
            <a:r>
              <a:rPr lang="en-US" b="1">
                <a:solidFill>
                  <a:srgbClr val="00B050"/>
                </a:solidFill>
                <a:latin typeface="-apple-system"/>
              </a:rPr>
              <a:t>DOM</a:t>
            </a:r>
            <a:r>
              <a:rPr lang="en-US">
                <a:latin typeface="-apple-system"/>
              </a:rPr>
              <a:t> istifadə </a:t>
            </a:r>
            <a:r>
              <a:rPr lang="az-Latn-AZ">
                <a:latin typeface="-apple-system"/>
              </a:rPr>
              <a:t>etmək olar</a:t>
            </a:r>
            <a:r>
              <a:rPr lang="en-US">
                <a:latin typeface="-apple-system"/>
              </a:rPr>
              <a:t>. Yəni kompüter </a:t>
            </a:r>
            <a:r>
              <a:rPr lang="en-US" b="1">
                <a:latin typeface="-apple-system"/>
              </a:rPr>
              <a:t>XML</a:t>
            </a:r>
            <a:r>
              <a:rPr lang="en-US">
                <a:latin typeface="-apple-system"/>
              </a:rPr>
              <a:t> faylını sadəcə “</a:t>
            </a:r>
            <a:r>
              <a:rPr lang="en-US" b="1">
                <a:latin typeface="-apple-system"/>
              </a:rPr>
              <a:t>mətn</a:t>
            </a:r>
            <a:r>
              <a:rPr lang="en-US">
                <a:latin typeface="-apple-system"/>
              </a:rPr>
              <a:t>” kimi yox, strukturlaşdırılmış məlumat kimi başa düşür.</a:t>
            </a:r>
            <a:endParaRPr lang="az-Latn-AZ">
              <a:latin typeface="-apple-system"/>
            </a:endParaRPr>
          </a:p>
          <a:p>
            <a:endParaRPr lang="az-Latn-AZ">
              <a:latin typeface="-apple-system"/>
            </a:endParaRPr>
          </a:p>
          <a:p>
            <a:r>
              <a:rPr lang="en-US"/>
              <a:t>Məsələn, bu XML-i götürək:</a:t>
            </a:r>
          </a:p>
          <a:p>
            <a:endParaRPr lang="en-US"/>
          </a:p>
          <a:p>
            <a:endParaRPr lang="en-US"/>
          </a:p>
          <a:p>
            <a:endParaRPr lang="en-US"/>
          </a:p>
          <a:p>
            <a:endParaRPr lang="en-US"/>
          </a:p>
          <a:p>
            <a:endParaRPr lang="en-US"/>
          </a:p>
          <a:p>
            <a:endParaRPr lang="en-US"/>
          </a:p>
          <a:p>
            <a:endParaRPr lang="en-US"/>
          </a:p>
          <a:p>
            <a:r>
              <a:rPr lang="en-US"/>
              <a:t>Parsing nəticəsində proqram bu XML-i belə başa düşür:</a:t>
            </a:r>
          </a:p>
          <a:p>
            <a:pPr marL="742950" lvl="1" indent="-285750">
              <a:lnSpc>
                <a:spcPct val="150000"/>
              </a:lnSpc>
              <a:buFont typeface="Arial" panose="020B0604020202020204" pitchFamily="34" charset="0"/>
              <a:buChar char="•"/>
            </a:pPr>
            <a:r>
              <a:rPr lang="en-US" b="1"/>
              <a:t>Element</a:t>
            </a:r>
            <a:r>
              <a:rPr lang="en-US"/>
              <a:t>: kitab</a:t>
            </a:r>
          </a:p>
          <a:p>
            <a:pPr marL="742950" lvl="1" indent="-285750">
              <a:lnSpc>
                <a:spcPct val="150000"/>
              </a:lnSpc>
              <a:buFont typeface="Arial" panose="020B0604020202020204" pitchFamily="34" charset="0"/>
              <a:buChar char="•"/>
            </a:pPr>
            <a:r>
              <a:rPr lang="en-US" b="1"/>
              <a:t>Alt elementlər</a:t>
            </a:r>
            <a:r>
              <a:rPr lang="en-US"/>
              <a:t>:</a:t>
            </a:r>
          </a:p>
          <a:p>
            <a:pPr marL="1200150" lvl="2" indent="-285750">
              <a:lnSpc>
                <a:spcPct val="150000"/>
              </a:lnSpc>
              <a:buFont typeface="Wingdings" panose="05000000000000000000" pitchFamily="2" charset="2"/>
              <a:buChar char="q"/>
            </a:pPr>
            <a:r>
              <a:rPr lang="en-US"/>
              <a:t>ad = "Harry Potter"</a:t>
            </a:r>
          </a:p>
          <a:p>
            <a:pPr marL="1200150" lvl="2" indent="-285750">
              <a:lnSpc>
                <a:spcPct val="150000"/>
              </a:lnSpc>
              <a:buFont typeface="Wingdings" panose="05000000000000000000" pitchFamily="2" charset="2"/>
              <a:buChar char="q"/>
            </a:pPr>
            <a:r>
              <a:rPr lang="en-US"/>
              <a:t>muellif = "J.K. Rowling"</a:t>
            </a:r>
          </a:p>
          <a:p>
            <a:pPr marL="1200150" lvl="2" indent="-285750">
              <a:lnSpc>
                <a:spcPct val="150000"/>
              </a:lnSpc>
              <a:buFont typeface="Wingdings" panose="05000000000000000000" pitchFamily="2" charset="2"/>
              <a:buChar char="q"/>
            </a:pPr>
            <a:r>
              <a:rPr lang="en-US"/>
              <a:t>il = "1997“</a:t>
            </a:r>
          </a:p>
          <a:p>
            <a:endParaRPr lang="en-US"/>
          </a:p>
        </p:txBody>
      </p:sp>
      <p:pic>
        <p:nvPicPr>
          <p:cNvPr id="3" name="Picture 2">
            <a:extLst>
              <a:ext uri="{FF2B5EF4-FFF2-40B4-BE49-F238E27FC236}">
                <a16:creationId xmlns:a16="http://schemas.microsoft.com/office/drawing/2014/main" id="{61D826B9-20DE-55B3-940E-72CF44309E53}"/>
              </a:ext>
            </a:extLst>
          </p:cNvPr>
          <p:cNvPicPr>
            <a:picLocks noChangeAspect="1"/>
          </p:cNvPicPr>
          <p:nvPr/>
        </p:nvPicPr>
        <p:blipFill>
          <a:blip r:embed="rId2"/>
          <a:stretch>
            <a:fillRect/>
          </a:stretch>
        </p:blipFill>
        <p:spPr>
          <a:xfrm>
            <a:off x="0" y="2360231"/>
            <a:ext cx="2657846" cy="1343212"/>
          </a:xfrm>
          <a:prstGeom prst="rect">
            <a:avLst/>
          </a:prstGeom>
        </p:spPr>
      </p:pic>
    </p:spTree>
    <p:extLst>
      <p:ext uri="{BB962C8B-B14F-4D97-AF65-F5344CB8AC3E}">
        <p14:creationId xmlns:p14="http://schemas.microsoft.com/office/powerpoint/2010/main" val="3782050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C92C-13BF-C0FB-9685-B43420D9A41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4F14077-5C1B-B914-1007-6834D30EFB9D}"/>
              </a:ext>
            </a:extLst>
          </p:cNvPr>
          <p:cNvSpPr txBox="1"/>
          <p:nvPr/>
        </p:nvSpPr>
        <p:spPr>
          <a:xfrm>
            <a:off x="203200" y="244826"/>
            <a:ext cx="11822545" cy="5909310"/>
          </a:xfrm>
          <a:prstGeom prst="rect">
            <a:avLst/>
          </a:prstGeom>
          <a:noFill/>
        </p:spPr>
        <p:txBody>
          <a:bodyPr wrap="square">
            <a:spAutoFit/>
          </a:bodyPr>
          <a:lstStyle/>
          <a:p>
            <a:r>
              <a:rPr lang="en-US" sz="1200" b="1"/>
              <a:t>Parsing Növləri</a:t>
            </a:r>
            <a:r>
              <a:rPr lang="az-Latn-AZ" sz="1200" b="1"/>
              <a:t> </a:t>
            </a:r>
          </a:p>
          <a:p>
            <a:endParaRPr lang="az-Latn-AZ" sz="1200" b="1"/>
          </a:p>
          <a:p>
            <a:r>
              <a:rPr lang="en-US" sz="1200"/>
              <a:t>XML parsing üçün əsas iki yanaşma var:</a:t>
            </a:r>
          </a:p>
          <a:p>
            <a:endParaRPr lang="en-US" sz="1200"/>
          </a:p>
          <a:p>
            <a:r>
              <a:rPr lang="en-US" sz="1200"/>
              <a:t>1️⃣ </a:t>
            </a:r>
            <a:r>
              <a:rPr lang="en-US" sz="1200" b="1">
                <a:solidFill>
                  <a:srgbClr val="00B050"/>
                </a:solidFill>
              </a:rPr>
              <a:t>DOM (Document Object Model)</a:t>
            </a:r>
          </a:p>
          <a:p>
            <a:pPr marL="742950" lvl="1" indent="-285750">
              <a:buFont typeface="Arial" panose="020B0604020202020204" pitchFamily="34" charset="0"/>
              <a:buChar char="•"/>
            </a:pPr>
            <a:r>
              <a:rPr lang="en-US" sz="1200"/>
              <a:t>XML sənədini tam olaraq yaddaşa yükləyir.</a:t>
            </a:r>
          </a:p>
          <a:p>
            <a:pPr marL="742950" lvl="1" indent="-285750">
              <a:buFont typeface="Arial" panose="020B0604020202020204" pitchFamily="34" charset="0"/>
              <a:buChar char="•"/>
            </a:pPr>
            <a:r>
              <a:rPr lang="en-US" sz="1200"/>
              <a:t>Sənəd obyekt ağacına çevrilir (tree structure).</a:t>
            </a:r>
          </a:p>
          <a:p>
            <a:pPr marL="742950" lvl="1" indent="-285750">
              <a:buFont typeface="Arial" panose="020B0604020202020204" pitchFamily="34" charset="0"/>
              <a:buChar char="•"/>
            </a:pPr>
            <a:r>
              <a:rPr lang="en-US" sz="1200"/>
              <a:t>İstənilən elementə rahat çatmaq olur.</a:t>
            </a:r>
          </a:p>
          <a:p>
            <a:pPr marL="742950" lvl="1" indent="-285750">
              <a:buFont typeface="Arial" panose="020B0604020202020204" pitchFamily="34" charset="0"/>
              <a:buChar char="•"/>
            </a:pPr>
            <a:r>
              <a:rPr lang="en-US" sz="1200"/>
              <a:t>Amma böyük fayllarda RAM çox tutur.</a:t>
            </a:r>
          </a:p>
          <a:p>
            <a:endParaRPr lang="en-US" sz="1200"/>
          </a:p>
          <a:p>
            <a:r>
              <a:rPr lang="en-US" sz="1200"/>
              <a:t>✔ Üstünlükləri:</a:t>
            </a:r>
          </a:p>
          <a:p>
            <a:pPr marL="742950" lvl="1" indent="-285750">
              <a:buFont typeface="Arial" panose="020B0604020202020204" pitchFamily="34" charset="0"/>
              <a:buChar char="•"/>
            </a:pPr>
            <a:r>
              <a:rPr lang="en-US" sz="1200"/>
              <a:t>Elementləri rahat gəzə bilərsən.</a:t>
            </a:r>
          </a:p>
          <a:p>
            <a:pPr marL="742950" lvl="1" indent="-285750">
              <a:buFont typeface="Arial" panose="020B0604020202020204" pitchFamily="34" charset="0"/>
              <a:buChar char="•"/>
            </a:pPr>
            <a:r>
              <a:rPr lang="en-US" sz="1200"/>
              <a:t>Düzəliş edib yenidən saxlamaq mümkündür.</a:t>
            </a:r>
          </a:p>
          <a:p>
            <a:pPr marL="285750" indent="-285750">
              <a:buFont typeface="Arial" panose="020B0604020202020204" pitchFamily="34" charset="0"/>
              <a:buChar char="•"/>
            </a:pPr>
            <a:endParaRPr lang="en-US" sz="1200"/>
          </a:p>
          <a:p>
            <a:r>
              <a:rPr lang="en-US" sz="1200"/>
              <a:t>❌ Çatışmazlıqları:</a:t>
            </a:r>
          </a:p>
          <a:p>
            <a:pPr marL="742950" lvl="1" indent="-285750">
              <a:buFont typeface="Arial" panose="020B0604020202020204" pitchFamily="34" charset="0"/>
              <a:buChar char="•"/>
            </a:pPr>
            <a:r>
              <a:rPr lang="en-US" sz="1200"/>
              <a:t>Çox böyük XML faylları üçün yaddaş problemi yaradır.</a:t>
            </a:r>
            <a:endParaRPr lang="az-Latn-AZ" sz="1200"/>
          </a:p>
          <a:p>
            <a:pPr marL="742950" lvl="1" indent="-285750">
              <a:buFont typeface="Arial" panose="020B0604020202020204" pitchFamily="34" charset="0"/>
              <a:buChar char="•"/>
            </a:pPr>
            <a:endParaRPr lang="az-Latn-AZ" sz="1200"/>
          </a:p>
          <a:p>
            <a:pPr marL="92075" lvl="1"/>
            <a:endParaRPr lang="az-Latn-AZ" sz="1200"/>
          </a:p>
          <a:p>
            <a:pPr marL="92075" lvl="1"/>
            <a:r>
              <a:rPr lang="az-Latn-AZ" sz="1200" b="1"/>
              <a:t>PHP-də bunun üçün </a:t>
            </a:r>
            <a:r>
              <a:rPr lang="az-Latn-AZ" sz="1200" b="1">
                <a:solidFill>
                  <a:srgbClr val="FF0000"/>
                </a:solidFill>
              </a:rPr>
              <a:t>DOMDocument</a:t>
            </a:r>
            <a:r>
              <a:rPr lang="az-Latn-AZ" sz="1200" b="1"/>
              <a:t> sinfi var</a:t>
            </a:r>
            <a:r>
              <a:rPr lang="az-Latn-AZ" sz="1200"/>
              <a:t>.</a:t>
            </a:r>
            <a:endParaRPr lang="en-US" sz="1200"/>
          </a:p>
          <a:p>
            <a:pPr marL="92075" lvl="1"/>
            <a:endParaRPr lang="en-US" sz="1200"/>
          </a:p>
          <a:p>
            <a:pPr marL="92075" lvl="1"/>
            <a:endParaRPr lang="en-US" sz="1200"/>
          </a:p>
          <a:p>
            <a:pPr>
              <a:buNone/>
            </a:pPr>
            <a:r>
              <a:rPr lang="en-US" sz="1200" b="1">
                <a:latin typeface="Arial" panose="020B0604020202020204" pitchFamily="34" charset="0"/>
                <a:cs typeface="Arial" panose="020B0604020202020204" pitchFamily="34" charset="0"/>
              </a:rPr>
              <a:t>Bu kodda</a:t>
            </a:r>
            <a:r>
              <a:rPr lang="en-US" sz="1200">
                <a:latin typeface="Arial" panose="020B0604020202020204" pitchFamily="34" charset="0"/>
                <a:cs typeface="Arial" panose="020B0604020202020204" pitchFamily="34" charset="0"/>
              </a:rPr>
              <a:t>:</a:t>
            </a:r>
          </a:p>
          <a:p>
            <a:pPr indent="176213">
              <a:lnSpc>
                <a:spcPct val="150000"/>
              </a:lnSpc>
              <a:buFont typeface="Arial" panose="020B0604020202020204" pitchFamily="34" charset="0"/>
              <a:buChar char="•"/>
            </a:pPr>
            <a:r>
              <a:rPr lang="en-US" sz="1200" b="1">
                <a:latin typeface="Arial" panose="020B0604020202020204" pitchFamily="34" charset="0"/>
                <a:cs typeface="Arial" panose="020B0604020202020204" pitchFamily="34" charset="0"/>
              </a:rPr>
              <a:t>DOMDocument::load()</a:t>
            </a:r>
            <a:r>
              <a:rPr lang="en-US" sz="1200">
                <a:latin typeface="Arial" panose="020B0604020202020204" pitchFamily="34" charset="0"/>
                <a:cs typeface="Arial" panose="020B0604020202020204" pitchFamily="34" charset="0"/>
              </a:rPr>
              <a:t> → </a:t>
            </a:r>
            <a:r>
              <a:rPr lang="en-US" sz="1200" b="1">
                <a:latin typeface="Arial" panose="020B0604020202020204" pitchFamily="34" charset="0"/>
                <a:cs typeface="Arial" panose="020B0604020202020204" pitchFamily="34" charset="0"/>
              </a:rPr>
              <a:t>XML</a:t>
            </a:r>
            <a:r>
              <a:rPr lang="en-US" sz="1200">
                <a:latin typeface="Arial" panose="020B0604020202020204" pitchFamily="34" charset="0"/>
                <a:cs typeface="Arial" panose="020B0604020202020204" pitchFamily="34" charset="0"/>
              </a:rPr>
              <a:t> faylını </a:t>
            </a:r>
            <a:r>
              <a:rPr lang="en-US" sz="1200" b="1">
                <a:latin typeface="Arial" panose="020B0604020202020204" pitchFamily="34" charset="0"/>
                <a:cs typeface="Arial" panose="020B0604020202020204" pitchFamily="34" charset="0"/>
              </a:rPr>
              <a:t>RAM</a:t>
            </a:r>
            <a:r>
              <a:rPr lang="en-US" sz="1200">
                <a:latin typeface="Arial" panose="020B0604020202020204" pitchFamily="34" charset="0"/>
                <a:cs typeface="Arial" panose="020B0604020202020204" pitchFamily="34" charset="0"/>
              </a:rPr>
              <a:t> -a yükləyir.</a:t>
            </a:r>
          </a:p>
          <a:p>
            <a:pPr indent="176213">
              <a:lnSpc>
                <a:spcPct val="150000"/>
              </a:lnSpc>
              <a:buFont typeface="Arial" panose="020B0604020202020204" pitchFamily="34" charset="0"/>
              <a:buChar char="•"/>
            </a:pPr>
            <a:r>
              <a:rPr lang="en-US" sz="1200" b="1">
                <a:latin typeface="Arial" panose="020B0604020202020204" pitchFamily="34" charset="0"/>
                <a:cs typeface="Arial" panose="020B0604020202020204" pitchFamily="34" charset="0"/>
              </a:rPr>
              <a:t>getElementsByTagName("kitab") </a:t>
            </a:r>
            <a:r>
              <a:rPr lang="en-US" sz="1200">
                <a:latin typeface="Arial" panose="020B0604020202020204" pitchFamily="34" charset="0"/>
                <a:cs typeface="Arial" panose="020B0604020202020204" pitchFamily="34" charset="0"/>
              </a:rPr>
              <a:t>→ bütün </a:t>
            </a:r>
            <a:r>
              <a:rPr lang="en-US" sz="1200" b="1">
                <a:latin typeface="Arial" panose="020B0604020202020204" pitchFamily="34" charset="0"/>
                <a:cs typeface="Arial" panose="020B0604020202020204" pitchFamily="34" charset="0"/>
              </a:rPr>
              <a:t>&lt;kitab&gt; </a:t>
            </a:r>
            <a:r>
              <a:rPr lang="en-US" sz="1200">
                <a:latin typeface="Arial" panose="020B0604020202020204" pitchFamily="34" charset="0"/>
                <a:cs typeface="Arial" panose="020B0604020202020204" pitchFamily="34" charset="0"/>
              </a:rPr>
              <a:t>elementlərini gətirir.</a:t>
            </a:r>
          </a:p>
          <a:p>
            <a:pPr indent="176213">
              <a:lnSpc>
                <a:spcPct val="150000"/>
              </a:lnSpc>
              <a:buFont typeface="Arial" panose="020B0604020202020204" pitchFamily="34" charset="0"/>
              <a:buChar char="•"/>
            </a:pPr>
            <a:r>
              <a:rPr lang="en-US" sz="1200">
                <a:latin typeface="Arial" panose="020B0604020202020204" pitchFamily="34" charset="0"/>
                <a:cs typeface="Arial" panose="020B0604020202020204" pitchFamily="34" charset="0"/>
              </a:rPr>
              <a:t>Dövr ilə hər kitabı oxuyuruq, sonra içindəki </a:t>
            </a:r>
            <a:r>
              <a:rPr lang="en-US" sz="1200" b="1">
                <a:latin typeface="Arial" panose="020B0604020202020204" pitchFamily="34" charset="0"/>
                <a:cs typeface="Arial" panose="020B0604020202020204" pitchFamily="34" charset="0"/>
              </a:rPr>
              <a:t>&lt;ad&gt;</a:t>
            </a:r>
            <a:r>
              <a:rPr lang="en-US" sz="1200">
                <a:latin typeface="Arial" panose="020B0604020202020204" pitchFamily="34" charset="0"/>
                <a:cs typeface="Arial" panose="020B0604020202020204" pitchFamily="34" charset="0"/>
              </a:rPr>
              <a:t>-ı tapıb </a:t>
            </a:r>
            <a:r>
              <a:rPr lang="en-US" sz="1200" b="1">
                <a:latin typeface="Arial" panose="020B0604020202020204" pitchFamily="34" charset="0"/>
                <a:cs typeface="Arial" panose="020B0604020202020204" pitchFamily="34" charset="0"/>
              </a:rPr>
              <a:t>nodeValue</a:t>
            </a:r>
            <a:r>
              <a:rPr lang="en-US" sz="1200">
                <a:latin typeface="Arial" panose="020B0604020202020204" pitchFamily="34" charset="0"/>
                <a:cs typeface="Arial" panose="020B0604020202020204" pitchFamily="34" charset="0"/>
              </a:rPr>
              <a:t> ilə dəyərini götürürük.</a:t>
            </a:r>
          </a:p>
          <a:p>
            <a:pPr marL="92075" lvl="1"/>
            <a:endParaRPr lang="en-US" sz="1200"/>
          </a:p>
          <a:p>
            <a:pPr marL="92075" lvl="1"/>
            <a:endParaRPr lang="en-US" sz="1200"/>
          </a:p>
          <a:p>
            <a:pPr marL="92075" lvl="1"/>
            <a:r>
              <a:rPr lang="en-US" sz="1200" b="1"/>
              <a:t>CODE8</a:t>
            </a:r>
          </a:p>
          <a:p>
            <a:pPr marL="92075" lvl="1"/>
            <a:endParaRPr lang="en-US" sz="1200"/>
          </a:p>
          <a:p>
            <a:pPr marL="92075" lvl="1"/>
            <a:endParaRPr lang="az-Latn-AZ" sz="1200"/>
          </a:p>
        </p:txBody>
      </p:sp>
      <p:pic>
        <p:nvPicPr>
          <p:cNvPr id="5" name="Picture 4">
            <a:extLst>
              <a:ext uri="{FF2B5EF4-FFF2-40B4-BE49-F238E27FC236}">
                <a16:creationId xmlns:a16="http://schemas.microsoft.com/office/drawing/2014/main" id="{A050F888-CD21-5704-8A38-FB4FACF12B02}"/>
              </a:ext>
            </a:extLst>
          </p:cNvPr>
          <p:cNvPicPr>
            <a:picLocks noChangeAspect="1"/>
          </p:cNvPicPr>
          <p:nvPr/>
        </p:nvPicPr>
        <p:blipFill>
          <a:blip r:embed="rId2"/>
          <a:stretch>
            <a:fillRect/>
          </a:stretch>
        </p:blipFill>
        <p:spPr>
          <a:xfrm>
            <a:off x="4569600" y="16828"/>
            <a:ext cx="7622400" cy="2704723"/>
          </a:xfrm>
          <a:prstGeom prst="rect">
            <a:avLst/>
          </a:prstGeom>
        </p:spPr>
      </p:pic>
    </p:spTree>
    <p:extLst>
      <p:ext uri="{BB962C8B-B14F-4D97-AF65-F5344CB8AC3E}">
        <p14:creationId xmlns:p14="http://schemas.microsoft.com/office/powerpoint/2010/main" val="3338939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ECD26-FCAA-2B6E-3FA4-82831D0BD37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4C55A5B-17FB-D298-9271-A2477ABF6C75}"/>
              </a:ext>
            </a:extLst>
          </p:cNvPr>
          <p:cNvSpPr txBox="1"/>
          <p:nvPr/>
        </p:nvSpPr>
        <p:spPr>
          <a:xfrm>
            <a:off x="203200" y="244826"/>
            <a:ext cx="11822545" cy="4801314"/>
          </a:xfrm>
          <a:prstGeom prst="rect">
            <a:avLst/>
          </a:prstGeom>
          <a:noFill/>
        </p:spPr>
        <p:txBody>
          <a:bodyPr wrap="square">
            <a:spAutoFit/>
          </a:bodyPr>
          <a:lstStyle/>
          <a:p>
            <a:r>
              <a:rPr lang="en-US">
                <a:latin typeface="-apple-system"/>
              </a:rPr>
              <a:t>Əgər sadə və qısa üsul istəyirsənsə, </a:t>
            </a:r>
            <a:r>
              <a:rPr lang="en-US" b="1">
                <a:solidFill>
                  <a:srgbClr val="FF0000"/>
                </a:solidFill>
                <a:latin typeface="-apple-system"/>
              </a:rPr>
              <a:t>SimpleXML</a:t>
            </a:r>
            <a:r>
              <a:rPr lang="en-US">
                <a:latin typeface="-apple-system"/>
              </a:rPr>
              <a:t> ilə daha asan yazmaq olar:</a:t>
            </a: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endParaRPr lang="en-US">
              <a:latin typeface="-apple-system"/>
            </a:endParaRPr>
          </a:p>
          <a:p>
            <a:r>
              <a:rPr lang="en-US"/>
              <a:t>Bu, DOM-dan fərqli olaraq daha "user-friendly"dir, amma DOM daha çox nəzarət imkanı verir.</a:t>
            </a:r>
          </a:p>
          <a:p>
            <a:endParaRPr lang="en-US"/>
          </a:p>
          <a:p>
            <a:endParaRPr lang="en-US"/>
          </a:p>
          <a:p>
            <a:r>
              <a:rPr lang="en-US"/>
              <a:t>CODE9</a:t>
            </a:r>
          </a:p>
        </p:txBody>
      </p:sp>
      <p:pic>
        <p:nvPicPr>
          <p:cNvPr id="3" name="Picture 2">
            <a:extLst>
              <a:ext uri="{FF2B5EF4-FFF2-40B4-BE49-F238E27FC236}">
                <a16:creationId xmlns:a16="http://schemas.microsoft.com/office/drawing/2014/main" id="{EE839D2D-BCD9-5C2B-1576-FB8AC13C6488}"/>
              </a:ext>
            </a:extLst>
          </p:cNvPr>
          <p:cNvPicPr>
            <a:picLocks noChangeAspect="1"/>
          </p:cNvPicPr>
          <p:nvPr/>
        </p:nvPicPr>
        <p:blipFill>
          <a:blip r:embed="rId2"/>
          <a:stretch>
            <a:fillRect/>
          </a:stretch>
        </p:blipFill>
        <p:spPr>
          <a:xfrm>
            <a:off x="0" y="816756"/>
            <a:ext cx="11726912" cy="2676899"/>
          </a:xfrm>
          <a:prstGeom prst="rect">
            <a:avLst/>
          </a:prstGeom>
        </p:spPr>
      </p:pic>
    </p:spTree>
    <p:extLst>
      <p:ext uri="{BB962C8B-B14F-4D97-AF65-F5344CB8AC3E}">
        <p14:creationId xmlns:p14="http://schemas.microsoft.com/office/powerpoint/2010/main" val="361188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BD399-EA9E-39F7-8B4F-022CF3E1FB2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73EFC2-1F90-719A-9819-648A6DE38C2E}"/>
              </a:ext>
            </a:extLst>
          </p:cNvPr>
          <p:cNvSpPr txBox="1"/>
          <p:nvPr/>
        </p:nvSpPr>
        <p:spPr>
          <a:xfrm>
            <a:off x="83128" y="244826"/>
            <a:ext cx="7684654" cy="3508653"/>
          </a:xfrm>
          <a:prstGeom prst="rect">
            <a:avLst/>
          </a:prstGeom>
          <a:noFill/>
        </p:spPr>
        <p:txBody>
          <a:bodyPr wrap="square">
            <a:spAutoFit/>
          </a:bodyPr>
          <a:lstStyle/>
          <a:p>
            <a:r>
              <a:rPr lang="en-US" sz="1200">
                <a:latin typeface="-apple-system"/>
              </a:rPr>
              <a:t>SAX tipli parsing</a:t>
            </a:r>
            <a:r>
              <a:rPr lang="az-Latn-AZ" sz="1200">
                <a:latin typeface="-apple-system"/>
              </a:rPr>
              <a:t>:  PHP-də də </a:t>
            </a:r>
            <a:r>
              <a:rPr lang="az-Latn-AZ" sz="1200" b="1">
                <a:solidFill>
                  <a:srgbClr val="FF0000"/>
                </a:solidFill>
                <a:latin typeface="-apple-system"/>
              </a:rPr>
              <a:t>SAX</a:t>
            </a:r>
            <a:r>
              <a:rPr lang="az-Latn-AZ" sz="1200">
                <a:latin typeface="-apple-system"/>
              </a:rPr>
              <a:t> tipli parsing etmək mümkündür, amma birbaşa “SAX” adında API yoxdur. Onun əvəzinə Expat əsaslı </a:t>
            </a:r>
            <a:r>
              <a:rPr lang="az-Latn-AZ" sz="1200" b="1">
                <a:solidFill>
                  <a:srgbClr val="FF0000"/>
                </a:solidFill>
                <a:latin typeface="-apple-system"/>
              </a:rPr>
              <a:t>xml_parser </a:t>
            </a:r>
            <a:r>
              <a:rPr lang="az-Latn-AZ" sz="1200">
                <a:latin typeface="-apple-system"/>
              </a:rPr>
              <a:t>funksiyaları istifadə olunur. Bu, event-based parser-dir və SAX prinsipi ilə işləyir: sənəd sətir-sətir oxunur, müəyyən hadisələr baş verəndə callback funksiyalar çağırılır.</a:t>
            </a:r>
            <a:endParaRPr lang="en-US" sz="1200">
              <a:latin typeface="-apple-system"/>
            </a:endParaRPr>
          </a:p>
          <a:p>
            <a:endParaRPr lang="en-US" sz="1200">
              <a:latin typeface="-apple-system"/>
            </a:endParaRPr>
          </a:p>
          <a:p>
            <a:endParaRPr lang="en-US" sz="1200">
              <a:latin typeface="-apple-system"/>
            </a:endParaRPr>
          </a:p>
          <a:p>
            <a:r>
              <a:rPr lang="en-US" sz="1200" b="1"/>
              <a:t>İş prinsipi</a:t>
            </a:r>
            <a:r>
              <a:rPr lang="en-US" sz="1200"/>
              <a:t>:</a:t>
            </a:r>
          </a:p>
          <a:p>
            <a:pPr marL="742950" lvl="1" indent="-285750">
              <a:lnSpc>
                <a:spcPct val="150000"/>
              </a:lnSpc>
              <a:buFont typeface="Arial" panose="020B0604020202020204" pitchFamily="34" charset="0"/>
              <a:buChar char="•"/>
            </a:pPr>
            <a:r>
              <a:rPr lang="en-US" sz="1200" b="1"/>
              <a:t>xml_set_element_handler </a:t>
            </a:r>
            <a:r>
              <a:rPr lang="en-US" sz="1200"/>
              <a:t>→ start və end tag-lar üçün funksiyanı bağlayır.</a:t>
            </a:r>
          </a:p>
          <a:p>
            <a:pPr marL="742950" lvl="1" indent="-285750">
              <a:lnSpc>
                <a:spcPct val="150000"/>
              </a:lnSpc>
              <a:buFont typeface="Arial" panose="020B0604020202020204" pitchFamily="34" charset="0"/>
              <a:buChar char="•"/>
            </a:pPr>
            <a:r>
              <a:rPr lang="en-US" sz="1200" b="1"/>
              <a:t>xml_set_character_data_handler </a:t>
            </a:r>
            <a:r>
              <a:rPr lang="en-US" sz="1200"/>
              <a:t>→ elementin içindəki mətn oxunanda çağırılır.</a:t>
            </a:r>
          </a:p>
          <a:p>
            <a:pPr marL="742950" lvl="1" indent="-285750">
              <a:lnSpc>
                <a:spcPct val="150000"/>
              </a:lnSpc>
              <a:buFont typeface="Arial" panose="020B0604020202020204" pitchFamily="34" charset="0"/>
              <a:buChar char="•"/>
            </a:pPr>
            <a:r>
              <a:rPr lang="en-US" sz="1200"/>
              <a:t>Fayl axınla (stream) oxunur, ona görə də çox böyük XML fayllar üçün RAM-dan çox qənaət edir.</a:t>
            </a:r>
          </a:p>
          <a:p>
            <a:endParaRPr lang="en-US" sz="1200"/>
          </a:p>
          <a:p>
            <a:endParaRPr lang="en-US" sz="1200"/>
          </a:p>
          <a:p>
            <a:r>
              <a:rPr lang="en-US" sz="1200" b="1"/>
              <a:t>Yəni</a:t>
            </a:r>
            <a:r>
              <a:rPr lang="en-US" sz="1200"/>
              <a:t>:</a:t>
            </a:r>
          </a:p>
          <a:p>
            <a:pPr marL="628650" lvl="1" indent="-171450">
              <a:lnSpc>
                <a:spcPct val="150000"/>
              </a:lnSpc>
              <a:buFont typeface="Arial" panose="020B0604020202020204" pitchFamily="34" charset="0"/>
              <a:buChar char="•"/>
            </a:pPr>
            <a:r>
              <a:rPr lang="en-US" sz="1200" b="1"/>
              <a:t>DOM</a:t>
            </a:r>
            <a:r>
              <a:rPr lang="en-US" sz="1200"/>
              <a:t> → faylı tam yükləyir, rahat işləmək olur, amma </a:t>
            </a:r>
            <a:r>
              <a:rPr lang="en-US" sz="1200" b="1"/>
              <a:t>çox RAM </a:t>
            </a:r>
            <a:r>
              <a:rPr lang="en-US" sz="1200"/>
              <a:t>yeyir.</a:t>
            </a:r>
          </a:p>
          <a:p>
            <a:pPr marL="628650" lvl="1" indent="-171450">
              <a:lnSpc>
                <a:spcPct val="150000"/>
              </a:lnSpc>
              <a:buFont typeface="Arial" panose="020B0604020202020204" pitchFamily="34" charset="0"/>
              <a:buChar char="•"/>
            </a:pPr>
            <a:r>
              <a:rPr lang="en-US" sz="1200" b="1"/>
              <a:t>SAX</a:t>
            </a:r>
            <a:r>
              <a:rPr lang="en-US" sz="1200"/>
              <a:t> ( </a:t>
            </a:r>
            <a:r>
              <a:rPr lang="en-US" sz="1200" b="1"/>
              <a:t>xml_parser </a:t>
            </a:r>
            <a:r>
              <a:rPr lang="en-US" sz="1200"/>
              <a:t>) → faylı stream ilə oxuyur, </a:t>
            </a:r>
            <a:r>
              <a:rPr lang="en-US" sz="1200" b="1"/>
              <a:t>az RAM </a:t>
            </a:r>
            <a:r>
              <a:rPr lang="en-US" sz="1200"/>
              <a:t>yeyir, amma işləmək daha mürəkkəbdir.</a:t>
            </a:r>
          </a:p>
          <a:p>
            <a:endParaRPr lang="en-US" sz="1200"/>
          </a:p>
          <a:p>
            <a:endParaRPr lang="en-US" sz="1200"/>
          </a:p>
        </p:txBody>
      </p:sp>
      <p:pic>
        <p:nvPicPr>
          <p:cNvPr id="3" name="Picture 2">
            <a:extLst>
              <a:ext uri="{FF2B5EF4-FFF2-40B4-BE49-F238E27FC236}">
                <a16:creationId xmlns:a16="http://schemas.microsoft.com/office/drawing/2014/main" id="{75C92A51-6F0D-5786-9904-5F4EA3135487}"/>
              </a:ext>
            </a:extLst>
          </p:cNvPr>
          <p:cNvPicPr>
            <a:picLocks noChangeAspect="1"/>
          </p:cNvPicPr>
          <p:nvPr/>
        </p:nvPicPr>
        <p:blipFill>
          <a:blip r:embed="rId2"/>
          <a:stretch>
            <a:fillRect/>
          </a:stretch>
        </p:blipFill>
        <p:spPr>
          <a:xfrm>
            <a:off x="7767782" y="0"/>
            <a:ext cx="4424218" cy="3366740"/>
          </a:xfrm>
          <a:prstGeom prst="rect">
            <a:avLst/>
          </a:prstGeom>
        </p:spPr>
      </p:pic>
      <p:pic>
        <p:nvPicPr>
          <p:cNvPr id="10" name="Picture 9">
            <a:extLst>
              <a:ext uri="{FF2B5EF4-FFF2-40B4-BE49-F238E27FC236}">
                <a16:creationId xmlns:a16="http://schemas.microsoft.com/office/drawing/2014/main" id="{CEEC541F-8C9E-48A3-B658-31BF35885757}"/>
              </a:ext>
            </a:extLst>
          </p:cNvPr>
          <p:cNvPicPr>
            <a:picLocks noChangeAspect="1"/>
          </p:cNvPicPr>
          <p:nvPr/>
        </p:nvPicPr>
        <p:blipFill>
          <a:blip r:embed="rId3"/>
          <a:stretch>
            <a:fillRect/>
          </a:stretch>
        </p:blipFill>
        <p:spPr>
          <a:xfrm>
            <a:off x="0" y="5638682"/>
            <a:ext cx="4534533" cy="371527"/>
          </a:xfrm>
          <a:prstGeom prst="rect">
            <a:avLst/>
          </a:prstGeom>
        </p:spPr>
      </p:pic>
      <p:sp>
        <p:nvSpPr>
          <p:cNvPr id="12" name="TextBox 11">
            <a:extLst>
              <a:ext uri="{FF2B5EF4-FFF2-40B4-BE49-F238E27FC236}">
                <a16:creationId xmlns:a16="http://schemas.microsoft.com/office/drawing/2014/main" id="{7FAED50B-E7A2-8839-3E4F-1FFB9EAE27D3}"/>
              </a:ext>
            </a:extLst>
          </p:cNvPr>
          <p:cNvSpPr txBox="1"/>
          <p:nvPr/>
        </p:nvSpPr>
        <p:spPr>
          <a:xfrm>
            <a:off x="83128" y="4189616"/>
            <a:ext cx="10686472" cy="2555956"/>
          </a:xfrm>
          <a:prstGeom prst="rect">
            <a:avLst/>
          </a:prstGeom>
          <a:noFill/>
        </p:spPr>
        <p:txBody>
          <a:bodyPr wrap="square">
            <a:spAutoFit/>
          </a:bodyPr>
          <a:lstStyle/>
          <a:p>
            <a:endParaRPr lang="en-US" sz="1300">
              <a:latin typeface="Arial" panose="020B0604020202020204" pitchFamily="34" charset="0"/>
              <a:cs typeface="Arial" panose="020B0604020202020204" pitchFamily="34" charset="0"/>
            </a:endParaRPr>
          </a:p>
          <a:p>
            <a:r>
              <a:rPr lang="en-US" sz="1300" b="1">
                <a:latin typeface="Arial" panose="020B0604020202020204" pitchFamily="34" charset="0"/>
                <a:cs typeface="Arial" panose="020B0604020202020204" pitchFamily="34" charset="0"/>
              </a:rPr>
              <a:t>Nəticədə böyük hərflə yazılıb (KITABXANA, KITAB, və s.)</a:t>
            </a:r>
            <a:r>
              <a:rPr lang="en-US" sz="1300">
                <a:latin typeface="Arial" panose="020B0604020202020204" pitchFamily="34" charset="0"/>
                <a:cs typeface="Arial" panose="020B0604020202020204" pitchFamily="34" charset="0"/>
              </a:rPr>
              <a:t>:</a:t>
            </a:r>
          </a:p>
          <a:p>
            <a:pPr marL="628650" lvl="1" indent="-171450">
              <a:lnSpc>
                <a:spcPct val="150000"/>
              </a:lnSpc>
              <a:buFont typeface="Wingdings" panose="05000000000000000000" pitchFamily="2" charset="2"/>
              <a:buChar char="§"/>
            </a:pPr>
            <a:r>
              <a:rPr lang="en-US" sz="1300">
                <a:latin typeface="Arial" panose="020B0604020202020204" pitchFamily="34" charset="0"/>
                <a:cs typeface="Arial" panose="020B0604020202020204" pitchFamily="34" charset="0"/>
              </a:rPr>
              <a:t>PHP-də </a:t>
            </a:r>
            <a:r>
              <a:rPr lang="en-US" sz="1300" b="1">
                <a:latin typeface="Arial" panose="020B0604020202020204" pitchFamily="34" charset="0"/>
                <a:cs typeface="Arial" panose="020B0604020202020204" pitchFamily="34" charset="0"/>
              </a:rPr>
              <a:t>xml_parser </a:t>
            </a:r>
            <a:r>
              <a:rPr lang="en-US" sz="1300">
                <a:latin typeface="Arial" panose="020B0604020202020204" pitchFamily="34" charset="0"/>
                <a:cs typeface="Arial" panose="020B0604020202020204" pitchFamily="34" charset="0"/>
              </a:rPr>
              <a:t>default olaraq bütün element adlarını </a:t>
            </a:r>
            <a:r>
              <a:rPr lang="en-US" sz="1300" b="1">
                <a:latin typeface="Arial" panose="020B0604020202020204" pitchFamily="34" charset="0"/>
                <a:cs typeface="Arial" panose="020B0604020202020204" pitchFamily="34" charset="0"/>
              </a:rPr>
              <a:t>UPPERCASE</a:t>
            </a:r>
            <a:r>
              <a:rPr lang="en-US" sz="1300">
                <a:latin typeface="Arial" panose="020B0604020202020204" pitchFamily="34" charset="0"/>
                <a:cs typeface="Arial" panose="020B0604020202020204" pitchFamily="34" charset="0"/>
              </a:rPr>
              <a:t> -ə çevirir.</a:t>
            </a:r>
          </a:p>
          <a:p>
            <a:pPr marL="628650" lvl="1" indent="-171450">
              <a:lnSpc>
                <a:spcPct val="150000"/>
              </a:lnSpc>
              <a:buFont typeface="Wingdings" panose="05000000000000000000" pitchFamily="2" charset="2"/>
              <a:buChar char="§"/>
            </a:pPr>
            <a:r>
              <a:rPr lang="en-US" sz="1300">
                <a:latin typeface="Arial" panose="020B0604020202020204" pitchFamily="34" charset="0"/>
                <a:cs typeface="Arial" panose="020B0604020202020204" pitchFamily="34" charset="0"/>
              </a:rPr>
              <a:t>Yəni sən XML-də </a:t>
            </a:r>
            <a:r>
              <a:rPr lang="en-US" sz="1300" b="1">
                <a:latin typeface="Arial" panose="020B0604020202020204" pitchFamily="34" charset="0"/>
                <a:cs typeface="Arial" panose="020B0604020202020204" pitchFamily="34" charset="0"/>
              </a:rPr>
              <a:t>&lt;kitab&gt; </a:t>
            </a:r>
            <a:r>
              <a:rPr lang="en-US" sz="1300">
                <a:latin typeface="Arial" panose="020B0604020202020204" pitchFamily="34" charset="0"/>
                <a:cs typeface="Arial" panose="020B0604020202020204" pitchFamily="34" charset="0"/>
              </a:rPr>
              <a:t>yazsan da, </a:t>
            </a:r>
            <a:r>
              <a:rPr lang="en-US" sz="1300" b="1">
                <a:latin typeface="Arial" panose="020B0604020202020204" pitchFamily="34" charset="0"/>
                <a:cs typeface="Arial" panose="020B0604020202020204" pitchFamily="34" charset="0"/>
              </a:rPr>
              <a:t>callback</a:t>
            </a:r>
            <a:r>
              <a:rPr lang="en-US" sz="1300">
                <a:latin typeface="Arial" panose="020B0604020202020204" pitchFamily="34" charset="0"/>
                <a:cs typeface="Arial" panose="020B0604020202020204" pitchFamily="34" charset="0"/>
              </a:rPr>
              <a:t> -ə KITAB kimi ötürülür.</a:t>
            </a:r>
          </a:p>
          <a:p>
            <a:pPr marL="628650" lvl="1" indent="-171450">
              <a:lnSpc>
                <a:spcPct val="150000"/>
              </a:lnSpc>
              <a:buFont typeface="Wingdings" panose="05000000000000000000" pitchFamily="2" charset="2"/>
              <a:buChar char="§"/>
            </a:pPr>
            <a:r>
              <a:rPr lang="en-US" sz="1300">
                <a:latin typeface="Arial" panose="020B0604020202020204" pitchFamily="34" charset="0"/>
                <a:cs typeface="Arial" panose="020B0604020202020204" pitchFamily="34" charset="0"/>
              </a:rPr>
              <a:t>Əgər bunu istəmirsənsə, parseri belə dəyişə bilərsən: Bu halda adlar sən necə yazmısansa elə gələcək (kitab, ad və s.).</a:t>
            </a:r>
          </a:p>
          <a:p>
            <a:pPr marL="628650" lvl="1" indent="-171450">
              <a:lnSpc>
                <a:spcPct val="150000"/>
              </a:lnSpc>
              <a:buFont typeface="Wingdings" panose="05000000000000000000" pitchFamily="2" charset="2"/>
              <a:buChar char="§"/>
            </a:pPr>
            <a:endParaRPr lang="en-US" sz="1300">
              <a:latin typeface="Arial" panose="020B0604020202020204" pitchFamily="34" charset="0"/>
              <a:cs typeface="Arial" panose="020B0604020202020204" pitchFamily="34" charset="0"/>
            </a:endParaRPr>
          </a:p>
          <a:p>
            <a:pPr marL="628650" lvl="1" indent="-171450">
              <a:lnSpc>
                <a:spcPct val="150000"/>
              </a:lnSpc>
              <a:buFont typeface="Wingdings" panose="05000000000000000000" pitchFamily="2" charset="2"/>
              <a:buChar char="§"/>
            </a:pPr>
            <a:endParaRPr lang="en-US" sz="1300">
              <a:latin typeface="Arial" panose="020B0604020202020204" pitchFamily="34" charset="0"/>
              <a:cs typeface="Arial" panose="020B0604020202020204" pitchFamily="34" charset="0"/>
            </a:endParaRPr>
          </a:p>
          <a:p>
            <a:pPr marL="628650" lvl="1" indent="-171450">
              <a:lnSpc>
                <a:spcPct val="150000"/>
              </a:lnSpc>
              <a:buFont typeface="Wingdings" panose="05000000000000000000" pitchFamily="2" charset="2"/>
              <a:buChar char="§"/>
            </a:pPr>
            <a:endParaRPr lang="en-US" sz="1300">
              <a:latin typeface="Arial" panose="020B0604020202020204" pitchFamily="34" charset="0"/>
              <a:cs typeface="Arial" panose="020B0604020202020204" pitchFamily="34" charset="0"/>
            </a:endParaRPr>
          </a:p>
          <a:p>
            <a:pPr lvl="1">
              <a:lnSpc>
                <a:spcPct val="150000"/>
              </a:lnSpc>
            </a:pPr>
            <a:r>
              <a:rPr lang="en-US" sz="1300">
                <a:latin typeface="Arial" panose="020B0604020202020204" pitchFamily="34" charset="0"/>
                <a:cs typeface="Arial" panose="020B0604020202020204" pitchFamily="34" charset="0"/>
              </a:rPr>
              <a:t>CODE10</a:t>
            </a:r>
          </a:p>
        </p:txBody>
      </p:sp>
    </p:spTree>
    <p:extLst>
      <p:ext uri="{BB962C8B-B14F-4D97-AF65-F5344CB8AC3E}">
        <p14:creationId xmlns:p14="http://schemas.microsoft.com/office/powerpoint/2010/main" val="2625117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AFEC8-636A-0B87-B5FF-C7C0DFA385D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3DC5461-70FF-EDFD-CD02-5E5CC9DDE14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45143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67E30-8270-791E-3EB9-80C73F4CB10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9244712-81C7-8AE6-0503-47C627F0707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963536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576B-4D15-4330-CC74-FEE103BBFE5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C84B959-ABC9-E690-5D32-82F68A37493D}"/>
              </a:ext>
            </a:extLst>
          </p:cNvPr>
          <p:cNvSpPr txBox="1"/>
          <p:nvPr/>
        </p:nvSpPr>
        <p:spPr>
          <a:xfrm>
            <a:off x="203200" y="244826"/>
            <a:ext cx="11822545" cy="5312352"/>
          </a:xfrm>
          <a:prstGeom prst="rect">
            <a:avLst/>
          </a:prstGeom>
          <a:noFill/>
        </p:spPr>
        <p:txBody>
          <a:bodyPr wrap="square">
            <a:spAutoFit/>
          </a:bodyPr>
          <a:lstStyle/>
          <a:p>
            <a:r>
              <a:rPr lang="en-US">
                <a:latin typeface="-apple-system"/>
              </a:rPr>
              <a:t>Rəsmi olaraq yalnız </a:t>
            </a:r>
            <a:r>
              <a:rPr lang="en-US" b="1">
                <a:latin typeface="-apple-system"/>
              </a:rPr>
              <a:t>1.0</a:t>
            </a:r>
            <a:r>
              <a:rPr lang="en-US">
                <a:latin typeface="-apple-system"/>
              </a:rPr>
              <a:t> və </a:t>
            </a:r>
            <a:r>
              <a:rPr lang="en-US" b="1">
                <a:latin typeface="-apple-system"/>
              </a:rPr>
              <a:t>1.1</a:t>
            </a:r>
            <a:r>
              <a:rPr lang="en-US">
                <a:latin typeface="-apple-system"/>
              </a:rPr>
              <a:t> </a:t>
            </a:r>
            <a:r>
              <a:rPr lang="en-US" b="1">
                <a:latin typeface="-apple-system"/>
              </a:rPr>
              <a:t>XML</a:t>
            </a:r>
            <a:r>
              <a:rPr lang="en-US">
                <a:latin typeface="-apple-system"/>
              </a:rPr>
              <a:t> versiyaları var</a:t>
            </a:r>
            <a:endParaRPr lang="az-Latn-AZ">
              <a:latin typeface="-apple-system"/>
            </a:endParaRPr>
          </a:p>
          <a:p>
            <a:endParaRPr lang="az-Latn-AZ">
              <a:latin typeface="-apple-system"/>
            </a:endParaRPr>
          </a:p>
          <a:p>
            <a:r>
              <a:rPr lang="en-US"/>
              <a:t>1️⃣ XML 1.0</a:t>
            </a:r>
          </a:p>
          <a:p>
            <a:pPr marL="742950" lvl="1" indent="-285750">
              <a:lnSpc>
                <a:spcPct val="150000"/>
              </a:lnSpc>
              <a:buFont typeface="Wingdings" panose="05000000000000000000" pitchFamily="2" charset="2"/>
              <a:buChar char="q"/>
            </a:pPr>
            <a:r>
              <a:rPr lang="en-US"/>
              <a:t>1998-ci ildə W3C tərəfindən qəbul olunub.</a:t>
            </a:r>
          </a:p>
          <a:p>
            <a:pPr marL="742950" lvl="1" indent="-285750">
              <a:lnSpc>
                <a:spcPct val="150000"/>
              </a:lnSpc>
              <a:buFont typeface="Wingdings" panose="05000000000000000000" pitchFamily="2" charset="2"/>
              <a:buChar char="q"/>
            </a:pPr>
            <a:r>
              <a:rPr lang="en-US"/>
              <a:t>Ən geniş istifadə edilən versiyadır.</a:t>
            </a:r>
          </a:p>
          <a:p>
            <a:pPr marL="742950" lvl="1" indent="-285750">
              <a:lnSpc>
                <a:spcPct val="150000"/>
              </a:lnSpc>
              <a:buFont typeface="Wingdings" panose="05000000000000000000" pitchFamily="2" charset="2"/>
              <a:buChar char="q"/>
            </a:pPr>
            <a:r>
              <a:rPr lang="en-US"/>
              <a:t>Unicode dəstəyi var (amma bəzi "kontrol simvollarını" qəbul etmir).</a:t>
            </a:r>
          </a:p>
          <a:p>
            <a:pPr marL="742950" lvl="1" indent="-285750">
              <a:lnSpc>
                <a:spcPct val="150000"/>
              </a:lnSpc>
              <a:buFont typeface="Wingdings" panose="05000000000000000000" pitchFamily="2" charset="2"/>
              <a:buChar char="q"/>
            </a:pPr>
            <a:r>
              <a:rPr lang="en-US"/>
              <a:t>Bütün parserlər, brauzerlər və proqramlaşdırma dillərində əsas dəstək XML 1.0 üçündür.</a:t>
            </a:r>
          </a:p>
          <a:p>
            <a:endParaRPr lang="az-Latn-AZ"/>
          </a:p>
          <a:p>
            <a:endParaRPr lang="az-Latn-AZ"/>
          </a:p>
          <a:p>
            <a:endParaRPr lang="en-US"/>
          </a:p>
          <a:p>
            <a:r>
              <a:rPr lang="en-US"/>
              <a:t>2️⃣ XML 1.1</a:t>
            </a:r>
            <a:r>
              <a:rPr lang="az-Latn-AZ"/>
              <a:t> ( </a:t>
            </a:r>
            <a:r>
              <a:rPr lang="en-US"/>
              <a:t>2004-cü ildə çıxarılıb.</a:t>
            </a:r>
            <a:r>
              <a:rPr lang="az-Latn-AZ"/>
              <a:t> )</a:t>
            </a:r>
            <a:endParaRPr lang="en-US"/>
          </a:p>
          <a:p>
            <a:pPr marL="742950" lvl="1" indent="-285750">
              <a:lnSpc>
                <a:spcPct val="150000"/>
              </a:lnSpc>
              <a:buFont typeface="Wingdings" panose="05000000000000000000" pitchFamily="2" charset="2"/>
              <a:buChar char="q"/>
            </a:pPr>
            <a:r>
              <a:rPr lang="en-US"/>
              <a:t>Daha çox Unicode simvolunu (xüsusilə nəzarət simvolları) qəbul edir.</a:t>
            </a:r>
          </a:p>
          <a:p>
            <a:pPr marL="742950" lvl="1" indent="-285750">
              <a:lnSpc>
                <a:spcPct val="150000"/>
              </a:lnSpc>
              <a:buFont typeface="Wingdings" panose="05000000000000000000" pitchFamily="2" charset="2"/>
              <a:buChar char="q"/>
            </a:pPr>
            <a:r>
              <a:rPr lang="en-US"/>
              <a:t>Xüsusi line break (sətirsonu) normalizasiyası aparır.</a:t>
            </a:r>
          </a:p>
          <a:p>
            <a:pPr marL="742950" lvl="1" indent="-285750">
              <a:lnSpc>
                <a:spcPct val="150000"/>
              </a:lnSpc>
              <a:buFont typeface="Wingdings" panose="05000000000000000000" pitchFamily="2" charset="2"/>
              <a:buChar char="q"/>
            </a:pPr>
            <a:r>
              <a:rPr lang="en-US"/>
              <a:t>Daha nadir hallarda istifadə olunur, çünki çox sistem XML 1.0 ilə uyğundur.</a:t>
            </a:r>
          </a:p>
          <a:p>
            <a:pPr marL="742950" lvl="1" indent="-285750">
              <a:lnSpc>
                <a:spcPct val="150000"/>
              </a:lnSpc>
              <a:buFont typeface="Wingdings" panose="05000000000000000000" pitchFamily="2" charset="2"/>
              <a:buChar char="q"/>
            </a:pPr>
            <a:r>
              <a:rPr lang="en-US"/>
              <a:t>Əsasən beynəlxalq yazı sistemlərində ehtiyac olduqda seçilir.</a:t>
            </a:r>
          </a:p>
        </p:txBody>
      </p:sp>
    </p:spTree>
    <p:extLst>
      <p:ext uri="{BB962C8B-B14F-4D97-AF65-F5344CB8AC3E}">
        <p14:creationId xmlns:p14="http://schemas.microsoft.com/office/powerpoint/2010/main" val="2456334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D5042-F85C-1DE2-1553-00C5267C8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24AD7BF-9925-B6A1-99D1-3A321748061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4590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116768"/>
          </a:xfrm>
          <a:prstGeom prst="rect">
            <a:avLst/>
          </a:prstGeom>
          <a:noFill/>
        </p:spPr>
        <p:txBody>
          <a:bodyPr wrap="square">
            <a:spAutoFit/>
          </a:bodyPr>
          <a:lstStyle/>
          <a:p>
            <a:pPr>
              <a:lnSpc>
                <a:spcPct val="150000"/>
              </a:lnSpc>
            </a:pPr>
            <a:r>
              <a:rPr lang="en-US" sz="1600" b="1">
                <a:solidFill>
                  <a:schemeClr val="accent2"/>
                </a:solidFill>
                <a:latin typeface="-apple-system"/>
              </a:rPr>
              <a:t>Qaydalar</a:t>
            </a:r>
            <a:r>
              <a:rPr lang="en-US" sz="1600">
                <a:latin typeface="-apple-system"/>
              </a:rPr>
              <a:t>:</a:t>
            </a:r>
          </a:p>
          <a:p>
            <a:pPr marL="285750" indent="-285750">
              <a:lnSpc>
                <a:spcPct val="150000"/>
              </a:lnSpc>
              <a:buFont typeface="Arial" panose="020B0604020202020204" pitchFamily="34" charset="0"/>
              <a:buChar char="•"/>
            </a:pPr>
            <a:r>
              <a:rPr lang="en-US" sz="1600">
                <a:latin typeface="-apple-system"/>
              </a:rPr>
              <a:t>Bütün etiketlər bağlanmalıdır (məsələn, </a:t>
            </a:r>
            <a:r>
              <a:rPr lang="en-US" sz="1600" b="1">
                <a:latin typeface="-apple-system"/>
              </a:rPr>
              <a:t>&lt;ad&gt; ... &lt;/ad&gt;</a:t>
            </a:r>
            <a:r>
              <a:rPr lang="en-US" sz="1600">
                <a:latin typeface="-apple-system"/>
              </a:rPr>
              <a:t>).</a:t>
            </a:r>
          </a:p>
          <a:p>
            <a:pPr marL="285750" indent="-285750">
              <a:lnSpc>
                <a:spcPct val="150000"/>
              </a:lnSpc>
              <a:buFont typeface="Arial" panose="020B0604020202020204" pitchFamily="34" charset="0"/>
              <a:buChar char="•"/>
            </a:pPr>
            <a:r>
              <a:rPr lang="en-US" sz="1600">
                <a:latin typeface="-apple-system"/>
              </a:rPr>
              <a:t>Bəzi elementlərin içində məlumat olmur. Onlar öz-özünə bağlanır (məsələn, </a:t>
            </a:r>
            <a:r>
              <a:rPr lang="en-US" sz="1600" b="1">
                <a:latin typeface="-apple-system"/>
              </a:rPr>
              <a:t>&lt;xett/&gt;  </a:t>
            </a:r>
            <a:r>
              <a:rPr lang="en-US" sz="1600">
                <a:latin typeface="-apple-system"/>
              </a:rPr>
              <a:t>və ya atributla: </a:t>
            </a:r>
            <a:r>
              <a:rPr lang="en-US" sz="1600" b="1">
                <a:latin typeface="-apple-system"/>
              </a:rPr>
              <a:t>&lt;shekil src="book.png"/&gt;</a:t>
            </a:r>
            <a:r>
              <a:rPr lang="en-US" sz="1600">
                <a:latin typeface="-apple-system"/>
              </a:rPr>
              <a:t>). </a:t>
            </a:r>
          </a:p>
          <a:p>
            <a:pPr marL="285750" indent="-285750">
              <a:lnSpc>
                <a:spcPct val="150000"/>
              </a:lnSpc>
              <a:buFont typeface="Arial" panose="020B0604020202020204" pitchFamily="34" charset="0"/>
              <a:buChar char="•"/>
            </a:pPr>
            <a:r>
              <a:rPr lang="en-US" sz="1600">
                <a:latin typeface="-apple-system"/>
              </a:rPr>
              <a:t>Böyük/kiçik hərflərə həssasdır – </a:t>
            </a:r>
            <a:r>
              <a:rPr lang="en-US" sz="1600" b="1">
                <a:latin typeface="-apple-system"/>
              </a:rPr>
              <a:t>&lt;Ad&gt; </a:t>
            </a:r>
            <a:r>
              <a:rPr lang="en-US" sz="1600">
                <a:latin typeface="-apple-system"/>
              </a:rPr>
              <a:t>və </a:t>
            </a:r>
            <a:r>
              <a:rPr lang="en-US" sz="1600" b="1">
                <a:latin typeface="-apple-system"/>
              </a:rPr>
              <a:t>&lt;ad&gt; </a:t>
            </a:r>
            <a:r>
              <a:rPr lang="en-US" sz="1600">
                <a:latin typeface="-apple-system"/>
              </a:rPr>
              <a:t>fərqlidir.</a:t>
            </a:r>
          </a:p>
          <a:p>
            <a:pPr marL="285750" indent="-285750">
              <a:lnSpc>
                <a:spcPct val="150000"/>
              </a:lnSpc>
              <a:buFont typeface="Arial" panose="020B0604020202020204" pitchFamily="34" charset="0"/>
              <a:buChar char="•"/>
            </a:pPr>
            <a:r>
              <a:rPr lang="en-US" sz="1600">
                <a:latin typeface="-apple-system"/>
              </a:rPr>
              <a:t>Kök (ROOT) element olmalıdır (bütün XML bir əsas element içində).</a:t>
            </a:r>
          </a:p>
          <a:p>
            <a:pPr marL="285750" indent="-285750">
              <a:lnSpc>
                <a:spcPct val="150000"/>
              </a:lnSpc>
              <a:buFont typeface="Arial" panose="020B0604020202020204" pitchFamily="34" charset="0"/>
              <a:buChar char="•"/>
            </a:pPr>
            <a:r>
              <a:rPr lang="en-US" sz="1600" b="1">
                <a:latin typeface="-apple-system"/>
              </a:rPr>
              <a:t>XML</a:t>
            </a:r>
            <a:r>
              <a:rPr lang="en-US" sz="1600">
                <a:latin typeface="-apple-system"/>
              </a:rPr>
              <a:t>-də də bəzi xüsusi simvollar (entities) birbaşa yazıla bilmir, çünki onlar sintaksisin bir hissəsidir:</a:t>
            </a:r>
          </a:p>
          <a:p>
            <a:pPr marL="742950" lvl="1" indent="-285750">
              <a:lnSpc>
                <a:spcPct val="150000"/>
              </a:lnSpc>
              <a:buFont typeface="Wingdings" panose="05000000000000000000" pitchFamily="2" charset="2"/>
              <a:buChar char="q"/>
            </a:pPr>
            <a:r>
              <a:rPr lang="en-US" sz="1600">
                <a:latin typeface="-apple-system"/>
              </a:rPr>
              <a:t>&lt; </a:t>
            </a:r>
            <a:r>
              <a:rPr lang="az-Latn-AZ" sz="1600">
                <a:latin typeface="-apple-system"/>
              </a:rPr>
              <a:t>      </a:t>
            </a:r>
            <a:r>
              <a:rPr lang="en-US" sz="1600">
                <a:latin typeface="-apple-system"/>
              </a:rPr>
              <a:t>→ &amp;lt; (azdır işarəsi üçün)</a:t>
            </a:r>
          </a:p>
          <a:p>
            <a:pPr marL="742950" lvl="1" indent="-285750">
              <a:lnSpc>
                <a:spcPct val="150000"/>
              </a:lnSpc>
              <a:buFont typeface="Wingdings" panose="05000000000000000000" pitchFamily="2" charset="2"/>
              <a:buChar char="q"/>
            </a:pPr>
            <a:r>
              <a:rPr lang="en-US" sz="1600">
                <a:latin typeface="-apple-system"/>
              </a:rPr>
              <a:t>&gt; </a:t>
            </a:r>
            <a:r>
              <a:rPr lang="az-Latn-AZ" sz="1600">
                <a:latin typeface="-apple-system"/>
              </a:rPr>
              <a:t>	     </a:t>
            </a:r>
            <a:r>
              <a:rPr lang="en-US" sz="1600">
                <a:latin typeface="-apple-system"/>
              </a:rPr>
              <a:t>→ &amp;gt; (çoxdur işarəsi üçün)</a:t>
            </a:r>
          </a:p>
          <a:p>
            <a:pPr marL="742950" lvl="1" indent="-285750">
              <a:lnSpc>
                <a:spcPct val="150000"/>
              </a:lnSpc>
              <a:buFont typeface="Wingdings" panose="05000000000000000000" pitchFamily="2" charset="2"/>
              <a:buChar char="q"/>
            </a:pPr>
            <a:r>
              <a:rPr lang="en-US" sz="1600">
                <a:latin typeface="-apple-system"/>
              </a:rPr>
              <a:t>&amp; </a:t>
            </a:r>
            <a:r>
              <a:rPr lang="az-Latn-AZ" sz="1600">
                <a:latin typeface="-apple-system"/>
              </a:rPr>
              <a:t>     </a:t>
            </a:r>
            <a:r>
              <a:rPr lang="en-US" sz="1600">
                <a:latin typeface="-apple-system"/>
              </a:rPr>
              <a:t>→ &amp;amp; (ampersand üçün)</a:t>
            </a:r>
          </a:p>
          <a:p>
            <a:pPr marL="742950" lvl="1" indent="-285750">
              <a:lnSpc>
                <a:spcPct val="150000"/>
              </a:lnSpc>
              <a:buFont typeface="Wingdings" panose="05000000000000000000" pitchFamily="2" charset="2"/>
              <a:buChar char="q"/>
            </a:pPr>
            <a:r>
              <a:rPr lang="en-US" sz="1600">
                <a:latin typeface="-apple-system"/>
              </a:rPr>
              <a:t>" </a:t>
            </a:r>
            <a:r>
              <a:rPr lang="az-Latn-AZ" sz="1600">
                <a:latin typeface="-apple-system"/>
              </a:rPr>
              <a:t>      </a:t>
            </a:r>
            <a:r>
              <a:rPr lang="en-US" sz="1600">
                <a:latin typeface="-apple-system"/>
              </a:rPr>
              <a:t>→ &amp;quot; (qoşa dırnaq üçün)</a:t>
            </a:r>
          </a:p>
          <a:p>
            <a:pPr marL="742950" lvl="1" indent="-285750">
              <a:lnSpc>
                <a:spcPct val="150000"/>
              </a:lnSpc>
              <a:buFont typeface="Wingdings" panose="05000000000000000000" pitchFamily="2" charset="2"/>
              <a:buChar char="q"/>
            </a:pPr>
            <a:r>
              <a:rPr lang="en-US" sz="1600">
                <a:latin typeface="-apple-system"/>
              </a:rPr>
              <a:t>‘</a:t>
            </a:r>
            <a:r>
              <a:rPr lang="az-Latn-AZ" sz="1600">
                <a:latin typeface="-apple-system"/>
              </a:rPr>
              <a:t>      </a:t>
            </a:r>
            <a:r>
              <a:rPr lang="en-US" sz="1600">
                <a:latin typeface="-apple-system"/>
              </a:rPr>
              <a:t> → &amp;apos; (tək dırnaq üçün)</a:t>
            </a:r>
            <a:endParaRPr lang="en-US" sz="16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FCEB-DD96-059C-E517-A8C40A46685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395300-0DC0-A7B6-E2DF-71FC6C78CA71}"/>
              </a:ext>
            </a:extLst>
          </p:cNvPr>
          <p:cNvSpPr txBox="1"/>
          <p:nvPr/>
        </p:nvSpPr>
        <p:spPr>
          <a:xfrm>
            <a:off x="203200" y="244826"/>
            <a:ext cx="11822545" cy="5355312"/>
          </a:xfrm>
          <a:prstGeom prst="rect">
            <a:avLst/>
          </a:prstGeom>
          <a:noFill/>
        </p:spPr>
        <p:txBody>
          <a:bodyPr wrap="square">
            <a:spAutoFit/>
          </a:bodyPr>
          <a:lstStyle/>
          <a:p>
            <a:r>
              <a:rPr lang="en-US" b="1"/>
              <a:t>SOAP 1.0, 1.1 və 1.2 versiyaları arasında fərqlər nələrdir?</a:t>
            </a:r>
          </a:p>
          <a:p>
            <a:endParaRPr lang="en-US" b="1"/>
          </a:p>
          <a:p>
            <a:r>
              <a:rPr lang="en-US"/>
              <a:t>SOAP -ın versiyaları zamanla inkişaf edib, hər biri daha yaxşı xüsusiyyətlər sahib olub. SOAP 1.0 çox köhnədir və nadir hallarda istifadə olunur, ona görə 1.1 və 1.2 -yə fokuslanaq. Əsas fərq yeni versiyaların daha çevik olmasıdır, xüsusilə protokol dəstəyində.</a:t>
            </a:r>
          </a:p>
          <a:p>
            <a:endParaRPr lang="en-US"/>
          </a:p>
          <a:p>
            <a:r>
              <a:rPr lang="en-US" b="1"/>
              <a:t>SOAP 1.1:</a:t>
            </a:r>
            <a:r>
              <a:rPr lang="en-US"/>
              <a:t> Bu, ən çox istifadə olunan köhnə versiyadır. Mesajlar "</a:t>
            </a:r>
            <a:r>
              <a:rPr lang="en-US" b="1"/>
              <a:t>text/xml</a:t>
            </a:r>
            <a:r>
              <a:rPr lang="en-US"/>
              <a:t>" formatında göndərilir və "</a:t>
            </a:r>
            <a:r>
              <a:rPr lang="en-US" b="1"/>
              <a:t>SOAPAction</a:t>
            </a:r>
            <a:r>
              <a:rPr lang="en-US"/>
              <a:t>" adlı bir başlıq (header) istifadə edir ki, server hansı əməliyyatın olduğunu bilsin. Xətalar sadə şəkildə idarə olunur, amma bəzən qarışıq olur. Protokol olaraq əsasən </a:t>
            </a:r>
            <a:r>
              <a:rPr lang="en-US" b="1"/>
              <a:t>HTTP</a:t>
            </a:r>
            <a:r>
              <a:rPr lang="en-US"/>
              <a:t> ilə məhdudlaşır.</a:t>
            </a:r>
          </a:p>
          <a:p>
            <a:endParaRPr lang="en-US"/>
          </a:p>
          <a:p>
            <a:r>
              <a:rPr lang="en-US" b="1"/>
              <a:t>SOAP 1.2:</a:t>
            </a:r>
            <a:r>
              <a:rPr lang="en-US"/>
              <a:t> Bu, W3C (veb standartları təşkilatı) tərəfindən rəsmi tövsiyə olunan versiyadır. "</a:t>
            </a:r>
            <a:r>
              <a:rPr lang="en-US" b="1"/>
              <a:t>application/soap+xml</a:t>
            </a:r>
            <a:r>
              <a:rPr lang="en-US"/>
              <a:t>" formatı istifadə edir və "</a:t>
            </a:r>
            <a:r>
              <a:rPr lang="en-US" b="1"/>
              <a:t>SOAPAction</a:t>
            </a:r>
            <a:r>
              <a:rPr lang="en-US"/>
              <a:t>" başlığı artıq </a:t>
            </a:r>
            <a:r>
              <a:rPr lang="en-US" b="1"/>
              <a:t>vacib deyil </a:t>
            </a:r>
            <a:r>
              <a:rPr lang="en-US"/>
              <a:t>(bunun yerinə mesajın içində məlumat var). Xətalar daha aydın və strukturlaşdırılmış şəkildə idarə olunur (məsələn, xəta kodları və təsvirlər). Ən böyük fərq – protokol dəstəyi: </a:t>
            </a:r>
            <a:r>
              <a:rPr lang="en-US" b="1"/>
              <a:t>SOAP 1.2 HTTP</a:t>
            </a:r>
            <a:r>
              <a:rPr lang="en-US"/>
              <a:t>-dən başqa </a:t>
            </a:r>
            <a:r>
              <a:rPr lang="en-US" b="1"/>
              <a:t>TCP</a:t>
            </a:r>
            <a:r>
              <a:rPr lang="en-US"/>
              <a:t>, </a:t>
            </a:r>
            <a:r>
              <a:rPr lang="en-US" b="1"/>
              <a:t>UDP</a:t>
            </a:r>
            <a:r>
              <a:rPr lang="en-US"/>
              <a:t> və ya digər protokollarla işləyə bilər, yəni mesajlar fərqli yollarla göndərilə bilər (məsələn, e-poçt kimi SMTP ilə).</a:t>
            </a:r>
          </a:p>
          <a:p>
            <a:endParaRPr lang="en-US"/>
          </a:p>
          <a:p>
            <a:r>
              <a:rPr lang="en-US" b="1"/>
              <a:t>Nə mənaya gəlir "fərqli protokolları dəstəkləyir"?</a:t>
            </a:r>
            <a:r>
              <a:rPr lang="en-US"/>
              <a:t> Bu o deməkdir ki, SOAP 1.2 mesajları yalnız veb (HTTP) üzərindən deyil, başqa şəbəkə yolları ilə də göndərə bilər. Məsələn, bir proqram başqa proqrama məlumat göndərərkən, HTTP yavaşdırsa, başqa protokol istifadə edə bilərsiniz – bu daha çeviklik verir, xüsusilə böyük sistemlərdə.</a:t>
            </a:r>
          </a:p>
        </p:txBody>
      </p:sp>
    </p:spTree>
    <p:extLst>
      <p:ext uri="{BB962C8B-B14F-4D97-AF65-F5344CB8AC3E}">
        <p14:creationId xmlns:p14="http://schemas.microsoft.com/office/powerpoint/2010/main" val="117201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CCA67-3AC5-1B00-0996-9B5EDA08548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9E4E6A-798F-2C69-20A8-F8CC5BD323B0}"/>
              </a:ext>
            </a:extLst>
          </p:cNvPr>
          <p:cNvSpPr txBox="1"/>
          <p:nvPr/>
        </p:nvSpPr>
        <p:spPr>
          <a:xfrm>
            <a:off x="203200" y="244826"/>
            <a:ext cx="11822545" cy="6340197"/>
          </a:xfrm>
          <a:prstGeom prst="rect">
            <a:avLst/>
          </a:prstGeom>
          <a:noFill/>
        </p:spPr>
        <p:txBody>
          <a:bodyPr wrap="square">
            <a:spAutoFit/>
          </a:bodyPr>
          <a:lstStyle/>
          <a:p>
            <a:r>
              <a:rPr lang="en-US" sz="1400">
                <a:latin typeface="-apple-system"/>
              </a:rPr>
              <a:t>"</a:t>
            </a:r>
            <a:r>
              <a:rPr lang="en-US" sz="1400" b="1">
                <a:latin typeface="-apple-system"/>
              </a:rPr>
              <a:t>SOAPAction</a:t>
            </a:r>
            <a:r>
              <a:rPr lang="en-US" sz="1400">
                <a:latin typeface="-apple-system"/>
              </a:rPr>
              <a:t> başlığı artıq vacib deyil, bunun yerinə mesajın içində məlumat var" nə deməkdir?</a:t>
            </a:r>
          </a:p>
          <a:p>
            <a:endParaRPr lang="en-US" sz="1400">
              <a:latin typeface="-apple-system"/>
            </a:endParaRPr>
          </a:p>
          <a:p>
            <a:r>
              <a:rPr lang="en-US" sz="1400" b="1">
                <a:latin typeface="-apple-system"/>
              </a:rPr>
              <a:t>SOAP 1.1</a:t>
            </a:r>
            <a:r>
              <a:rPr lang="en-US" sz="1400">
                <a:latin typeface="-apple-system"/>
              </a:rPr>
              <a:t>-də: </a:t>
            </a:r>
            <a:r>
              <a:rPr lang="en-US" sz="1400" b="1">
                <a:latin typeface="-apple-system"/>
              </a:rPr>
              <a:t>HTTP header</a:t>
            </a:r>
            <a:r>
              <a:rPr lang="en-US" sz="1400">
                <a:latin typeface="-apple-system"/>
              </a:rPr>
              <a:t>-də xüsusi </a:t>
            </a:r>
            <a:r>
              <a:rPr lang="en-US" sz="1400" b="1">
                <a:latin typeface="-apple-system"/>
              </a:rPr>
              <a:t>SOAPAction</a:t>
            </a:r>
            <a:r>
              <a:rPr lang="en-US" sz="1400">
                <a:latin typeface="-apple-system"/>
              </a:rPr>
              <a:t> adlı başlıq göndərilirdi. Bu, serverə mesajın hansı əməliyyatla bağlı olduğunu deyirdi.</a:t>
            </a:r>
            <a:endParaRPr lang="az-Latn-AZ" sz="1400">
              <a:latin typeface="-apple-system"/>
            </a:endParaRPr>
          </a:p>
          <a:p>
            <a:endParaRPr lang="en-US" sz="1400">
              <a:latin typeface="-apple-system"/>
            </a:endParaRPr>
          </a:p>
          <a:p>
            <a:r>
              <a:rPr lang="en-US" sz="1400">
                <a:latin typeface="-apple-system"/>
              </a:rPr>
              <a:t>Məsələn:</a:t>
            </a:r>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r>
              <a:rPr lang="en-US" sz="1400">
                <a:latin typeface="-apple-system"/>
              </a:rPr>
              <a:t>SOAP 1.2 (Mesajın içində saxlanılır)</a:t>
            </a:r>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r>
              <a:rPr lang="en-US" sz="1400">
                <a:latin typeface="-apple-system"/>
              </a:rPr>
              <a:t>Burada artıq HTTP header-də </a:t>
            </a:r>
            <a:r>
              <a:rPr lang="en-US" sz="1400" b="1">
                <a:latin typeface="-apple-system"/>
              </a:rPr>
              <a:t>SOAPAction</a:t>
            </a:r>
            <a:r>
              <a:rPr lang="en-US" sz="1400">
                <a:latin typeface="-apple-system"/>
              </a:rPr>
              <a:t> yoxdur.</a:t>
            </a:r>
          </a:p>
          <a:p>
            <a:r>
              <a:rPr lang="en-US" sz="1400">
                <a:latin typeface="-apple-system"/>
              </a:rPr>
              <a:t>Əməliyyat adı (</a:t>
            </a:r>
            <a:r>
              <a:rPr lang="en-US" sz="1400" b="1">
                <a:latin typeface="-apple-system"/>
              </a:rPr>
              <a:t>GetBook</a:t>
            </a:r>
            <a:r>
              <a:rPr lang="en-US" sz="1400">
                <a:latin typeface="-apple-system"/>
              </a:rPr>
              <a:t>) birbaşa </a:t>
            </a:r>
            <a:r>
              <a:rPr lang="en-US" sz="1400" b="1">
                <a:latin typeface="-apple-system"/>
              </a:rPr>
              <a:t>Body</a:t>
            </a:r>
            <a:r>
              <a:rPr lang="en-US" sz="1400">
                <a:latin typeface="-apple-system"/>
              </a:rPr>
              <a:t> içindədir və </a:t>
            </a:r>
            <a:r>
              <a:rPr lang="en-US" sz="1400" b="1">
                <a:latin typeface="-apple-system"/>
              </a:rPr>
              <a:t>namespace</a:t>
            </a:r>
            <a:r>
              <a:rPr lang="en-US" sz="1400">
                <a:latin typeface="-apple-system"/>
              </a:rPr>
              <a:t> ilə (məsələn, http://example.com/) tanınır.</a:t>
            </a:r>
          </a:p>
        </p:txBody>
      </p:sp>
      <p:pic>
        <p:nvPicPr>
          <p:cNvPr id="3" name="Picture 2">
            <a:extLst>
              <a:ext uri="{FF2B5EF4-FFF2-40B4-BE49-F238E27FC236}">
                <a16:creationId xmlns:a16="http://schemas.microsoft.com/office/drawing/2014/main" id="{49734945-7CC8-673B-0A15-0AF6C81CCFE4}"/>
              </a:ext>
            </a:extLst>
          </p:cNvPr>
          <p:cNvPicPr>
            <a:picLocks noChangeAspect="1"/>
          </p:cNvPicPr>
          <p:nvPr/>
        </p:nvPicPr>
        <p:blipFill>
          <a:blip r:embed="rId2"/>
          <a:stretch>
            <a:fillRect/>
          </a:stretch>
        </p:blipFill>
        <p:spPr>
          <a:xfrm>
            <a:off x="203200" y="1414377"/>
            <a:ext cx="3398982" cy="1786722"/>
          </a:xfrm>
          <a:prstGeom prst="rect">
            <a:avLst/>
          </a:prstGeom>
        </p:spPr>
      </p:pic>
      <p:pic>
        <p:nvPicPr>
          <p:cNvPr id="5" name="Picture 4">
            <a:extLst>
              <a:ext uri="{FF2B5EF4-FFF2-40B4-BE49-F238E27FC236}">
                <a16:creationId xmlns:a16="http://schemas.microsoft.com/office/drawing/2014/main" id="{B910048C-0E2F-6D71-3D3E-D497F5CBC594}"/>
              </a:ext>
            </a:extLst>
          </p:cNvPr>
          <p:cNvPicPr>
            <a:picLocks noChangeAspect="1"/>
          </p:cNvPicPr>
          <p:nvPr/>
        </p:nvPicPr>
        <p:blipFill>
          <a:blip r:embed="rId3"/>
          <a:stretch>
            <a:fillRect/>
          </a:stretch>
        </p:blipFill>
        <p:spPr>
          <a:xfrm>
            <a:off x="203200" y="4215144"/>
            <a:ext cx="3398982" cy="1622778"/>
          </a:xfrm>
          <a:prstGeom prst="rect">
            <a:avLst/>
          </a:prstGeom>
        </p:spPr>
      </p:pic>
    </p:spTree>
    <p:extLst>
      <p:ext uri="{BB962C8B-B14F-4D97-AF65-F5344CB8AC3E}">
        <p14:creationId xmlns:p14="http://schemas.microsoft.com/office/powerpoint/2010/main" val="110427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7A2FA-B9B9-3CB9-0032-07D334FEEDE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8911257-826B-6E1F-BF19-9118C714FAF0}"/>
              </a:ext>
            </a:extLst>
          </p:cNvPr>
          <p:cNvSpPr txBox="1"/>
          <p:nvPr/>
        </p:nvSpPr>
        <p:spPr>
          <a:xfrm>
            <a:off x="203200" y="244826"/>
            <a:ext cx="11822545" cy="3554819"/>
          </a:xfrm>
          <a:prstGeom prst="rect">
            <a:avLst/>
          </a:prstGeom>
          <a:noFill/>
        </p:spPr>
        <p:txBody>
          <a:bodyPr wrap="square">
            <a:spAutoFit/>
          </a:bodyPr>
          <a:lstStyle/>
          <a:p>
            <a:pPr>
              <a:lnSpc>
                <a:spcPct val="150000"/>
              </a:lnSpc>
            </a:pPr>
            <a:r>
              <a:rPr lang="en-US">
                <a:latin typeface="-apple-system"/>
              </a:rPr>
              <a:t>"</a:t>
            </a:r>
            <a:r>
              <a:rPr lang="en-US" b="1">
                <a:latin typeface="-apple-system"/>
              </a:rPr>
              <a:t>Xəta kodları</a:t>
            </a:r>
            <a:r>
              <a:rPr lang="en-US">
                <a:latin typeface="-apple-system"/>
              </a:rPr>
              <a:t>" dedikdə </a:t>
            </a:r>
            <a:r>
              <a:rPr lang="en-US" b="1">
                <a:latin typeface="-apple-system"/>
              </a:rPr>
              <a:t>HTTP status </a:t>
            </a:r>
            <a:r>
              <a:rPr lang="en-US">
                <a:latin typeface="-apple-system"/>
              </a:rPr>
              <a:t>kodları nəzərdə tutulur?</a:t>
            </a:r>
          </a:p>
          <a:p>
            <a:pPr marL="742950" lvl="1" indent="-285750">
              <a:lnSpc>
                <a:spcPct val="150000"/>
              </a:lnSpc>
              <a:buFont typeface="Arial" panose="020B0604020202020204" pitchFamily="34" charset="0"/>
              <a:buChar char="•"/>
            </a:pPr>
            <a:r>
              <a:rPr lang="en-US">
                <a:latin typeface="-apple-system"/>
              </a:rPr>
              <a:t>Xeyr, SOAP-un özünün xəta kodları var, bunlar HTTP status kodlarından fərqlidir.</a:t>
            </a:r>
          </a:p>
          <a:p>
            <a:pPr marL="742950" lvl="1" indent="-285750">
              <a:lnSpc>
                <a:spcPct val="150000"/>
              </a:lnSpc>
              <a:buFont typeface="Arial" panose="020B0604020202020204" pitchFamily="34" charset="0"/>
              <a:buChar char="•"/>
            </a:pPr>
            <a:r>
              <a:rPr lang="en-US">
                <a:latin typeface="-apple-system"/>
              </a:rPr>
              <a:t>SOAP 1.2-də xətalar </a:t>
            </a:r>
            <a:r>
              <a:rPr lang="en-US" b="1">
                <a:latin typeface="-apple-system"/>
              </a:rPr>
              <a:t>Fault</a:t>
            </a:r>
            <a:r>
              <a:rPr lang="en-US">
                <a:latin typeface="-apple-system"/>
              </a:rPr>
              <a:t> elementi ilə göstərilir və dörd əsas SOAP Fault Code var:</a:t>
            </a:r>
          </a:p>
          <a:p>
            <a:pPr marL="1200150" lvl="2" indent="-285750">
              <a:lnSpc>
                <a:spcPct val="150000"/>
              </a:lnSpc>
              <a:buFont typeface="Wingdings" panose="05000000000000000000" pitchFamily="2" charset="2"/>
              <a:buChar char="q"/>
            </a:pPr>
            <a:r>
              <a:rPr lang="en-US" b="1">
                <a:solidFill>
                  <a:srgbClr val="0070C0"/>
                </a:solidFill>
                <a:latin typeface="-apple-system"/>
              </a:rPr>
              <a:t>VersionMismatch</a:t>
            </a:r>
            <a:r>
              <a:rPr lang="en-US">
                <a:latin typeface="-apple-system"/>
              </a:rPr>
              <a:t> → səhv SOAP versiyası istifadə olunub.</a:t>
            </a:r>
          </a:p>
          <a:p>
            <a:pPr marL="1200150" lvl="2" indent="-285750">
              <a:lnSpc>
                <a:spcPct val="150000"/>
              </a:lnSpc>
              <a:buFont typeface="Wingdings" panose="05000000000000000000" pitchFamily="2" charset="2"/>
              <a:buChar char="q"/>
            </a:pPr>
            <a:r>
              <a:rPr lang="en-US" b="1">
                <a:solidFill>
                  <a:srgbClr val="0070C0"/>
                </a:solidFill>
                <a:latin typeface="-apple-system"/>
              </a:rPr>
              <a:t>MustUnderstand</a:t>
            </a:r>
            <a:r>
              <a:rPr lang="en-US">
                <a:latin typeface="-apple-system"/>
              </a:rPr>
              <a:t> → mesajdakı vacib header başa düşülməyib.</a:t>
            </a:r>
          </a:p>
          <a:p>
            <a:pPr marL="1200150" lvl="2" indent="-285750">
              <a:lnSpc>
                <a:spcPct val="150000"/>
              </a:lnSpc>
              <a:buFont typeface="Wingdings" panose="05000000000000000000" pitchFamily="2" charset="2"/>
              <a:buChar char="q"/>
            </a:pPr>
            <a:r>
              <a:rPr lang="en-US" b="1">
                <a:solidFill>
                  <a:srgbClr val="0070C0"/>
                </a:solidFill>
                <a:latin typeface="-apple-system"/>
              </a:rPr>
              <a:t>DataEncodingUnknown</a:t>
            </a:r>
            <a:r>
              <a:rPr lang="en-US">
                <a:latin typeface="-apple-system"/>
              </a:rPr>
              <a:t> → yanlış kodlaşdırma.</a:t>
            </a:r>
          </a:p>
          <a:p>
            <a:pPr marL="1200150" lvl="2" indent="-285750">
              <a:lnSpc>
                <a:spcPct val="150000"/>
              </a:lnSpc>
              <a:buFont typeface="Wingdings" panose="05000000000000000000" pitchFamily="2" charset="2"/>
              <a:buChar char="q"/>
            </a:pPr>
            <a:r>
              <a:rPr lang="en-US" b="1">
                <a:solidFill>
                  <a:srgbClr val="0070C0"/>
                </a:solidFill>
                <a:latin typeface="-apple-system"/>
              </a:rPr>
              <a:t>Sender</a:t>
            </a:r>
            <a:r>
              <a:rPr lang="en-US">
                <a:latin typeface="-apple-system"/>
              </a:rPr>
              <a:t> və ya </a:t>
            </a:r>
            <a:r>
              <a:rPr lang="en-US" b="1">
                <a:solidFill>
                  <a:srgbClr val="0070C0"/>
                </a:solidFill>
                <a:latin typeface="-apple-system"/>
              </a:rPr>
              <a:t>Receiver</a:t>
            </a:r>
            <a:r>
              <a:rPr lang="en-US">
                <a:latin typeface="-apple-system"/>
              </a:rPr>
              <a:t> → müvafiq olaraq müştəri və ya server xətası.</a:t>
            </a:r>
            <a:endParaRPr lang="az-Latn-AZ">
              <a:latin typeface="-apple-system"/>
            </a:endParaRPr>
          </a:p>
          <a:p>
            <a:endParaRPr lang="az-Latn-AZ">
              <a:latin typeface="-apple-system"/>
            </a:endParaRPr>
          </a:p>
          <a:p>
            <a:endParaRPr lang="en-US"/>
          </a:p>
        </p:txBody>
      </p:sp>
    </p:spTree>
    <p:extLst>
      <p:ext uri="{BB962C8B-B14F-4D97-AF65-F5344CB8AC3E}">
        <p14:creationId xmlns:p14="http://schemas.microsoft.com/office/powerpoint/2010/main" val="3011382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A8189-7BBF-035F-4848-67A843E5E6C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673C37-B915-083D-CE5C-3885C276E51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18510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0FAC-BFF7-3E1B-4CDB-5EE993931D6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8A0499-078E-6DBD-D540-05696B77EE1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157335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A384B-BFB3-6FED-1634-BECE80B6D6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2DC3EE2-02BB-B4B3-172A-4BBDC626A4C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1894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AAEA0-8A18-E1F5-D455-B3BC893B67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7D4E6D9-7E7A-B41C-8CD4-E592322530D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7892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203200" y="244826"/>
            <a:ext cx="11822545" cy="923330"/>
          </a:xfrm>
          <a:prstGeom prst="rect">
            <a:avLst/>
          </a:prstGeom>
          <a:noFill/>
        </p:spPr>
        <p:txBody>
          <a:bodyPr wrap="square">
            <a:spAutoFit/>
          </a:bodyPr>
          <a:lstStyle/>
          <a:p>
            <a:r>
              <a:rPr lang="az-Latn-AZ">
                <a:latin typeface="-apple-system"/>
              </a:rPr>
              <a:t>İndi isə, p</a:t>
            </a:r>
            <a:r>
              <a:rPr lang="en-US">
                <a:latin typeface="-apple-system"/>
              </a:rPr>
              <a:t>raktik nümunələrə baxaq. Yeni bir fayl yaradın (</a:t>
            </a:r>
            <a:r>
              <a:rPr lang="az-Latn-AZ">
                <a:latin typeface="-apple-system"/>
              </a:rPr>
              <a:t>vscode</a:t>
            </a:r>
            <a:r>
              <a:rPr lang="en-US">
                <a:latin typeface="-apple-system"/>
              </a:rPr>
              <a:t> ilə) və </a:t>
            </a:r>
            <a:r>
              <a:rPr lang="en-US" b="1">
                <a:solidFill>
                  <a:srgbClr val="0070C0"/>
                </a:solidFill>
                <a:latin typeface="-apple-system"/>
              </a:rPr>
              <a:t>.xml</a:t>
            </a:r>
            <a:r>
              <a:rPr lang="en-US">
                <a:latin typeface="-apple-system"/>
              </a:rPr>
              <a:t> olaraq saxlayın.</a:t>
            </a:r>
          </a:p>
          <a:p>
            <a:endParaRPr lang="en-US">
              <a:latin typeface="-apple-system"/>
            </a:endParaRPr>
          </a:p>
          <a:p>
            <a:r>
              <a:rPr lang="az-Latn-AZ">
                <a:latin typeface="-apple-system"/>
              </a:rPr>
              <a:t>Sadə</a:t>
            </a:r>
            <a:r>
              <a:rPr lang="en-US">
                <a:latin typeface="-apple-system"/>
              </a:rPr>
              <a:t> Nümunə (Kitab Siyahısı)</a:t>
            </a:r>
            <a:r>
              <a:rPr lang="az-Latn-AZ">
                <a:latin typeface="-apple-system"/>
              </a:rPr>
              <a:t>: Burada </a:t>
            </a:r>
            <a:r>
              <a:rPr lang="az-Latn-AZ" b="1">
                <a:highlight>
                  <a:srgbClr val="FFFF00"/>
                </a:highlight>
                <a:latin typeface="-apple-system"/>
              </a:rPr>
              <a:t>&lt;kitabxana&gt;</a:t>
            </a:r>
            <a:r>
              <a:rPr lang="az-Latn-AZ" b="1">
                <a:latin typeface="-apple-system"/>
              </a:rPr>
              <a:t> </a:t>
            </a:r>
            <a:r>
              <a:rPr lang="az-Latn-AZ">
                <a:latin typeface="-apple-system"/>
              </a:rPr>
              <a:t>kök elementdir, </a:t>
            </a:r>
            <a:r>
              <a:rPr lang="az-Latn-AZ" b="1">
                <a:highlight>
                  <a:srgbClr val="FF0000"/>
                </a:highlight>
                <a:latin typeface="-apple-system"/>
              </a:rPr>
              <a:t>&lt;kitab&gt;</a:t>
            </a:r>
            <a:r>
              <a:rPr lang="az-Latn-AZ" b="1">
                <a:latin typeface="-apple-system"/>
              </a:rPr>
              <a:t> </a:t>
            </a:r>
            <a:r>
              <a:rPr lang="az-Latn-AZ">
                <a:latin typeface="-apple-system"/>
              </a:rPr>
              <a:t>alt elementlərdir.</a:t>
            </a:r>
            <a:endParaRPr lang="en-US"/>
          </a:p>
        </p:txBody>
      </p:sp>
      <p:pic>
        <p:nvPicPr>
          <p:cNvPr id="3" name="Picture 2">
            <a:extLst>
              <a:ext uri="{FF2B5EF4-FFF2-40B4-BE49-F238E27FC236}">
                <a16:creationId xmlns:a16="http://schemas.microsoft.com/office/drawing/2014/main" id="{72831520-C14D-41BF-5401-FE47764D1344}"/>
              </a:ext>
            </a:extLst>
          </p:cNvPr>
          <p:cNvPicPr>
            <a:picLocks noChangeAspect="1"/>
          </p:cNvPicPr>
          <p:nvPr/>
        </p:nvPicPr>
        <p:blipFill>
          <a:blip r:embed="rId2"/>
          <a:stretch>
            <a:fillRect/>
          </a:stretch>
        </p:blipFill>
        <p:spPr>
          <a:xfrm>
            <a:off x="0" y="1258821"/>
            <a:ext cx="3658111" cy="3010320"/>
          </a:xfrm>
          <a:prstGeom prst="rect">
            <a:avLst/>
          </a:prstGeom>
        </p:spPr>
      </p:pic>
    </p:spTree>
    <p:extLst>
      <p:ext uri="{BB962C8B-B14F-4D97-AF65-F5344CB8AC3E}">
        <p14:creationId xmlns:p14="http://schemas.microsoft.com/office/powerpoint/2010/main" val="28702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3139321"/>
          </a:xfrm>
          <a:prstGeom prst="rect">
            <a:avLst/>
          </a:prstGeom>
          <a:noFill/>
        </p:spPr>
        <p:txBody>
          <a:bodyPr wrap="square">
            <a:spAutoFit/>
          </a:bodyPr>
          <a:lstStyle/>
          <a:p>
            <a:r>
              <a:rPr lang="en-US">
                <a:latin typeface="-apple-system"/>
              </a:rPr>
              <a:t>Başqa Nümunə (Şəxs Məlumatı):</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t>Bu nümunələri brauzerdə açın – </a:t>
            </a:r>
            <a:r>
              <a:rPr lang="en-US" b="1"/>
              <a:t>XML kimi göstəriləcək</a:t>
            </a:r>
            <a:r>
              <a:rPr lang="en-US"/>
              <a:t>.</a:t>
            </a:r>
          </a:p>
          <a:p>
            <a:endParaRPr lang="en-US"/>
          </a:p>
        </p:txBody>
      </p:sp>
      <p:pic>
        <p:nvPicPr>
          <p:cNvPr id="3" name="Picture 2">
            <a:extLst>
              <a:ext uri="{FF2B5EF4-FFF2-40B4-BE49-F238E27FC236}">
                <a16:creationId xmlns:a16="http://schemas.microsoft.com/office/drawing/2014/main" id="{B47FC8BB-0BB1-4ADE-E924-B63506994015}"/>
              </a:ext>
            </a:extLst>
          </p:cNvPr>
          <p:cNvPicPr>
            <a:picLocks noChangeAspect="1"/>
          </p:cNvPicPr>
          <p:nvPr/>
        </p:nvPicPr>
        <p:blipFill>
          <a:blip r:embed="rId2"/>
          <a:stretch>
            <a:fillRect/>
          </a:stretch>
        </p:blipFill>
        <p:spPr>
          <a:xfrm>
            <a:off x="0" y="678813"/>
            <a:ext cx="2362530" cy="1686160"/>
          </a:xfrm>
          <a:prstGeom prst="rect">
            <a:avLst/>
          </a:prstGeom>
        </p:spPr>
      </p:pic>
      <p:pic>
        <p:nvPicPr>
          <p:cNvPr id="5" name="Picture 4">
            <a:extLst>
              <a:ext uri="{FF2B5EF4-FFF2-40B4-BE49-F238E27FC236}">
                <a16:creationId xmlns:a16="http://schemas.microsoft.com/office/drawing/2014/main" id="{3083E84A-DF68-C498-6C88-184A1948FB62}"/>
              </a:ext>
            </a:extLst>
          </p:cNvPr>
          <p:cNvPicPr>
            <a:picLocks noChangeAspect="1"/>
          </p:cNvPicPr>
          <p:nvPr/>
        </p:nvPicPr>
        <p:blipFill>
          <a:blip r:embed="rId3"/>
          <a:stretch>
            <a:fillRect/>
          </a:stretch>
        </p:blipFill>
        <p:spPr>
          <a:xfrm>
            <a:off x="0" y="4708446"/>
            <a:ext cx="6280727" cy="2149554"/>
          </a:xfrm>
          <a:prstGeom prst="rect">
            <a:avLst/>
          </a:prstGeom>
        </p:spPr>
      </p:pic>
      <p:pic>
        <p:nvPicPr>
          <p:cNvPr id="8" name="Picture 7">
            <a:extLst>
              <a:ext uri="{FF2B5EF4-FFF2-40B4-BE49-F238E27FC236}">
                <a16:creationId xmlns:a16="http://schemas.microsoft.com/office/drawing/2014/main" id="{4A9A9392-0A5E-FF46-94A7-C13BA81E3BDF}"/>
              </a:ext>
            </a:extLst>
          </p:cNvPr>
          <p:cNvPicPr>
            <a:picLocks noChangeAspect="1"/>
          </p:cNvPicPr>
          <p:nvPr/>
        </p:nvPicPr>
        <p:blipFill>
          <a:blip r:embed="rId4"/>
          <a:stretch>
            <a:fillRect/>
          </a:stretch>
        </p:blipFill>
        <p:spPr>
          <a:xfrm>
            <a:off x="6427286" y="4708446"/>
            <a:ext cx="5764714" cy="2149554"/>
          </a:xfrm>
          <a:prstGeom prst="rect">
            <a:avLst/>
          </a:prstGeom>
        </p:spPr>
      </p:pic>
    </p:spTree>
    <p:extLst>
      <p:ext uri="{BB962C8B-B14F-4D97-AF65-F5344CB8AC3E}">
        <p14:creationId xmlns:p14="http://schemas.microsoft.com/office/powerpoint/2010/main" val="9492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b="1">
                <a:latin typeface="-apple-system"/>
              </a:rPr>
              <a:t>XML</a:t>
            </a:r>
            <a:r>
              <a:rPr lang="en-US">
                <a:latin typeface="-apple-system"/>
              </a:rPr>
              <a:t> necə “gözəl” göstərilə bilər? </a:t>
            </a:r>
            <a:r>
              <a:rPr lang="az-Latn-AZ">
                <a:latin typeface="-apple-system"/>
              </a:rPr>
              <a:t>  </a:t>
            </a:r>
          </a:p>
          <a:p>
            <a:endParaRPr lang="az-Latn-AZ">
              <a:latin typeface="-apple-system"/>
            </a:endParaRPr>
          </a:p>
          <a:p>
            <a:r>
              <a:rPr lang="en-US">
                <a:latin typeface="-apple-system"/>
              </a:rPr>
              <a:t>Əgər istəyirsənsə ki, </a:t>
            </a:r>
            <a:r>
              <a:rPr lang="en-US" b="1">
                <a:latin typeface="-apple-system"/>
              </a:rPr>
              <a:t>XML</a:t>
            </a:r>
            <a:r>
              <a:rPr lang="en-US">
                <a:latin typeface="-apple-system"/>
              </a:rPr>
              <a:t> brauzerdə daha səliqəli, cədvəl kimi görünsün, onda ona </a:t>
            </a:r>
            <a:r>
              <a:rPr lang="en-US" b="1">
                <a:solidFill>
                  <a:srgbClr val="0070C0"/>
                </a:solidFill>
                <a:latin typeface="-apple-system"/>
              </a:rPr>
              <a:t>XSL</a:t>
            </a:r>
            <a:r>
              <a:rPr lang="en-US">
                <a:latin typeface="-apple-system"/>
              </a:rPr>
              <a:t> və ya </a:t>
            </a:r>
            <a:r>
              <a:rPr lang="en-US" b="1">
                <a:solidFill>
                  <a:srgbClr val="0070C0"/>
                </a:solidFill>
                <a:latin typeface="-apple-system"/>
              </a:rPr>
              <a:t>CSS</a:t>
            </a:r>
            <a:r>
              <a:rPr lang="en-US">
                <a:latin typeface="-apple-system"/>
              </a:rPr>
              <a:t> qoşmaq lazımdır.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az-Latn-AZ">
                <a:latin typeface="-apple-system"/>
              </a:rPr>
              <a:t>CODE1 qovluğu.</a:t>
            </a:r>
            <a:endParaRPr lang="en-US"/>
          </a:p>
        </p:txBody>
      </p:sp>
      <p:pic>
        <p:nvPicPr>
          <p:cNvPr id="3" name="Picture 2">
            <a:extLst>
              <a:ext uri="{FF2B5EF4-FFF2-40B4-BE49-F238E27FC236}">
                <a16:creationId xmlns:a16="http://schemas.microsoft.com/office/drawing/2014/main" id="{49C238F5-1318-8DC8-5DB4-BC94BFE3B8A8}"/>
              </a:ext>
            </a:extLst>
          </p:cNvPr>
          <p:cNvPicPr>
            <a:picLocks noChangeAspect="1"/>
          </p:cNvPicPr>
          <p:nvPr/>
        </p:nvPicPr>
        <p:blipFill>
          <a:blip r:embed="rId2"/>
          <a:stretch>
            <a:fillRect/>
          </a:stretch>
        </p:blipFill>
        <p:spPr>
          <a:xfrm>
            <a:off x="0" y="1435886"/>
            <a:ext cx="9892145" cy="2755085"/>
          </a:xfrm>
          <a:prstGeom prst="rect">
            <a:avLst/>
          </a:prstGeom>
        </p:spPr>
      </p:pic>
      <p:pic>
        <p:nvPicPr>
          <p:cNvPr id="5" name="Picture 4">
            <a:extLst>
              <a:ext uri="{FF2B5EF4-FFF2-40B4-BE49-F238E27FC236}">
                <a16:creationId xmlns:a16="http://schemas.microsoft.com/office/drawing/2014/main" id="{39895742-606B-42F6-0DB5-9F4AA26CAB77}"/>
              </a:ext>
            </a:extLst>
          </p:cNvPr>
          <p:cNvPicPr>
            <a:picLocks noChangeAspect="1"/>
          </p:cNvPicPr>
          <p:nvPr/>
        </p:nvPicPr>
        <p:blipFill>
          <a:blip r:embed="rId3"/>
          <a:stretch>
            <a:fillRect/>
          </a:stretch>
        </p:blipFill>
        <p:spPr>
          <a:xfrm>
            <a:off x="0" y="5028945"/>
            <a:ext cx="5249008" cy="1829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AF0-F182-3434-4D42-BDB6D451E8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B6EB51C-F481-ED55-FFF2-28F11F6A23F9}"/>
              </a:ext>
            </a:extLst>
          </p:cNvPr>
          <p:cNvSpPr txBox="1"/>
          <p:nvPr/>
        </p:nvSpPr>
        <p:spPr>
          <a:xfrm>
            <a:off x="203200" y="244826"/>
            <a:ext cx="11822545" cy="4247317"/>
          </a:xfrm>
          <a:prstGeom prst="rect">
            <a:avLst/>
          </a:prstGeom>
          <a:noFill/>
        </p:spPr>
        <p:txBody>
          <a:bodyPr wrap="square">
            <a:spAutoFit/>
          </a:bodyPr>
          <a:lstStyle/>
          <a:p>
            <a:r>
              <a:rPr lang="en-US" b="1">
                <a:latin typeface="-apple-system"/>
              </a:rPr>
              <a:t>XSLT</a:t>
            </a:r>
            <a:r>
              <a:rPr lang="en-US">
                <a:latin typeface="-apple-system"/>
              </a:rPr>
              <a:t> ilə çevirmə nümunəsi (məsələn HTML-ə):</a:t>
            </a:r>
            <a:r>
              <a:rPr lang="az-Latn-AZ">
                <a:latin typeface="-apple-system"/>
              </a:rPr>
              <a:t> </a:t>
            </a:r>
          </a:p>
          <a:p>
            <a:endParaRPr lang="az-Latn-AZ">
              <a:latin typeface="-apple-system"/>
            </a:endParaRPr>
          </a:p>
          <a:p>
            <a:r>
              <a:rPr lang="az-Latn-AZ">
                <a:latin typeface="-apple-system"/>
              </a:rPr>
              <a:t>Bu halda brauzer, </a:t>
            </a:r>
            <a:r>
              <a:rPr lang="az-Latn-AZ" b="1">
                <a:latin typeface="-apple-system"/>
              </a:rPr>
              <a:t>XML</a:t>
            </a:r>
            <a:r>
              <a:rPr lang="az-Latn-AZ">
                <a:latin typeface="-apple-system"/>
              </a:rPr>
              <a:t> faylını,  </a:t>
            </a:r>
            <a:r>
              <a:rPr lang="az-Latn-AZ" b="1">
                <a:latin typeface="-apple-system"/>
              </a:rPr>
              <a:t>HTML</a:t>
            </a:r>
            <a:r>
              <a:rPr lang="az-Latn-AZ">
                <a:latin typeface="-apple-system"/>
              </a:rPr>
              <a:t> səhifəsinə çevirib normal veb səhifə kimi göstərəcək.</a:t>
            </a: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az-Latn-AZ">
                <a:latin typeface="-apple-system"/>
              </a:rPr>
              <a:t>CODE2 qovluğu.</a:t>
            </a:r>
            <a:endParaRPr lang="en-US"/>
          </a:p>
        </p:txBody>
      </p:sp>
      <p:pic>
        <p:nvPicPr>
          <p:cNvPr id="3" name="Picture 2">
            <a:extLst>
              <a:ext uri="{FF2B5EF4-FFF2-40B4-BE49-F238E27FC236}">
                <a16:creationId xmlns:a16="http://schemas.microsoft.com/office/drawing/2014/main" id="{183B3EFE-A38A-DE28-AFDD-65D7A7B2913B}"/>
              </a:ext>
            </a:extLst>
          </p:cNvPr>
          <p:cNvPicPr>
            <a:picLocks noChangeAspect="1"/>
          </p:cNvPicPr>
          <p:nvPr/>
        </p:nvPicPr>
        <p:blipFill>
          <a:blip r:embed="rId2"/>
          <a:stretch>
            <a:fillRect/>
          </a:stretch>
        </p:blipFill>
        <p:spPr>
          <a:xfrm>
            <a:off x="0" y="1288229"/>
            <a:ext cx="7788532" cy="2507917"/>
          </a:xfrm>
          <a:prstGeom prst="rect">
            <a:avLst/>
          </a:prstGeom>
        </p:spPr>
      </p:pic>
      <p:pic>
        <p:nvPicPr>
          <p:cNvPr id="5" name="Picture 4">
            <a:extLst>
              <a:ext uri="{FF2B5EF4-FFF2-40B4-BE49-F238E27FC236}">
                <a16:creationId xmlns:a16="http://schemas.microsoft.com/office/drawing/2014/main" id="{C5FC859E-2269-9E7E-6DAF-E8F62B0C3E40}"/>
              </a:ext>
            </a:extLst>
          </p:cNvPr>
          <p:cNvPicPr>
            <a:picLocks noChangeAspect="1"/>
          </p:cNvPicPr>
          <p:nvPr/>
        </p:nvPicPr>
        <p:blipFill>
          <a:blip r:embed="rId3"/>
          <a:stretch>
            <a:fillRect/>
          </a:stretch>
        </p:blipFill>
        <p:spPr>
          <a:xfrm>
            <a:off x="1" y="4908744"/>
            <a:ext cx="4867564" cy="1912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182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4197</Words>
  <Application>Microsoft Office PowerPoint</Application>
  <PresentationFormat>Widescreen</PresentationFormat>
  <Paragraphs>636</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52</cp:revision>
  <dcterms:created xsi:type="dcterms:W3CDTF">2025-09-15T05:34:52Z</dcterms:created>
  <dcterms:modified xsi:type="dcterms:W3CDTF">2025-09-24T04:12:14Z</dcterms:modified>
</cp:coreProperties>
</file>