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E56-1402-F8E3-1A43-B034240BB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46E2-5A1C-F7D0-5316-281072A9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BF2-3F06-2222-07EF-1722663C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4058-C8A5-A756-E91B-48368B6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F1C5-F5BD-F9B4-F984-2BE5FD8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69E1-1611-2908-59C8-BD88BAD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0F-2603-1D0F-DA85-DE6CB310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193B-C0DB-EA02-0DE5-DBA425B6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5C89-E9C2-C6E2-F05A-2A701B1D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C350-AA86-FE56-C10C-86759BB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427A3-0A18-1B80-463B-96F29D85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34C4-F840-CD90-7A61-EB156512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8C54-E0FA-A1E2-F5D4-2C31B564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358D-EED3-014D-1A63-A228F3FE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BFDA-56BF-CBF9-67A6-BCD8855A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1AE-D4D8-8D6F-E5E1-AC794685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9D09-9590-8AE0-A3DD-9A856434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53AC-3E50-B22F-415F-53EC13D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6A45-3AEC-84ED-0C76-928D275F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5FC0-D7BF-BA9E-3769-859F4AE1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F461-0A52-BB66-4D1D-39CFCB4A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5C49-D164-0E2C-CF7C-A7E6494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3674-7A64-595C-6672-94079D69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E0A5-B5CF-DE7C-7159-6B16BCC5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B200-4C80-79FF-4E82-E0FE759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A2E-E6D0-7263-162E-4A3873C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860C-9D42-A3D0-655A-778E157FC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5706-9B32-E88F-B42C-5F9B66B6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D4D9-6391-5CFD-AD7B-62D094F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F6AE7-370D-EE7A-5C29-36CE9884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C076-F3E7-090E-6A5B-4D997900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28E-BA4E-0124-70D4-6C591F29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A761-374B-6E44-9C5D-BC54B640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590D-F7B2-8385-3DE3-DA1884EF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1039-561B-05BB-F427-2B7C699A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2EFDA-32C3-A903-9B59-86F68B55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15F2E-724C-4A88-C5A0-F84A3B69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01915-4633-E5FF-1EDD-1FB14260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3FE7-01D7-998B-585B-BFC1513E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48FE-2306-7DC6-1DC6-C5672663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D2EF4-01AF-3C08-BC02-3C48279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72383-0BF2-B274-161B-3A794760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26590-2627-9E5B-5D9D-E410D701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8D5D3-8B12-DF8F-F46F-652BBFE3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6C2D-B71D-4B94-5B13-FBAE39A5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0F64-FC8A-34C2-7427-480D860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3E4C-CC37-D167-11F9-C336ECD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6B01-A5B9-229B-B55E-43AE216B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78B0-9501-7E6F-20FA-A5FBE20F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D790-C5F3-C54C-327E-2AB3DB1E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E965-EFA2-1A83-DD1E-CB5CA93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A612-B219-0DF4-E7B1-D4217D2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F7E5-038E-2FFC-66B2-8807F85D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F00D4-8729-6708-82C2-77228B0A2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651D5-1EE9-6EF7-1E48-B0A084C9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0A1B-7FA6-BDFA-9E4D-771FD917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4A8CF-EF93-1B04-347E-0430F60E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D16E-0BA9-51E8-4A0A-E499122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41EC7-A269-7FEC-8B9C-CD50299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FAC6F-9189-25DD-9148-72DB8890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EBE8-9810-D648-21BB-6E233CF94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DC28-10E2-4CDE-A5FF-6E49B37A1343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F318-2F6E-3503-EDA0-FC9392AD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34DE-99DE-7C06-8E21-CBE17341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932357-86BD-10D6-6AE2-3B57D9B9B2A8}"/>
              </a:ext>
            </a:extLst>
          </p:cNvPr>
          <p:cNvSpPr txBox="1"/>
          <p:nvPr/>
        </p:nvSpPr>
        <p:spPr>
          <a:xfrm>
            <a:off x="203200" y="244826"/>
            <a:ext cx="11822545" cy="5450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Bu dərslik, PHP proqramlaşdırma dilində </a:t>
            </a:r>
            <a:r>
              <a:rPr lang="en-US" b="1">
                <a:solidFill>
                  <a:srgbClr val="FF0000"/>
                </a:solidFill>
              </a:rPr>
              <a:t>SOAP API </a:t>
            </a:r>
            <a:r>
              <a:rPr lang="en-US"/>
              <a:t>mövzusu haqq</a:t>
            </a:r>
            <a:r>
              <a:rPr lang="az-Latn-AZ"/>
              <a:t>ında olacaq</a:t>
            </a:r>
            <a:r>
              <a:rPr lang="en-US"/>
              <a:t>.</a:t>
            </a:r>
            <a:endParaRPr lang="az-Latn-AZ"/>
          </a:p>
          <a:p>
            <a:pPr>
              <a:lnSpc>
                <a:spcPct val="150000"/>
              </a:lnSpc>
            </a:pPr>
            <a:endParaRPr lang="az-Latn-AZ">
              <a:effectLst/>
            </a:endParaRPr>
          </a:p>
          <a:p>
            <a:pPr>
              <a:lnSpc>
                <a:spcPct val="150000"/>
              </a:lnSpc>
            </a:pPr>
            <a:r>
              <a:rPr lang="en-US" b="1">
                <a:solidFill>
                  <a:srgbClr val="FF0000"/>
                </a:solidFill>
              </a:rPr>
              <a:t>SOAP Nədir?</a:t>
            </a:r>
          </a:p>
          <a:p>
            <a:pPr>
              <a:lnSpc>
                <a:spcPct val="150000"/>
              </a:lnSpc>
            </a:pPr>
            <a:endParaRPr lang="en-US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SOAP</a:t>
            </a:r>
            <a:r>
              <a:rPr lang="en-US"/>
              <a:t> (Simple Object Access Protocol) – veb servislər üçün bir protokoldur. O, </a:t>
            </a:r>
            <a:r>
              <a:rPr lang="en-US" b="1">
                <a:solidFill>
                  <a:srgbClr val="00B050"/>
                </a:solidFill>
              </a:rPr>
              <a:t>XML</a:t>
            </a:r>
            <a:r>
              <a:rPr lang="en-US"/>
              <a:t> adlı bir dil ilə işləyir və </a:t>
            </a:r>
            <a:r>
              <a:rPr lang="en-US" b="1"/>
              <a:t>HTTP</a:t>
            </a:r>
            <a:r>
              <a:rPr lang="en-US"/>
              <a:t> (internet protokolu) üzərindən məlumat göndərir. </a:t>
            </a:r>
            <a:r>
              <a:rPr lang="en-US" b="1"/>
              <a:t>SOAP</a:t>
            </a:r>
            <a:r>
              <a:rPr lang="en-US"/>
              <a:t> çox strukturlaşdırılmışdır – hər şey qaydalarla tənzimlənir, bu da onu etibarlı edir, amma bir az mürəkkəb ola bilər.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az-Latn-AZ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SOAP</a:t>
            </a:r>
            <a:r>
              <a:rPr lang="en-US"/>
              <a:t> mesajı bir zərf kimidir: İçində başlıq (</a:t>
            </a:r>
            <a:r>
              <a:rPr lang="en-US" b="1"/>
              <a:t>header</a:t>
            </a:r>
            <a:r>
              <a:rPr lang="en-US"/>
              <a:t>) və bədən (</a:t>
            </a:r>
            <a:r>
              <a:rPr lang="en-US" b="1"/>
              <a:t>body</a:t>
            </a:r>
            <a:r>
              <a:rPr lang="en-US"/>
              <a:t>) var. Başlıqda əlavə məlumatlar </a:t>
            </a:r>
            <a:r>
              <a:rPr lang="az-Latn-AZ"/>
              <a:t>olur</a:t>
            </a:r>
            <a:r>
              <a:rPr lang="en-US"/>
              <a:t>(məsələn, şifrə), bədəndə isə əsas sorğu</a:t>
            </a:r>
            <a:r>
              <a:rPr lang="az-Latn-AZ"/>
              <a:t> (</a:t>
            </a:r>
            <a:r>
              <a:rPr lang="az-Latn-AZ" b="1"/>
              <a:t>request</a:t>
            </a:r>
            <a:r>
              <a:rPr lang="az-Latn-AZ"/>
              <a:t>)</a:t>
            </a:r>
            <a:r>
              <a:rPr lang="en-US"/>
              <a:t> və ya cavab </a:t>
            </a:r>
            <a:r>
              <a:rPr lang="az-Latn-AZ"/>
              <a:t>(</a:t>
            </a:r>
            <a:r>
              <a:rPr lang="az-Latn-AZ" b="1"/>
              <a:t>response</a:t>
            </a:r>
            <a:r>
              <a:rPr lang="az-Latn-AZ"/>
              <a:t>) </a:t>
            </a:r>
            <a:r>
              <a:rPr lang="en-US"/>
              <a:t>olur.</a:t>
            </a:r>
            <a:endParaRPr lang="az-Latn-AZ"/>
          </a:p>
          <a:p>
            <a:pPr>
              <a:lnSpc>
                <a:spcPct val="150000"/>
              </a:lnSpc>
            </a:pPr>
            <a:endParaRPr lang="az-Latn-AZ"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/>
              <a:t>Nümunə</a:t>
            </a:r>
            <a:r>
              <a:rPr lang="en-US"/>
              <a:t>: Bir </a:t>
            </a:r>
            <a:r>
              <a:rPr lang="en-US" b="1"/>
              <a:t>SOAP</a:t>
            </a:r>
            <a:r>
              <a:rPr lang="en-US"/>
              <a:t> sorğusu belə görünə bilər (</a:t>
            </a:r>
            <a:r>
              <a:rPr lang="en-US" b="1"/>
              <a:t>XML</a:t>
            </a:r>
            <a:r>
              <a:rPr lang="en-US"/>
              <a:t> formatında):</a:t>
            </a:r>
            <a:r>
              <a:rPr lang="az-Latn-AZ"/>
              <a:t> Bu, "</a:t>
            </a:r>
            <a:r>
              <a:rPr lang="az-Latn-AZ" b="1"/>
              <a:t>IBM şirkətinin səhm qiymətini ver</a:t>
            </a:r>
            <a:r>
              <a:rPr lang="az-Latn-AZ"/>
              <a:t>" deyir.</a:t>
            </a:r>
          </a:p>
          <a:p>
            <a:pPr>
              <a:lnSpc>
                <a:spcPct val="150000"/>
              </a:lnSpc>
            </a:pPr>
            <a:endParaRPr lang="en-US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E8EDAF-155E-A28F-DF12-EA3DB29BD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7319"/>
            <a:ext cx="5283200" cy="157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9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47D42-8391-0431-0410-33BCF4662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3621002-6629-4F26-F874-719008B35419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64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1A836-5004-5C82-B45E-A3D3191BA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8E6DF6C-625A-CADB-6595-1EF4AE9C10FC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33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D170A-5FCB-EFA8-5DDB-DE0636B75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6D61806-728C-43D7-833D-47E8A02AF8D5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345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D2E36-156F-3BCD-5086-A1AA48525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CBB08F-98C3-90B8-3677-F82E3BD3AE9A}"/>
              </a:ext>
            </a:extLst>
          </p:cNvPr>
          <p:cNvSpPr txBox="1"/>
          <p:nvPr/>
        </p:nvSpPr>
        <p:spPr>
          <a:xfrm>
            <a:off x="203200" y="244826"/>
            <a:ext cx="11822545" cy="5450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FF0000"/>
                </a:solidFill>
                <a:latin typeface="-apple-system"/>
              </a:rPr>
              <a:t>SOAP öyrənmədən əvvəl XML bilmək vacibdir</a:t>
            </a:r>
            <a:r>
              <a:rPr lang="en-US">
                <a:latin typeface="-apple-system"/>
              </a:rPr>
              <a:t>? </a:t>
            </a:r>
          </a:p>
          <a:p>
            <a:pPr>
              <a:lnSpc>
                <a:spcPct val="150000"/>
              </a:lnSpc>
            </a:pPr>
            <a:endParaRPr lang="en-US"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>
                <a:latin typeface="-apple-system"/>
              </a:rPr>
              <a:t>Bəli, XML bilmək çox vacibdir, çünki </a:t>
            </a:r>
            <a:r>
              <a:rPr lang="en-US" b="1">
                <a:latin typeface="-apple-system"/>
              </a:rPr>
              <a:t>SOAP</a:t>
            </a:r>
            <a:r>
              <a:rPr lang="en-US">
                <a:latin typeface="-apple-system"/>
              </a:rPr>
              <a:t> tamamilə </a:t>
            </a:r>
            <a:r>
              <a:rPr lang="en-US" b="1">
                <a:latin typeface="-apple-system"/>
              </a:rPr>
              <a:t>XML</a:t>
            </a:r>
            <a:r>
              <a:rPr lang="en-US">
                <a:latin typeface="-apple-system"/>
              </a:rPr>
              <a:t> əsaslıdır – bütün mesajlar </a:t>
            </a:r>
            <a:r>
              <a:rPr lang="en-US" b="1">
                <a:latin typeface="-apple-system"/>
              </a:rPr>
              <a:t>XML</a:t>
            </a:r>
            <a:r>
              <a:rPr lang="en-US">
                <a:latin typeface="-apple-system"/>
              </a:rPr>
              <a:t> formatında yazılır. Amma tam mütəxəssis olmaq lazım deyil, sadəcə əsasları öyrənm</a:t>
            </a:r>
            <a:r>
              <a:rPr lang="az-Latn-AZ">
                <a:latin typeface="-apple-system"/>
              </a:rPr>
              <a:t>ək kifayətdir</a:t>
            </a:r>
            <a:r>
              <a:rPr lang="en-US">
                <a:latin typeface="-apple-system"/>
              </a:rPr>
              <a:t>: </a:t>
            </a:r>
            <a:r>
              <a:rPr lang="en-US" b="1">
                <a:latin typeface="-apple-system"/>
              </a:rPr>
              <a:t>XML</a:t>
            </a:r>
            <a:r>
              <a:rPr lang="en-US">
                <a:latin typeface="-apple-system"/>
              </a:rPr>
              <a:t> necə strukturlaşır (etiketlər, atributlar, iç-içə elementlər).</a:t>
            </a:r>
          </a:p>
          <a:p>
            <a:pPr>
              <a:lnSpc>
                <a:spcPct val="150000"/>
              </a:lnSpc>
            </a:pPr>
            <a:endParaRPr lang="en-US"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/>
              <a:t>Məsələn, bir </a:t>
            </a:r>
            <a:r>
              <a:rPr lang="en-US" b="1"/>
              <a:t>SOAP</a:t>
            </a:r>
            <a:r>
              <a:rPr lang="en-US"/>
              <a:t> mesajı belə görünür:</a:t>
            </a:r>
            <a:endParaRPr lang="az-Latn-AZ"/>
          </a:p>
          <a:p>
            <a:pPr>
              <a:lnSpc>
                <a:spcPct val="150000"/>
              </a:lnSpc>
            </a:pPr>
            <a:endParaRPr lang="az-Latn-AZ"/>
          </a:p>
          <a:p>
            <a:pPr>
              <a:lnSpc>
                <a:spcPct val="150000"/>
              </a:lnSpc>
            </a:pPr>
            <a:endParaRPr lang="az-Latn-AZ"/>
          </a:p>
          <a:p>
            <a:pPr>
              <a:lnSpc>
                <a:spcPct val="150000"/>
              </a:lnSpc>
            </a:pPr>
            <a:endParaRPr lang="az-Latn-AZ"/>
          </a:p>
          <a:p>
            <a:pPr>
              <a:lnSpc>
                <a:spcPct val="150000"/>
              </a:lnSpc>
            </a:pPr>
            <a:endParaRPr lang="az-Latn-AZ"/>
          </a:p>
          <a:p>
            <a:pPr>
              <a:lnSpc>
                <a:spcPct val="150000"/>
              </a:lnSpc>
            </a:pPr>
            <a:r>
              <a:rPr lang="en-US" b="1"/>
              <a:t>XML</a:t>
            </a:r>
            <a:r>
              <a:rPr lang="en-US"/>
              <a:t> bilmədən bunu başa düşmək çətin olur. Başlayanda sadə </a:t>
            </a:r>
            <a:r>
              <a:rPr lang="en-US" b="1"/>
              <a:t>XML</a:t>
            </a:r>
            <a:r>
              <a:rPr lang="en-US"/>
              <a:t> dərsləri</a:t>
            </a:r>
            <a:r>
              <a:rPr lang="az-Latn-AZ"/>
              <a:t>nə baxacağıq</a:t>
            </a:r>
            <a:r>
              <a:rPr lang="en-US"/>
              <a:t>, sonra </a:t>
            </a:r>
            <a:r>
              <a:rPr lang="en-US" b="1"/>
              <a:t>SOAP</a:t>
            </a:r>
            <a:r>
              <a:rPr lang="en-US"/>
              <a:t>-a keç</a:t>
            </a:r>
            <a:r>
              <a:rPr lang="az-Latn-AZ"/>
              <a:t>əcəyik</a:t>
            </a:r>
            <a:r>
              <a:rPr lang="en-US"/>
              <a:t> – bu, öyrənməni asanlaşdıracaq.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628BAB-16FD-2146-FE3D-0F299F21E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3227496"/>
            <a:ext cx="2676899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36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9AEA6-01FA-AE2B-33F2-2A7704FC8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001295-C190-D7EF-A649-9D74FBCC9391}"/>
              </a:ext>
            </a:extLst>
          </p:cNvPr>
          <p:cNvSpPr txBox="1"/>
          <p:nvPr/>
        </p:nvSpPr>
        <p:spPr>
          <a:xfrm>
            <a:off x="203200" y="244826"/>
            <a:ext cx="118225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-apple-system"/>
              </a:rPr>
              <a:t>XML</a:t>
            </a:r>
            <a:r>
              <a:rPr lang="en-US">
                <a:latin typeface="-apple-system"/>
              </a:rPr>
              <a:t> (</a:t>
            </a:r>
            <a:r>
              <a:rPr lang="en-US" b="1">
                <a:latin typeface="-apple-system"/>
              </a:rPr>
              <a:t>eXtensible Markup Language</a:t>
            </a:r>
            <a:r>
              <a:rPr lang="az-Latn-AZ" b="1">
                <a:latin typeface="-apple-system"/>
              </a:rPr>
              <a:t> - Genişləndirilə bilən İşarələmə Dili</a:t>
            </a:r>
            <a:r>
              <a:rPr lang="en-US">
                <a:latin typeface="-apple-system"/>
              </a:rPr>
              <a:t>) proqramlaşdırma və məlumat idarəetməsində çox istifadə olunan bir texnologiyadır.</a:t>
            </a:r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az-Latn-AZ" b="1">
                <a:solidFill>
                  <a:srgbClr val="0070C0"/>
                </a:solidFill>
              </a:rPr>
              <a:t>XML</a:t>
            </a:r>
            <a:r>
              <a:rPr lang="en-US"/>
              <a:t>, </a:t>
            </a:r>
            <a:r>
              <a:rPr lang="en-US" b="1"/>
              <a:t>HTML</a:t>
            </a:r>
            <a:r>
              <a:rPr lang="en-US"/>
              <a:t> kimi işarələmə dili olsa da, </a:t>
            </a:r>
            <a:r>
              <a:rPr lang="en-US" b="1"/>
              <a:t>HTML</a:t>
            </a:r>
            <a:r>
              <a:rPr lang="en-US"/>
              <a:t> səhifələri göstərmək üçün (məsələn, veb saytların görünüşü), </a:t>
            </a:r>
            <a:r>
              <a:rPr lang="en-US" b="1"/>
              <a:t>XML</a:t>
            </a:r>
            <a:r>
              <a:rPr lang="en-US"/>
              <a:t> isə məlumatları</a:t>
            </a:r>
            <a:r>
              <a:rPr lang="az-Latn-AZ"/>
              <a:t> </a:t>
            </a:r>
            <a:r>
              <a:rPr lang="en-US"/>
              <a:t>saxlamaq və daşımaq üçün yaradılmış bir dildir. </a:t>
            </a:r>
            <a:r>
              <a:rPr lang="en-US" b="1"/>
              <a:t>XML</a:t>
            </a:r>
            <a:r>
              <a:rPr lang="en-US"/>
              <a:t> həm insanlar, həm də kompüterlər tərəfindən oxuna bilər.</a:t>
            </a:r>
          </a:p>
          <a:p>
            <a:endParaRPr lang="az-Latn-AZ"/>
          </a:p>
          <a:p>
            <a:r>
              <a:rPr lang="en-US"/>
              <a:t>XML</a:t>
            </a:r>
            <a:r>
              <a:rPr lang="az-Latn-AZ"/>
              <a:t>,</a:t>
            </a:r>
            <a:r>
              <a:rPr lang="en-US"/>
              <a:t> 1998-ci ildə W3C (World Wide Web Consortium) tərəfindən yaradılıb. O, </a:t>
            </a:r>
            <a:r>
              <a:rPr lang="en-US" b="1"/>
              <a:t>SGML</a:t>
            </a:r>
            <a:r>
              <a:rPr lang="en-US"/>
              <a:t> (Standard Generalized Markup Language) əsasında qurulub, amma daha sadədir. Məqsəd: Fərqli proqramlar arasında məlumat mübadiləsini asanlaşdırmaq.</a:t>
            </a:r>
            <a:endParaRPr lang="az-Latn-AZ"/>
          </a:p>
          <a:p>
            <a:endParaRPr lang="az-Latn-AZ"/>
          </a:p>
          <a:p>
            <a:r>
              <a:rPr lang="en-US"/>
              <a:t>Niyə </a:t>
            </a:r>
            <a:r>
              <a:rPr lang="en-US" b="1"/>
              <a:t>XML</a:t>
            </a:r>
            <a:r>
              <a:rPr lang="en-US"/>
              <a:t>? Çünki platformadan asılı deyil – </a:t>
            </a:r>
            <a:r>
              <a:rPr lang="en-US" b="1"/>
              <a:t>Windows</a:t>
            </a:r>
            <a:r>
              <a:rPr lang="en-US"/>
              <a:t>, </a:t>
            </a:r>
            <a:r>
              <a:rPr lang="en-US" b="1"/>
              <a:t>Linux</a:t>
            </a:r>
            <a:r>
              <a:rPr lang="en-US"/>
              <a:t> və ya </a:t>
            </a:r>
            <a:r>
              <a:rPr lang="en-US" b="1"/>
              <a:t>mobil cihazlarda </a:t>
            </a:r>
            <a:r>
              <a:rPr lang="en-US"/>
              <a:t>eyni işləyir. Məsələn, bir proqram </a:t>
            </a:r>
            <a:r>
              <a:rPr lang="en-US" b="1"/>
              <a:t>XML</a:t>
            </a:r>
            <a:r>
              <a:rPr lang="en-US"/>
              <a:t> faylı yaradır, başqa proqram onu oxuyur.</a:t>
            </a:r>
          </a:p>
          <a:p>
            <a:endParaRPr lang="az-Latn-AZ"/>
          </a:p>
          <a:p>
            <a:r>
              <a:rPr lang="en-US" b="1"/>
              <a:t>HTML</a:t>
            </a:r>
            <a:r>
              <a:rPr lang="en-US"/>
              <a:t>-dən</a:t>
            </a:r>
            <a:r>
              <a:rPr lang="az-Latn-AZ"/>
              <a:t> f</a:t>
            </a:r>
            <a:r>
              <a:rPr lang="en-US"/>
              <a:t>ərq</a:t>
            </a:r>
            <a:r>
              <a:rPr lang="az-Latn-AZ"/>
              <a:t>i</a:t>
            </a:r>
            <a:r>
              <a:rPr lang="en-US"/>
              <a:t> : HTML sabit etiketlərə malikdir (məsələn,  paraqraf üçün), XML-də isə öz etiketlərinizi yarada bilərsiniz (məsələn, </a:t>
            </a:r>
            <a:r>
              <a:rPr lang="en-US" b="1">
                <a:solidFill>
                  <a:schemeClr val="accent2"/>
                </a:solidFill>
              </a:rPr>
              <a:t>&lt;kitab&gt;</a:t>
            </a:r>
            <a:r>
              <a:rPr lang="en-US"/>
              <a:t> kitab məlumatı üçün).</a:t>
            </a:r>
          </a:p>
        </p:txBody>
      </p:sp>
    </p:spTree>
    <p:extLst>
      <p:ext uri="{BB962C8B-B14F-4D97-AF65-F5344CB8AC3E}">
        <p14:creationId xmlns:p14="http://schemas.microsoft.com/office/powerpoint/2010/main" val="397114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ED757-E970-FE46-A11F-A0D302E56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40A69B-CD93-1E29-278A-76DCBD178EEB}"/>
              </a:ext>
            </a:extLst>
          </p:cNvPr>
          <p:cNvSpPr txBox="1"/>
          <p:nvPr/>
        </p:nvSpPr>
        <p:spPr>
          <a:xfrm>
            <a:off x="203200" y="244826"/>
            <a:ext cx="1182254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>
                <a:latin typeface="-apple-system"/>
              </a:rPr>
              <a:t>XML</a:t>
            </a:r>
            <a:r>
              <a:rPr lang="en-US" sz="1600">
                <a:latin typeface="-apple-system"/>
              </a:rPr>
              <a:t> sadə qaydalara əsaslanır. Hər </a:t>
            </a:r>
            <a:r>
              <a:rPr lang="en-US" sz="1600" b="1">
                <a:latin typeface="-apple-system"/>
              </a:rPr>
              <a:t>XML</a:t>
            </a:r>
            <a:r>
              <a:rPr lang="en-US" sz="1600">
                <a:latin typeface="-apple-system"/>
              </a:rPr>
              <a:t> faylı </a:t>
            </a:r>
            <a:r>
              <a:rPr lang="en-US" sz="1600" b="1">
                <a:highlight>
                  <a:srgbClr val="FFFF00"/>
                </a:highlight>
                <a:latin typeface="-apple-system"/>
              </a:rPr>
              <a:t>mətn</a:t>
            </a:r>
            <a:r>
              <a:rPr lang="en-US" sz="1600">
                <a:latin typeface="-apple-system"/>
              </a:rPr>
              <a:t> faylıdır (</a:t>
            </a:r>
            <a:r>
              <a:rPr lang="az-Latn-AZ" sz="1600">
                <a:latin typeface="-apple-system"/>
              </a:rPr>
              <a:t> </a:t>
            </a:r>
            <a:r>
              <a:rPr lang="en-US" sz="1600" b="1">
                <a:solidFill>
                  <a:srgbClr val="00B050"/>
                </a:solidFill>
                <a:latin typeface="-apple-system"/>
              </a:rPr>
              <a:t>.xml </a:t>
            </a:r>
            <a:r>
              <a:rPr lang="en-US" sz="1600">
                <a:latin typeface="-apple-system"/>
              </a:rPr>
              <a:t>uzantısı ilə</a:t>
            </a:r>
            <a:r>
              <a:rPr lang="az-Latn-AZ" sz="1600">
                <a:latin typeface="-apple-system"/>
              </a:rPr>
              <a:t> </a:t>
            </a:r>
            <a:r>
              <a:rPr lang="en-US" sz="1600">
                <a:latin typeface="-apple-system"/>
              </a:rPr>
              <a:t>) və etiketlərdən ibarətdir. Etiketlər </a:t>
            </a:r>
            <a:r>
              <a:rPr lang="en-US" sz="1600" b="1">
                <a:solidFill>
                  <a:srgbClr val="FF0000"/>
                </a:solidFill>
                <a:latin typeface="-apple-system"/>
              </a:rPr>
              <a:t>&lt;</a:t>
            </a:r>
            <a:r>
              <a:rPr lang="en-US" sz="1600">
                <a:latin typeface="-apple-system"/>
              </a:rPr>
              <a:t> və </a:t>
            </a:r>
            <a:r>
              <a:rPr lang="en-US" sz="1600" b="1">
                <a:solidFill>
                  <a:srgbClr val="FF0000"/>
                </a:solidFill>
                <a:latin typeface="-apple-system"/>
              </a:rPr>
              <a:t>&gt;</a:t>
            </a:r>
            <a:r>
              <a:rPr lang="en-US" sz="1600">
                <a:latin typeface="-apple-system"/>
              </a:rPr>
              <a:t> simvolları ilə açılır/bağlanır.</a:t>
            </a:r>
          </a:p>
          <a:p>
            <a:endParaRPr lang="en-US" sz="1600">
              <a:latin typeface="-apple-system"/>
            </a:endParaRPr>
          </a:p>
          <a:p>
            <a:r>
              <a:rPr lang="en-US" sz="1600" b="1">
                <a:latin typeface="-apple-system"/>
              </a:rPr>
              <a:t>Deklarasiya</a:t>
            </a:r>
            <a:r>
              <a:rPr lang="en-US" sz="1600">
                <a:latin typeface="-apple-system"/>
              </a:rPr>
              <a:t>: Hər XML faylı bu sətirlə başlaya bilər (vacib deyil, amma tövsiyə olunur):</a:t>
            </a:r>
            <a:r>
              <a:rPr lang="az-Latn-AZ" sz="1600">
                <a:latin typeface="-apple-system"/>
              </a:rPr>
              <a:t>  Bu, versiyanı (adətən 1.0) və kodlaşdırmanı göstərir.</a:t>
            </a:r>
          </a:p>
          <a:p>
            <a:endParaRPr lang="az-Latn-AZ" sz="1600">
              <a:latin typeface="-apple-system"/>
            </a:endParaRPr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Hər element açılış etiketi (</a:t>
            </a:r>
            <a:r>
              <a:rPr lang="en-US" sz="1600" b="1">
                <a:highlight>
                  <a:srgbClr val="FFFF00"/>
                </a:highlight>
              </a:rPr>
              <a:t>&lt;ad&gt;</a:t>
            </a:r>
            <a:r>
              <a:rPr lang="en-US" sz="1600"/>
              <a:t>) və bağlanış etiketi (</a:t>
            </a:r>
            <a:r>
              <a:rPr lang="en-US" sz="1600" b="1">
                <a:highlight>
                  <a:srgbClr val="FFFF00"/>
                </a:highlight>
              </a:rPr>
              <a:t>&lt;/ad&gt;</a:t>
            </a:r>
            <a:r>
              <a:rPr lang="en-US" sz="1600"/>
              <a:t>) ilə olur. İçində məlumat və ya alt elementlər ola bilər.</a:t>
            </a:r>
            <a:endParaRPr lang="az-Latn-AZ" sz="1600"/>
          </a:p>
          <a:p>
            <a:endParaRPr lang="az-Latn-AZ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/>
              <a:t>Atributlar: Elementlərə əlavə məlumat əlavə edir. Atributlar açılış etiketində olur</a:t>
            </a:r>
            <a:r>
              <a:rPr lang="az-Latn-AZ" sz="1600"/>
              <a:t>.</a:t>
            </a:r>
          </a:p>
          <a:p>
            <a:r>
              <a:rPr lang="az-Latn-AZ" sz="1600"/>
              <a:t>      M</a:t>
            </a:r>
            <a:r>
              <a:rPr lang="en-US" sz="1600"/>
              <a:t>əsələn: </a:t>
            </a:r>
            <a:r>
              <a:rPr lang="en-US" sz="1600" b="1">
                <a:solidFill>
                  <a:schemeClr val="accent2"/>
                </a:solidFill>
              </a:rPr>
              <a:t>&lt;kitab </a:t>
            </a:r>
            <a:r>
              <a:rPr lang="en-US" sz="1600" b="1">
                <a:solidFill>
                  <a:srgbClr val="7030A0"/>
                </a:solidFill>
              </a:rPr>
              <a:t>muellif</a:t>
            </a:r>
            <a:r>
              <a:rPr lang="en-US" sz="1600" b="1"/>
              <a:t>=</a:t>
            </a:r>
            <a:r>
              <a:rPr lang="en-US" sz="1600" b="1">
                <a:solidFill>
                  <a:srgbClr val="7030A0"/>
                </a:solidFill>
              </a:rPr>
              <a:t>"</a:t>
            </a:r>
            <a:r>
              <a:rPr lang="en-US" sz="1600" b="1"/>
              <a:t>J.K. Rowling</a:t>
            </a:r>
            <a:r>
              <a:rPr lang="en-US" sz="1600" b="1">
                <a:solidFill>
                  <a:srgbClr val="7030A0"/>
                </a:solidFill>
              </a:rPr>
              <a:t>"</a:t>
            </a:r>
            <a:r>
              <a:rPr lang="en-US" sz="1600" b="1"/>
              <a:t>&gt;Harry Potter</a:t>
            </a:r>
            <a:r>
              <a:rPr lang="en-US" sz="1600" b="1">
                <a:solidFill>
                  <a:schemeClr val="accent2"/>
                </a:solidFill>
              </a:rPr>
              <a:t>&lt;/kitab&gt;</a:t>
            </a:r>
            <a:r>
              <a:rPr lang="en-US" sz="1600"/>
              <a:t> Atributlar </a:t>
            </a:r>
            <a:r>
              <a:rPr lang="en-US" sz="1600" b="1">
                <a:solidFill>
                  <a:srgbClr val="FF0000"/>
                </a:solidFill>
              </a:rPr>
              <a:t>" " </a:t>
            </a:r>
            <a:r>
              <a:rPr lang="en-US" sz="1600"/>
              <a:t>içində olmalıdır.</a:t>
            </a:r>
            <a:endParaRPr lang="az-Latn-AZ" sz="1600"/>
          </a:p>
          <a:p>
            <a:endParaRPr lang="az-Latn-AZ" sz="1600"/>
          </a:p>
          <a:p>
            <a:endParaRPr lang="en-US"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295AE-09B2-34CC-8E33-41C4DD62D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6061"/>
            <a:ext cx="3781953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2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D3D4F-ACD8-F501-9C33-874E1CDCA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E7A14C-54E0-243C-6ED0-5747FCED348D}"/>
              </a:ext>
            </a:extLst>
          </p:cNvPr>
          <p:cNvSpPr txBox="1"/>
          <p:nvPr/>
        </p:nvSpPr>
        <p:spPr>
          <a:xfrm>
            <a:off x="203200" y="244826"/>
            <a:ext cx="11822545" cy="4116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>
                <a:solidFill>
                  <a:schemeClr val="accent2"/>
                </a:solidFill>
                <a:latin typeface="-apple-system"/>
              </a:rPr>
              <a:t>Qaydalar</a:t>
            </a:r>
            <a:r>
              <a:rPr lang="en-US" sz="1600">
                <a:latin typeface="-apple-system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-apple-system"/>
              </a:rPr>
              <a:t>Bütün etiketlər bağlanmalıdır (məsələn, </a:t>
            </a:r>
            <a:r>
              <a:rPr lang="en-US" sz="1600" b="1">
                <a:latin typeface="-apple-system"/>
              </a:rPr>
              <a:t>&lt;ad&gt; ... &lt;/ad&gt;</a:t>
            </a:r>
            <a:r>
              <a:rPr lang="en-US" sz="1600">
                <a:latin typeface="-apple-system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-apple-system"/>
              </a:rPr>
              <a:t>Bəzi elementlərin içində məlumat olmur. Onlar öz-özünə bağlanır (məsələn, </a:t>
            </a:r>
            <a:r>
              <a:rPr lang="en-US" sz="1600" b="1">
                <a:latin typeface="-apple-system"/>
              </a:rPr>
              <a:t>&lt;xett/&gt;  </a:t>
            </a:r>
            <a:r>
              <a:rPr lang="en-US" sz="1600">
                <a:latin typeface="-apple-system"/>
              </a:rPr>
              <a:t>və ya atributla: </a:t>
            </a:r>
            <a:r>
              <a:rPr lang="en-US" sz="1600" b="1">
                <a:latin typeface="-apple-system"/>
              </a:rPr>
              <a:t>&lt;shekil src="book.png"/&gt;</a:t>
            </a:r>
            <a:r>
              <a:rPr lang="en-US" sz="1600">
                <a:latin typeface="-apple-system"/>
              </a:rPr>
              <a:t>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-apple-system"/>
              </a:rPr>
              <a:t>Böyük/kiçik hərflərə həssasdır – </a:t>
            </a:r>
            <a:r>
              <a:rPr lang="en-US" sz="1600" b="1">
                <a:latin typeface="-apple-system"/>
              </a:rPr>
              <a:t>&lt;Ad&gt; </a:t>
            </a:r>
            <a:r>
              <a:rPr lang="en-US" sz="1600">
                <a:latin typeface="-apple-system"/>
              </a:rPr>
              <a:t>və </a:t>
            </a:r>
            <a:r>
              <a:rPr lang="en-US" sz="1600" b="1">
                <a:latin typeface="-apple-system"/>
              </a:rPr>
              <a:t>&lt;ad&gt; </a:t>
            </a:r>
            <a:r>
              <a:rPr lang="en-US" sz="1600">
                <a:latin typeface="-apple-system"/>
              </a:rPr>
              <a:t>fərqlidir.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-apple-system"/>
              </a:rPr>
              <a:t>Kök (ROOT) element olmalıdır (bütün XML bir əsas element içində).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>
                <a:latin typeface="-apple-system"/>
              </a:rPr>
              <a:t>XML</a:t>
            </a:r>
            <a:r>
              <a:rPr lang="en-US" sz="1600">
                <a:latin typeface="-apple-system"/>
              </a:rPr>
              <a:t>-də də bəzi xüsusi simvollar (entities) birbaşa yazıla bilmir, çünki onlar sintaksisin bir hissəsidir: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latin typeface="-apple-system"/>
              </a:rPr>
              <a:t>&lt; </a:t>
            </a:r>
            <a:r>
              <a:rPr lang="az-Latn-AZ" sz="1600">
                <a:latin typeface="-apple-system"/>
              </a:rPr>
              <a:t>      </a:t>
            </a:r>
            <a:r>
              <a:rPr lang="en-US" sz="1600">
                <a:latin typeface="-apple-system"/>
              </a:rPr>
              <a:t>→ &amp;lt; (azdır işarəsi üçün)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latin typeface="-apple-system"/>
              </a:rPr>
              <a:t>&gt; </a:t>
            </a:r>
            <a:r>
              <a:rPr lang="az-Latn-AZ" sz="1600">
                <a:latin typeface="-apple-system"/>
              </a:rPr>
              <a:t>	     </a:t>
            </a:r>
            <a:r>
              <a:rPr lang="en-US" sz="1600">
                <a:latin typeface="-apple-system"/>
              </a:rPr>
              <a:t>→ &amp;gt; (çoxdur işarəsi üçün)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latin typeface="-apple-system"/>
              </a:rPr>
              <a:t>&amp; </a:t>
            </a:r>
            <a:r>
              <a:rPr lang="az-Latn-AZ" sz="1600">
                <a:latin typeface="-apple-system"/>
              </a:rPr>
              <a:t>     </a:t>
            </a:r>
            <a:r>
              <a:rPr lang="en-US" sz="1600">
                <a:latin typeface="-apple-system"/>
              </a:rPr>
              <a:t>→ &amp;amp; (ampersand üçün)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latin typeface="-apple-system"/>
              </a:rPr>
              <a:t>" </a:t>
            </a:r>
            <a:r>
              <a:rPr lang="az-Latn-AZ" sz="1600">
                <a:latin typeface="-apple-system"/>
              </a:rPr>
              <a:t>      </a:t>
            </a:r>
            <a:r>
              <a:rPr lang="en-US" sz="1600">
                <a:latin typeface="-apple-system"/>
              </a:rPr>
              <a:t>→ &amp;quot; (qoşa dırnaq üçün)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>
                <a:latin typeface="-apple-system"/>
              </a:rPr>
              <a:t>‘</a:t>
            </a:r>
            <a:r>
              <a:rPr lang="az-Latn-AZ" sz="1600">
                <a:latin typeface="-apple-system"/>
              </a:rPr>
              <a:t>      </a:t>
            </a:r>
            <a:r>
              <a:rPr lang="en-US" sz="1600">
                <a:latin typeface="-apple-system"/>
              </a:rPr>
              <a:t> → &amp;apos; (tək dırnaq üçün)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39171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8C109-F37A-712D-A66A-3B488297C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AAAE13-8832-B6F0-9958-FCC3C135EF20}"/>
              </a:ext>
            </a:extLst>
          </p:cNvPr>
          <p:cNvSpPr txBox="1"/>
          <p:nvPr/>
        </p:nvSpPr>
        <p:spPr>
          <a:xfrm>
            <a:off x="203200" y="244826"/>
            <a:ext cx="11822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>
                <a:latin typeface="-apple-system"/>
              </a:rPr>
              <a:t>İndi isə, p</a:t>
            </a:r>
            <a:r>
              <a:rPr lang="en-US">
                <a:latin typeface="-apple-system"/>
              </a:rPr>
              <a:t>raktik nümunələrə baxaq. Yeni bir fayl yaradın (</a:t>
            </a:r>
            <a:r>
              <a:rPr lang="az-Latn-AZ">
                <a:latin typeface="-apple-system"/>
              </a:rPr>
              <a:t>vscode</a:t>
            </a:r>
            <a:r>
              <a:rPr lang="en-US">
                <a:latin typeface="-apple-system"/>
              </a:rPr>
              <a:t> ilə) və </a:t>
            </a:r>
            <a:r>
              <a:rPr lang="en-US" b="1">
                <a:solidFill>
                  <a:srgbClr val="0070C0"/>
                </a:solidFill>
                <a:latin typeface="-apple-system"/>
              </a:rPr>
              <a:t>.xml</a:t>
            </a:r>
            <a:r>
              <a:rPr lang="en-US">
                <a:latin typeface="-apple-system"/>
              </a:rPr>
              <a:t> olaraq saxlayın.</a:t>
            </a:r>
          </a:p>
          <a:p>
            <a:endParaRPr lang="en-US">
              <a:latin typeface="-apple-system"/>
            </a:endParaRPr>
          </a:p>
          <a:p>
            <a:r>
              <a:rPr lang="az-Latn-AZ">
                <a:latin typeface="-apple-system"/>
              </a:rPr>
              <a:t>Sadə</a:t>
            </a:r>
            <a:r>
              <a:rPr lang="en-US">
                <a:latin typeface="-apple-system"/>
              </a:rPr>
              <a:t> Nümunə (Kitab Siyahısı)</a:t>
            </a:r>
            <a:r>
              <a:rPr lang="az-Latn-AZ">
                <a:latin typeface="-apple-system"/>
              </a:rPr>
              <a:t>: Burada </a:t>
            </a:r>
            <a:r>
              <a:rPr lang="az-Latn-AZ" b="1">
                <a:highlight>
                  <a:srgbClr val="FFFF00"/>
                </a:highlight>
                <a:latin typeface="-apple-system"/>
              </a:rPr>
              <a:t>&lt;kitabxana&gt;</a:t>
            </a:r>
            <a:r>
              <a:rPr lang="az-Latn-AZ" b="1">
                <a:latin typeface="-apple-system"/>
              </a:rPr>
              <a:t> </a:t>
            </a:r>
            <a:r>
              <a:rPr lang="az-Latn-AZ">
                <a:latin typeface="-apple-system"/>
              </a:rPr>
              <a:t>kök elementdir, </a:t>
            </a:r>
            <a:r>
              <a:rPr lang="az-Latn-AZ" b="1">
                <a:highlight>
                  <a:srgbClr val="FF0000"/>
                </a:highlight>
                <a:latin typeface="-apple-system"/>
              </a:rPr>
              <a:t>&lt;kitab&gt;</a:t>
            </a:r>
            <a:r>
              <a:rPr lang="az-Latn-AZ" b="1">
                <a:latin typeface="-apple-system"/>
              </a:rPr>
              <a:t> </a:t>
            </a:r>
            <a:r>
              <a:rPr lang="az-Latn-AZ">
                <a:latin typeface="-apple-system"/>
              </a:rPr>
              <a:t>alt elementlərdir.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831520-C14D-41BF-5401-FE47764D1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8821"/>
            <a:ext cx="3658111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5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A729B-2F4C-BF33-77EB-EBCE7C98D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4F994-6EF7-AC01-B812-052CD634ED29}"/>
              </a:ext>
            </a:extLst>
          </p:cNvPr>
          <p:cNvSpPr txBox="1"/>
          <p:nvPr/>
        </p:nvSpPr>
        <p:spPr>
          <a:xfrm>
            <a:off x="203200" y="244826"/>
            <a:ext cx="1182254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Başqa Nümunə (Şəxs Məlumatı):</a:t>
            </a:r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en-US"/>
              <a:t>Bu nümunələri brauzerdə açın – </a:t>
            </a:r>
            <a:r>
              <a:rPr lang="en-US" b="1"/>
              <a:t>XML kimi göstəriləcək</a:t>
            </a:r>
            <a:r>
              <a:rPr lang="en-US"/>
              <a:t>.</a:t>
            </a:r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7FC8BB-0BB1-4ADE-E924-B63506994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813"/>
            <a:ext cx="2362530" cy="1686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83E84A-DF68-C498-6C88-184A1948F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08446"/>
            <a:ext cx="6280727" cy="2149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9A9392-0A5E-FF46-94A7-C13BA81E3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7286" y="4708446"/>
            <a:ext cx="5764714" cy="214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9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29CB5-C842-D3F4-60AA-0747AE98F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D58C8C-43D3-CDAD-9A9D-BE6F065050B7}"/>
              </a:ext>
            </a:extLst>
          </p:cNvPr>
          <p:cNvSpPr txBox="1"/>
          <p:nvPr/>
        </p:nvSpPr>
        <p:spPr>
          <a:xfrm>
            <a:off x="203200" y="244826"/>
            <a:ext cx="118225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-apple-system"/>
              </a:rPr>
              <a:t>XML</a:t>
            </a:r>
            <a:r>
              <a:rPr lang="en-US">
                <a:latin typeface="-apple-system"/>
              </a:rPr>
              <a:t> necə “gözəl” göstərilə bilər? </a:t>
            </a:r>
            <a:r>
              <a:rPr lang="az-Latn-AZ">
                <a:latin typeface="-apple-system"/>
              </a:rPr>
              <a:t>  </a:t>
            </a:r>
          </a:p>
          <a:p>
            <a:endParaRPr lang="az-Latn-AZ">
              <a:latin typeface="-apple-system"/>
            </a:endParaRPr>
          </a:p>
          <a:p>
            <a:r>
              <a:rPr lang="en-US">
                <a:latin typeface="-apple-system"/>
              </a:rPr>
              <a:t>Əgər istəyirsənsə ki, </a:t>
            </a:r>
            <a:r>
              <a:rPr lang="en-US" b="1">
                <a:latin typeface="-apple-system"/>
              </a:rPr>
              <a:t>XML</a:t>
            </a:r>
            <a:r>
              <a:rPr lang="en-US">
                <a:latin typeface="-apple-system"/>
              </a:rPr>
              <a:t> brauzerdə daha səliqəli, cədvəl kimi görünsün, onda ona </a:t>
            </a:r>
            <a:r>
              <a:rPr lang="en-US" b="1">
                <a:solidFill>
                  <a:srgbClr val="0070C0"/>
                </a:solidFill>
                <a:latin typeface="-apple-system"/>
              </a:rPr>
              <a:t>XSL</a:t>
            </a:r>
            <a:r>
              <a:rPr lang="en-US">
                <a:latin typeface="-apple-system"/>
              </a:rPr>
              <a:t> və ya </a:t>
            </a:r>
            <a:r>
              <a:rPr lang="en-US" b="1">
                <a:solidFill>
                  <a:srgbClr val="0070C0"/>
                </a:solidFill>
                <a:latin typeface="-apple-system"/>
              </a:rPr>
              <a:t>CSS</a:t>
            </a:r>
            <a:r>
              <a:rPr lang="en-US">
                <a:latin typeface="-apple-system"/>
              </a:rPr>
              <a:t> qoşmaq lazımdır.</a:t>
            </a:r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az-Latn-AZ">
                <a:latin typeface="-apple-system"/>
              </a:rPr>
              <a:t>CODE1 qovluğu.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C238F5-1318-8DC8-5DB4-BC94BFE3B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5886"/>
            <a:ext cx="9892145" cy="27550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895742-606B-42F6-0DB5-9F4AA26CA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28945"/>
            <a:ext cx="5249008" cy="1829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51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0DAF0-F182-3434-4D42-BDB6D451E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6EB51C-F481-ED55-FFF2-28F11F6A23F9}"/>
              </a:ext>
            </a:extLst>
          </p:cNvPr>
          <p:cNvSpPr txBox="1"/>
          <p:nvPr/>
        </p:nvSpPr>
        <p:spPr>
          <a:xfrm>
            <a:off x="203200" y="244826"/>
            <a:ext cx="1182254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XSLT ilə çevirmə nümunəsi (məsələn HTML-ə):</a:t>
            </a:r>
            <a:r>
              <a:rPr lang="az-Latn-AZ">
                <a:latin typeface="-apple-system"/>
              </a:rPr>
              <a:t> </a:t>
            </a:r>
          </a:p>
          <a:p>
            <a:endParaRPr lang="az-Latn-AZ">
              <a:latin typeface="-apple-system"/>
            </a:endParaRPr>
          </a:p>
          <a:p>
            <a:r>
              <a:rPr lang="az-Latn-AZ">
                <a:latin typeface="-apple-system"/>
              </a:rPr>
              <a:t>Bu halda brauzer, XML faylını,  HTML səhifəsinə çevirib normal veb səhifə kimi göstərəcək.</a:t>
            </a: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endParaRPr lang="az-Latn-AZ">
              <a:latin typeface="-apple-system"/>
            </a:endParaRPr>
          </a:p>
          <a:p>
            <a:r>
              <a:rPr lang="az-Latn-AZ">
                <a:latin typeface="-apple-system"/>
              </a:rPr>
              <a:t>CODE2 qovluğu.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3B3EFE-A38A-DE28-AFDD-65D7A7B29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8229"/>
            <a:ext cx="7788532" cy="25079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FC859E-2269-9E7E-6DAF-E8F62B0C3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908744"/>
            <a:ext cx="4867564" cy="19122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823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763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10</cp:revision>
  <dcterms:created xsi:type="dcterms:W3CDTF">2025-09-15T05:34:52Z</dcterms:created>
  <dcterms:modified xsi:type="dcterms:W3CDTF">2025-09-22T19:25:17Z</dcterms:modified>
</cp:coreProperties>
</file>