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400" r:id="rId5"/>
    <p:sldId id="399" r:id="rId6"/>
    <p:sldId id="401" r:id="rId7"/>
    <p:sldId id="404" r:id="rId8"/>
    <p:sldId id="402" r:id="rId9"/>
    <p:sldId id="406" r:id="rId10"/>
    <p:sldId id="403" r:id="rId11"/>
    <p:sldId id="407" r:id="rId12"/>
    <p:sldId id="405" r:id="rId13"/>
    <p:sldId id="408" r:id="rId14"/>
    <p:sldId id="409" r:id="rId15"/>
    <p:sldId id="410" r:id="rId16"/>
    <p:sldId id="411" r:id="rId17"/>
    <p:sldId id="414" r:id="rId18"/>
    <p:sldId id="412" r:id="rId19"/>
    <p:sldId id="4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4256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dərsi izah etməyə başlamadan əvvəl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adında controller,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yaradırıq. Bunun üçün aşağı şəkildəki əmrdən istifad</a:t>
            </a:r>
            <a:r>
              <a:rPr lang="az-Latn-AZ" altLang="en-US" sz="1300">
                <a:latin typeface="Arial" panose="020B0604020202020204" pitchFamily="34" charset="0"/>
              </a:rPr>
              <a:t>ə edirik.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</a:t>
            </a:r>
            <a:r>
              <a:rPr lang="az-Latn-AZ" altLang="en-US" sz="1300" b="1" i="1">
                <a:latin typeface="Arial" panose="020B0604020202020204" pitchFamily="34" charset="0"/>
              </a:rPr>
              <a:t>migration</a:t>
            </a:r>
            <a:r>
              <a:rPr lang="az-Latn-AZ" altLang="en-US" sz="1300">
                <a:latin typeface="Arial" panose="020B0604020202020204" pitchFamily="34" charset="0"/>
              </a:rPr>
              <a:t> -nı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migrate</a:t>
            </a:r>
            <a:r>
              <a:rPr lang="az-Latn-AZ" altLang="en-US" sz="1300">
                <a:latin typeface="Arial" panose="020B0604020202020204" pitchFamily="34" charset="0"/>
              </a:rPr>
              <a:t> etmək üçün növbəti əmri yazırıq.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bi</a:t>
            </a:r>
            <a:r>
              <a:rPr lang="az-Latn-AZ" altLang="en-US" sz="1300">
                <a:latin typeface="Arial" panose="020B0604020202020204" pitchFamily="34" charset="0"/>
              </a:rPr>
              <a:t>r xəta baş verərsə onda bütün DB -si sıfırlamaq kömək edə bilərk.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66C51-0A77-9F75-1366-44C1A575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629"/>
          <a:stretch/>
        </p:blipFill>
        <p:spPr>
          <a:xfrm>
            <a:off x="217714" y="829661"/>
            <a:ext cx="7268589" cy="831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358FB-C3A3-A923-8F4E-DA04D4CB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1722"/>
          <a:stretch/>
        </p:blipFill>
        <p:spPr>
          <a:xfrm>
            <a:off x="217714" y="2860972"/>
            <a:ext cx="5849166" cy="749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AFD97C-1196-F709-F2D8-534FE44C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4685977"/>
            <a:ext cx="542048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6AF5E-668E-65A6-9ED1-36B349B5C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883A7A-F042-C08B-D50C-3D64F7E9E2B7}"/>
              </a:ext>
            </a:extLst>
          </p:cNvPr>
          <p:cNvSpPr txBox="1"/>
          <p:nvPr/>
        </p:nvSpPr>
        <p:spPr>
          <a:xfrm>
            <a:off x="273377" y="310613"/>
            <a:ext cx="117929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Bu o deməkdir ki:</a:t>
            </a:r>
          </a:p>
          <a:p>
            <a:endParaRPr lang="en-US"/>
          </a:p>
          <a:p>
            <a:r>
              <a:rPr lang="en-US" b="1"/>
              <a:t>posts</a:t>
            </a:r>
            <a:r>
              <a:rPr lang="en-US"/>
              <a:t> və </a:t>
            </a:r>
            <a:r>
              <a:rPr lang="en-US" b="1"/>
              <a:t>categories</a:t>
            </a:r>
            <a:r>
              <a:rPr lang="en-US"/>
              <a:t> cədvəlləri arasında </a:t>
            </a:r>
            <a:r>
              <a:rPr lang="en-US" b="1">
                <a:solidFill>
                  <a:srgbClr val="0070C0"/>
                </a:solidFill>
              </a:rPr>
              <a:t>id</a:t>
            </a:r>
            <a:r>
              <a:rPr lang="en-US"/>
              <a:t> sütunu ilə uyğun gələn sətrlər birləşdiriləcək</a:t>
            </a:r>
          </a:p>
          <a:p>
            <a:endParaRPr lang="en-US"/>
          </a:p>
          <a:p>
            <a:r>
              <a:rPr lang="en-US"/>
              <a:t>Nəticədə hər iki cədvəldən məlumatlar gətiriləcək.</a:t>
            </a:r>
            <a:endParaRPr lang="az-Latn-AZ"/>
          </a:p>
          <a:p>
            <a:endParaRPr lang="az-Latn-AZ"/>
          </a:p>
          <a:p>
            <a:r>
              <a:rPr lang="en-US"/>
              <a:t>Çünki </a:t>
            </a:r>
            <a:r>
              <a:rPr lang="en-US" b="1"/>
              <a:t>posts</a:t>
            </a:r>
            <a:r>
              <a:rPr lang="en-US"/>
              <a:t> cədvəlində </a:t>
            </a:r>
            <a:r>
              <a:rPr lang="en-US" b="1"/>
              <a:t>category_id </a:t>
            </a:r>
            <a:r>
              <a:rPr lang="en-US"/>
              <a:t>xarici açardır (</a:t>
            </a:r>
            <a:r>
              <a:rPr lang="en-US" b="1">
                <a:solidFill>
                  <a:srgbClr val="00B050"/>
                </a:solidFill>
              </a:rPr>
              <a:t>foreign key</a:t>
            </a:r>
            <a:r>
              <a:rPr lang="en-US"/>
              <a:t>), </a:t>
            </a:r>
            <a:r>
              <a:rPr lang="en-US" b="1"/>
              <a:t>categories</a:t>
            </a:r>
            <a:r>
              <a:rPr lang="en-US"/>
              <a:t> isə əsas cədvəldir.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3A36BD-8A96-4A46-FEAC-A79EEED0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82" y="3342784"/>
            <a:ext cx="854511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5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C944F-B8FB-5E18-333D-3162471D9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1A649-F801-3C37-686D-AC13E4C1A618}"/>
              </a:ext>
            </a:extLst>
          </p:cNvPr>
          <p:cNvSpPr txBox="1"/>
          <p:nvPr/>
        </p:nvSpPr>
        <p:spPr>
          <a:xfrm>
            <a:off x="273377" y="310613"/>
            <a:ext cx="11792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Nəticə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A992E-4F73-1BD4-901D-7B740F9FC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481" y="0"/>
            <a:ext cx="3664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6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66A79-4CDE-BFDD-E9FD-8FBEF6F0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61455-A35E-0223-39E4-B564FC0F0D4A}"/>
              </a:ext>
            </a:extLst>
          </p:cNvPr>
          <p:cNvSpPr txBox="1"/>
          <p:nvPr/>
        </p:nvSpPr>
        <p:spPr>
          <a:xfrm>
            <a:off x="273377" y="188065"/>
            <a:ext cx="1179293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select() </a:t>
            </a:r>
            <a:r>
              <a:rPr lang="en-US" sz="1600"/>
              <a:t>nə üçün istifadə olunur?</a:t>
            </a:r>
          </a:p>
          <a:p>
            <a:endParaRPr lang="en-US" sz="1600"/>
          </a:p>
          <a:p>
            <a:r>
              <a:rPr lang="en-US" sz="1600" b="1"/>
              <a:t>Bu sətir</a:t>
            </a:r>
            <a:r>
              <a:rPr lang="en-US" sz="1600"/>
              <a:t>: deməkdir ki, nəticə olaraq yalnız </a:t>
            </a:r>
            <a:r>
              <a:rPr lang="en-US" sz="1600" b="1"/>
              <a:t>categories</a:t>
            </a:r>
            <a:r>
              <a:rPr lang="en-US" sz="1600"/>
              <a:t> cədvəlindən olan sütunları geri qaytar.</a:t>
            </a:r>
          </a:p>
          <a:p>
            <a:endParaRPr lang="en-US" sz="1600"/>
          </a:p>
          <a:p>
            <a:r>
              <a:rPr lang="en-US" sz="1600"/>
              <a:t>Əgər </a:t>
            </a:r>
            <a:r>
              <a:rPr lang="en-US" sz="1600" b="1"/>
              <a:t>select() </a:t>
            </a:r>
            <a:r>
              <a:rPr lang="en-US" sz="1600"/>
              <a:t>istifadə etməsən: Laravel həm </a:t>
            </a:r>
            <a:r>
              <a:rPr lang="en-US" sz="1600" b="1">
                <a:solidFill>
                  <a:srgbClr val="0070C0"/>
                </a:solidFill>
              </a:rPr>
              <a:t>posts</a:t>
            </a:r>
            <a:r>
              <a:rPr lang="en-US" sz="1600"/>
              <a:t>, həm də </a:t>
            </a:r>
            <a:r>
              <a:rPr lang="en-US" sz="1600" b="1">
                <a:solidFill>
                  <a:srgbClr val="0070C0"/>
                </a:solidFill>
              </a:rPr>
              <a:t>categories</a:t>
            </a:r>
            <a:r>
              <a:rPr lang="en-US" sz="1600"/>
              <a:t> cədvəllərindəki bütün sütunları seçəcək və əgər eyni adlı sütunlar varsa (məsələn</a:t>
            </a:r>
            <a:r>
              <a:rPr lang="en-US" sz="1600" b="1">
                <a:solidFill>
                  <a:srgbClr val="00B050"/>
                </a:solidFill>
              </a:rPr>
              <a:t>, id, created_at, updated_at</a:t>
            </a:r>
            <a:r>
              <a:rPr lang="en-US" sz="1600"/>
              <a:t>) onlar toqquşacaq.</a:t>
            </a:r>
          </a:p>
          <a:p>
            <a:endParaRPr lang="en-US" sz="1600"/>
          </a:p>
          <a:p>
            <a:r>
              <a:rPr lang="en-US" sz="1600"/>
              <a:t>Ona görə də </a:t>
            </a:r>
            <a:r>
              <a:rPr lang="en-US" sz="1600" b="1"/>
              <a:t>select() </a:t>
            </a:r>
            <a:r>
              <a:rPr lang="en-US" sz="1600"/>
              <a:t>metodu:</a:t>
            </a:r>
          </a:p>
          <a:p>
            <a:endParaRPr lang="en-US" sz="1600"/>
          </a:p>
          <a:p>
            <a:r>
              <a:rPr lang="en-US" sz="1600"/>
              <a:t>Hansı cədvəldən nəyi göstərmək istədiyini dəqiqləşdirmək üçün</a:t>
            </a:r>
          </a:p>
          <a:p>
            <a:endParaRPr lang="en-US" sz="1600"/>
          </a:p>
          <a:p>
            <a:r>
              <a:rPr lang="en-US" sz="1600"/>
              <a:t>Performans və aydınlıq üçün istifadə olunur.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2EB9B-D9E0-EC52-4F05-A7086C72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32" y="3390416"/>
            <a:ext cx="1069806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2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CD38C-5555-8D9B-7F64-4A5DE2B4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71E9E7-785B-598E-8F51-A41B253F656C}"/>
              </a:ext>
            </a:extLst>
          </p:cNvPr>
          <p:cNvSpPr txBox="1"/>
          <p:nvPr/>
        </p:nvSpPr>
        <p:spPr>
          <a:xfrm>
            <a:off x="273377" y="310613"/>
            <a:ext cx="11792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 Nəticə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B0087-0D6E-E4E8-3E36-5EAB093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05" y="1999572"/>
            <a:ext cx="3724795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2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82AA8-AB35-8EFB-25D2-B137EA78D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36E78-C987-200E-7C2F-24A3711AD28D}"/>
              </a:ext>
            </a:extLst>
          </p:cNvPr>
          <p:cNvSpPr txBox="1"/>
          <p:nvPr/>
        </p:nvSpPr>
        <p:spPr>
          <a:xfrm>
            <a:off x="199534" y="219784"/>
            <a:ext cx="1179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E</a:t>
            </a:r>
            <a:r>
              <a:rPr lang="en-US" b="1"/>
              <a:t>yni adlı sütunlar</a:t>
            </a:r>
            <a:r>
              <a:rPr lang="az-Latn-AZ" b="1"/>
              <a:t>ın </a:t>
            </a:r>
            <a:r>
              <a:rPr lang="en-US"/>
              <a:t>toqquş</a:t>
            </a:r>
            <a:r>
              <a:rPr lang="az-Latn-AZ"/>
              <a:t>masını </a:t>
            </a:r>
            <a:r>
              <a:rPr lang="az-Latn-AZ" b="1"/>
              <a:t>test</a:t>
            </a:r>
            <a:r>
              <a:rPr lang="az-Latn-AZ"/>
              <a:t> etmək üçün, </a:t>
            </a:r>
            <a:r>
              <a:rPr lang="az-Latn-AZ" b="1"/>
              <a:t>manul</a:t>
            </a:r>
            <a:r>
              <a:rPr lang="az-Latn-AZ"/>
              <a:t> olaraq vaxt əlavə edirəm sütunlara.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F3EB8-8B8C-9EBB-1BE8-5517847E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231"/>
            <a:ext cx="12192000" cy="2898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33DAD-641E-F70B-712A-0F16E9FC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6324"/>
            <a:ext cx="12192000" cy="2901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06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8CC88-1BAA-1C7B-0509-FF070ABC6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63240-5FFB-60A6-AC80-786E829A133C}"/>
              </a:ext>
            </a:extLst>
          </p:cNvPr>
          <p:cNvSpPr txBox="1"/>
          <p:nvPr/>
        </p:nvSpPr>
        <p:spPr>
          <a:xfrm>
            <a:off x="273377" y="310613"/>
            <a:ext cx="11792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Sonra SELECT olmadan təkrar işə salırıq kodu. 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E2632-51DB-B56F-A44B-7FAA0495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82" y="3342784"/>
            <a:ext cx="8545118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5880F-CEDD-4C97-3638-0DDED823B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978E00-94D3-BFB5-6F5F-34A1D4D45838}"/>
              </a:ext>
            </a:extLst>
          </p:cNvPr>
          <p:cNvSpPr txBox="1"/>
          <p:nvPr/>
        </p:nvSpPr>
        <p:spPr>
          <a:xfrm>
            <a:off x="273377" y="310613"/>
            <a:ext cx="8107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Nəticədə isə, </a:t>
            </a:r>
            <a:r>
              <a:rPr lang="az-Latn-AZ" b="1"/>
              <a:t>categories</a:t>
            </a:r>
            <a:r>
              <a:rPr lang="az-Latn-AZ"/>
              <a:t> cədvəli əsas olduğu üçün onun </a:t>
            </a:r>
            <a:r>
              <a:rPr lang="az-Latn-AZ" b="1"/>
              <a:t>created_at </a:t>
            </a:r>
            <a:r>
              <a:rPr lang="az-Latn-AZ"/>
              <a:t>sütunun olan dəyər, </a:t>
            </a:r>
            <a:r>
              <a:rPr lang="az-Latn-AZ" b="1"/>
              <a:t>posts</a:t>
            </a:r>
            <a:r>
              <a:rPr lang="az-Latn-AZ"/>
              <a:t> cədvəlindəki </a:t>
            </a:r>
            <a:r>
              <a:rPr lang="az-Latn-AZ" b="1"/>
              <a:t>created_at</a:t>
            </a:r>
            <a:r>
              <a:rPr lang="az-Latn-AZ"/>
              <a:t> sütununu əvəzlədi.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D3A43-A29D-E520-2EF4-D89EA27D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53" y="0"/>
            <a:ext cx="3615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0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1862D-726C-BB99-0B28-29CD663B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DF8E8-9CF6-037E-0524-7CBFF54BDF1C}"/>
              </a:ext>
            </a:extLst>
          </p:cNvPr>
          <p:cNvSpPr txBox="1"/>
          <p:nvPr/>
        </p:nvSpPr>
        <p:spPr>
          <a:xfrm>
            <a:off x="273377" y="310613"/>
            <a:ext cx="1179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JOIN növləri (SQL və Laravel-də)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1AE27-E0CD-A400-DCA8-55AF90F6A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7" y="1347710"/>
            <a:ext cx="9354856" cy="3219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255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2B577-2FEC-CD87-77A9-B6B9C8BFE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BD372-ECFE-ACF0-19A1-957BA4D230CF}"/>
              </a:ext>
            </a:extLst>
          </p:cNvPr>
          <p:cNvSpPr txBox="1"/>
          <p:nvPr/>
        </p:nvSpPr>
        <p:spPr>
          <a:xfrm>
            <a:off x="273377" y="310613"/>
            <a:ext cx="11792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🔒 JOIN ilə </a:t>
            </a:r>
            <a:r>
              <a:rPr lang="en-US" b="1">
                <a:solidFill>
                  <a:srgbClr val="0070C0"/>
                </a:solidFill>
              </a:rPr>
              <a:t>SQL Injection </a:t>
            </a:r>
            <a:r>
              <a:rPr lang="en-US"/>
              <a:t>təhlükəsi varmı?</a:t>
            </a:r>
            <a:endParaRPr lang="az-Latn-AZ"/>
          </a:p>
          <a:p>
            <a:endParaRPr lang="en-US"/>
          </a:p>
          <a:p>
            <a:r>
              <a:rPr lang="en-US"/>
              <a:t>Yox. Laravel join() daxilində istifadə olunan dəyərləri PDO parametrləri ilə qoruyur. Amma </a:t>
            </a:r>
            <a:r>
              <a:rPr lang="en-US" b="1">
                <a:solidFill>
                  <a:srgbClr val="FF0000"/>
                </a:solidFill>
              </a:rPr>
              <a:t>dinamik</a:t>
            </a:r>
            <a:r>
              <a:rPr lang="en-US"/>
              <a:t> sütun adı daxil etməyə çalışsan, özün təhlükəsizlik yoxlaması etməlisən: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4260C-8569-67C9-0E6E-43935784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7" y="1898275"/>
            <a:ext cx="727811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6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8D81-A088-3D14-B846-4A0967B0A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2F6E2-E7C7-F01F-8FDF-E63CDF75AA83}"/>
              </a:ext>
            </a:extLst>
          </p:cNvPr>
          <p:cNvSpPr txBox="1"/>
          <p:nvPr/>
        </p:nvSpPr>
        <p:spPr>
          <a:xfrm>
            <a:off x="273377" y="310613"/>
            <a:ext cx="11792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.</a:t>
            </a:r>
            <a:endParaRPr lang="az-Latn-AZ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5" y="255046"/>
            <a:ext cx="6390476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-də olan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POSTS</a:t>
            </a:r>
            <a:r>
              <a:rPr lang="az-Latn-AZ" altLang="en-US" sz="1300">
                <a:latin typeface="Arial" panose="020B0604020202020204" pitchFamily="34" charset="0"/>
              </a:rPr>
              <a:t> və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CATEGORİES</a:t>
            </a:r>
            <a:r>
              <a:rPr lang="az-Latn-AZ" altLang="en-US" sz="1300">
                <a:latin typeface="Arial" panose="020B0604020202020204" pitchFamily="34" charset="0"/>
              </a:rPr>
              <a:t> cədvəllərini növbəti məlumatlar ilə doldururuq.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C339C-D94F-1FE2-1BA7-7760B1EC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9519"/>
            <a:ext cx="4305901" cy="5058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D986DA-07BC-3AF8-7486-ECB3CA5D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495" y="0"/>
            <a:ext cx="5367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migration -lar</a:t>
            </a:r>
            <a:r>
              <a:rPr lang="az-Latn-AZ" altLang="en-US" sz="1300">
                <a:latin typeface="Arial" panose="020B0604020202020204" pitchFamily="34" charset="0"/>
              </a:rPr>
              <a:t> bu cür görsənir.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88206-6A79-80E4-0153-BE134054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61" y="761149"/>
            <a:ext cx="5296639" cy="6096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01DDE1-12E2-F036-76E3-80BFECCB4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3782"/>
            <a:ext cx="5877745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673881-8F0D-8DB1-8E79-D65B2617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55" y="494412"/>
            <a:ext cx="5515745" cy="6363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63F62-06B2-43C9-8E4A-F311F2D7592F}"/>
              </a:ext>
            </a:extLst>
          </p:cNvPr>
          <p:cNvSpPr txBox="1"/>
          <p:nvPr/>
        </p:nvSpPr>
        <p:spPr>
          <a:xfrm>
            <a:off x="217715" y="255046"/>
            <a:ext cx="6249074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publish_date() </a:t>
            </a:r>
            <a:r>
              <a:rPr lang="az-Latn-AZ" altLang="en-US" sz="1300">
                <a:latin typeface="Arial" panose="020B0604020202020204" pitchFamily="34" charset="0"/>
              </a:rPr>
              <a:t>sütununun önünə </a:t>
            </a:r>
            <a:r>
              <a:rPr lang="az-Latn-AZ" altLang="en-US" sz="1300" b="1">
                <a:latin typeface="Arial" panose="020B0604020202020204" pitchFamily="34" charset="0"/>
              </a:rPr>
              <a:t>nullable() </a:t>
            </a:r>
            <a:r>
              <a:rPr lang="az-Latn-AZ" altLang="en-US" sz="1300">
                <a:latin typeface="Arial" panose="020B0604020202020204" pitchFamily="34" charset="0"/>
              </a:rPr>
              <a:t>metodunu əlavə edirik.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C1D576-E98F-4E42-CEBC-046D35CA6AF7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Router -larıda</a:t>
            </a:r>
            <a:r>
              <a:rPr lang="az-Latn-AZ" altLang="en-US" sz="1300">
                <a:latin typeface="Arial" panose="020B0604020202020204" pitchFamily="34" charset="0"/>
              </a:rPr>
              <a:t> qeyd etdikdən sonra, </a:t>
            </a:r>
            <a:r>
              <a:rPr lang="az-Latn-AZ" altLang="en-US" sz="1300" b="1">
                <a:latin typeface="Arial" panose="020B0604020202020204" pitchFamily="34" charset="0"/>
              </a:rPr>
              <a:t>brazuerə</a:t>
            </a:r>
            <a:r>
              <a:rPr lang="az-Latn-AZ" altLang="en-US" sz="1300">
                <a:latin typeface="Arial" panose="020B0604020202020204" pitchFamily="34" charset="0"/>
              </a:rPr>
              <a:t> gedərək həmin </a:t>
            </a:r>
            <a:r>
              <a:rPr lang="az-Latn-AZ" altLang="en-US" sz="1300" b="1">
                <a:latin typeface="Arial" panose="020B0604020202020204" pitchFamily="34" charset="0"/>
              </a:rPr>
              <a:t>linklərə</a:t>
            </a:r>
            <a:r>
              <a:rPr lang="az-Latn-AZ" altLang="en-US" sz="1300">
                <a:latin typeface="Arial" panose="020B0604020202020204" pitchFamily="34" charset="0"/>
              </a:rPr>
              <a:t> giriş edirik ki, </a:t>
            </a:r>
            <a:r>
              <a:rPr lang="en-US" altLang="en-US" sz="1300" b="1">
                <a:latin typeface="Arial" panose="020B0604020202020204" pitchFamily="34" charset="0"/>
              </a:rPr>
              <a:t>GET</a:t>
            </a:r>
            <a:r>
              <a:rPr lang="az-Latn-AZ" altLang="en-US" sz="1300">
                <a:latin typeface="Arial" panose="020B0604020202020204" pitchFamily="34" charset="0"/>
              </a:rPr>
              <a:t> sorğusu göndərərək </a:t>
            </a:r>
            <a:r>
              <a:rPr lang="az-Latn-AZ" altLang="en-US" sz="1300" b="1">
                <a:latin typeface="Arial" panose="020B0604020202020204" pitchFamily="34" charset="0"/>
              </a:rPr>
              <a:t>Controller</a:t>
            </a:r>
            <a:r>
              <a:rPr lang="az-Latn-AZ" altLang="en-US" sz="1300">
                <a:latin typeface="Arial" panose="020B0604020202020204" pitchFamily="34" charset="0"/>
              </a:rPr>
              <a:t> -ləri işə salaq ki,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dəki cədvəllər məlumatlar ilə doldurulsun.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1225E-E8F6-239B-1E7B-C9B648A09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47" y="2171046"/>
            <a:ext cx="7906853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04BF-3608-31ED-0C48-9430826E2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B23C1-A2F5-7AB3-27F6-81877BA0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5" y="75415"/>
            <a:ext cx="5153744" cy="1524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4FE28F-A83D-563D-B51B-EF1ED6AB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268" y="5553988"/>
            <a:ext cx="5153744" cy="1200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988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FBC7D-9212-9B81-9DA4-A287176E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C6E80-41C9-BD00-E42C-FDE4618FA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014"/>
            <a:ext cx="12192000" cy="37299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998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0D7F2-86EB-D46B-A97E-4B28731D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33A8B1-714D-05F3-15EB-6A632F152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518"/>
            <a:ext cx="12192000" cy="38809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951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11DD-95DC-6008-5643-53C0BE8F0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45E0F3-5BA5-9281-0174-EBE07E6D6F87}"/>
              </a:ext>
            </a:extLst>
          </p:cNvPr>
          <p:cNvSpPr txBox="1"/>
          <p:nvPr/>
        </p:nvSpPr>
        <p:spPr>
          <a:xfrm>
            <a:off x="208960" y="241722"/>
            <a:ext cx="117740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join() </a:t>
            </a:r>
            <a:r>
              <a:rPr lang="en-US"/>
              <a:t>nədir?</a:t>
            </a:r>
            <a:endParaRPr lang="az-Latn-AZ"/>
          </a:p>
          <a:p>
            <a:endParaRPr lang="en-US"/>
          </a:p>
          <a:p>
            <a:r>
              <a:rPr lang="en-US"/>
              <a:t>Laravel Query Builder-də </a:t>
            </a:r>
            <a:r>
              <a:rPr lang="en-US" b="1"/>
              <a:t>join() </a:t>
            </a:r>
            <a:r>
              <a:rPr lang="en-US"/>
              <a:t>metodu iki və ya daha çox cədvəli əlaqələndirmək (birləşdirmək) üçün istifadə olunur.</a:t>
            </a:r>
          </a:p>
          <a:p>
            <a:endParaRPr lang="en-US"/>
          </a:p>
          <a:p>
            <a:r>
              <a:rPr lang="en-US"/>
              <a:t>Bu, SQL-dəki </a:t>
            </a:r>
            <a:r>
              <a:rPr lang="en-US" b="1">
                <a:solidFill>
                  <a:srgbClr val="0070C0"/>
                </a:solidFill>
              </a:rPr>
              <a:t>INNER JOIN </a:t>
            </a:r>
            <a:r>
              <a:rPr lang="en-US"/>
              <a:t>əməliyyatına bərabərdir.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81F84-61BD-69DC-0A8A-D26F6B67D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0" y="2210141"/>
            <a:ext cx="902143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9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366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335</cp:revision>
  <dcterms:created xsi:type="dcterms:W3CDTF">2025-04-12T11:00:44Z</dcterms:created>
  <dcterms:modified xsi:type="dcterms:W3CDTF">2025-04-24T05:54:03Z</dcterms:modified>
</cp:coreProperties>
</file>