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01" r:id="rId2"/>
    <p:sldId id="402" r:id="rId3"/>
    <p:sldId id="404" r:id="rId4"/>
    <p:sldId id="400" r:id="rId5"/>
    <p:sldId id="410" r:id="rId6"/>
    <p:sldId id="411" r:id="rId7"/>
    <p:sldId id="412" r:id="rId8"/>
    <p:sldId id="413" r:id="rId9"/>
    <p:sldId id="405" r:id="rId10"/>
    <p:sldId id="406" r:id="rId11"/>
    <p:sldId id="407" r:id="rId12"/>
    <p:sldId id="408" r:id="rId13"/>
    <p:sldId id="409" r:id="rId14"/>
    <p:sldId id="403" r:id="rId15"/>
    <p:sldId id="414" r:id="rId16"/>
    <p:sldId id="415" r:id="rId17"/>
    <p:sldId id="416" r:id="rId18"/>
    <p:sldId id="418" r:id="rId19"/>
    <p:sldId id="419" r:id="rId20"/>
    <p:sldId id="421" r:id="rId21"/>
    <p:sldId id="422" r:id="rId22"/>
    <p:sldId id="423" r:id="rId23"/>
    <p:sldId id="420" r:id="rId24"/>
    <p:sldId id="4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1C599-1109-4171-AE34-8C7B643F3A8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41220-DD76-473A-8F06-A7B7F1FA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41220-DD76-473A-8F06-A7B7F1FAA1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114019" y="113645"/>
            <a:ext cx="11756571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200">
                <a:latin typeface="Arial" panose="020B0604020202020204" pitchFamily="34" charset="0"/>
              </a:rPr>
              <a:t>Indiki </a:t>
            </a:r>
            <a:r>
              <a:rPr lang="az-Latn-AZ" altLang="en-US" sz="1200">
                <a:latin typeface="Arial" panose="020B0604020202020204" pitchFamily="34" charset="0"/>
              </a:rPr>
              <a:t>dərsə başlamadan əvvəl bütün cədvəllərin adını </a:t>
            </a:r>
            <a:r>
              <a:rPr lang="az-Latn-AZ" altLang="en-US" sz="1200" b="1">
                <a:latin typeface="Arial" panose="020B0604020202020204" pitchFamily="34" charset="0"/>
              </a:rPr>
              <a:t>konvensiyaya</a:t>
            </a:r>
            <a:r>
              <a:rPr lang="az-Latn-AZ" altLang="en-US" sz="1200">
                <a:latin typeface="Arial" panose="020B0604020202020204" pitchFamily="34" charset="0"/>
              </a:rPr>
              <a:t> uyğun olaraq düzəldək. Kodlar </a:t>
            </a:r>
            <a:r>
              <a:rPr lang="az-Latn-AZ" altLang="en-US" sz="1200" b="1">
                <a:latin typeface="Arial" panose="020B0604020202020204" pitchFamily="34" charset="0"/>
              </a:rPr>
              <a:t>Code1</a:t>
            </a:r>
            <a:r>
              <a:rPr lang="az-Latn-AZ" altLang="en-US" sz="1200">
                <a:latin typeface="Arial" panose="020B0604020202020204" pitchFamily="34" charset="0"/>
              </a:rPr>
              <a:t> qovluğunda olacaq. </a:t>
            </a:r>
            <a:r>
              <a:rPr lang="en-US" altLang="en-US" sz="1200">
                <a:latin typeface="Arial" panose="020B0604020202020204" pitchFamily="34" charset="0"/>
              </a:rPr>
              <a:t>Bird</a:t>
            </a:r>
            <a:r>
              <a:rPr lang="az-Latn-AZ" altLang="en-US" sz="1200">
                <a:latin typeface="Arial" panose="020B0604020202020204" pitchFamily="34" charset="0"/>
              </a:rPr>
              <a:t>ə, </a:t>
            </a:r>
            <a:r>
              <a:rPr lang="az-Latn-AZ" altLang="en-US" sz="1200" b="1">
                <a:solidFill>
                  <a:schemeClr val="accent4"/>
                </a:solidFill>
                <a:latin typeface="Arial" panose="020B0604020202020204" pitchFamily="34" charset="0"/>
              </a:rPr>
              <a:t>CategorySeeder.php </a:t>
            </a:r>
            <a:r>
              <a:rPr lang="az-Latn-AZ" altLang="en-US" sz="1200">
                <a:latin typeface="Arial" panose="020B0604020202020204" pitchFamily="34" charset="0"/>
              </a:rPr>
              <a:t>faylında </a:t>
            </a:r>
            <a:r>
              <a:rPr lang="az-Latn-AZ" altLang="en-US" sz="1200" b="1">
                <a:latin typeface="Arial" panose="020B0604020202020204" pitchFamily="34" charset="0"/>
              </a:rPr>
              <a:t>Category</a:t>
            </a:r>
            <a:r>
              <a:rPr lang="az-Latn-AZ" altLang="en-US" sz="1200">
                <a:latin typeface="Arial" panose="020B0604020202020204" pitchFamily="34" charset="0"/>
              </a:rPr>
              <a:t> cədvəli üçün </a:t>
            </a:r>
            <a:r>
              <a:rPr lang="az-Latn-AZ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Music</a:t>
            </a:r>
            <a:r>
              <a:rPr lang="az-Latn-AZ" altLang="en-US" sz="1200">
                <a:latin typeface="Arial" panose="020B0604020202020204" pitchFamily="34" charset="0"/>
              </a:rPr>
              <a:t> adında </a:t>
            </a:r>
            <a:r>
              <a:rPr lang="az-Latn-AZ" altLang="en-US" sz="1200" b="1">
                <a:latin typeface="Arial" panose="020B0604020202020204" pitchFamily="34" charset="0"/>
              </a:rPr>
              <a:t>4cü </a:t>
            </a:r>
            <a:r>
              <a:rPr lang="az-Latn-AZ" altLang="en-US" sz="1200">
                <a:latin typeface="Arial" panose="020B0604020202020204" pitchFamily="34" charset="0"/>
              </a:rPr>
              <a:t>bir </a:t>
            </a:r>
            <a:r>
              <a:rPr lang="az-Latn-AZ" altLang="en-US" sz="1200" b="1">
                <a:latin typeface="Arial" panose="020B0604020202020204" pitchFamily="34" charset="0"/>
              </a:rPr>
              <a:t>kateqoriya</a:t>
            </a:r>
            <a:r>
              <a:rPr lang="az-Latn-AZ" altLang="en-US" sz="1200">
                <a:latin typeface="Arial" panose="020B0604020202020204" pitchFamily="34" charset="0"/>
              </a:rPr>
              <a:t> əlavə etdim. Onuda nəzərə almağı unutmayaq.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B9054-B330-6B85-B9CB-F8A503875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0"/>
          <a:stretch/>
        </p:blipFill>
        <p:spPr>
          <a:xfrm>
            <a:off x="0" y="802246"/>
            <a:ext cx="12192000" cy="60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82543-4FDE-19A5-CEFF-3954E9F13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C04A2-8EDE-24A0-A12E-11F469233488}"/>
              </a:ext>
            </a:extLst>
          </p:cNvPr>
          <p:cNvSpPr txBox="1"/>
          <p:nvPr/>
        </p:nvSpPr>
        <p:spPr>
          <a:xfrm>
            <a:off x="217714" y="255046"/>
            <a:ext cx="5683465" cy="310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en-US" sz="1200" b="1">
                <a:latin typeface="Arial" panose="020B0604020202020204" pitchFamily="34" charset="0"/>
              </a:rPr>
              <a:t>HomeController</a:t>
            </a:r>
            <a:r>
              <a:rPr lang="en-US" altLang="en-US" sz="1200">
                <a:latin typeface="Arial" panose="020B0604020202020204" pitchFamily="34" charset="0"/>
              </a:rPr>
              <a:t> </a:t>
            </a:r>
            <a:r>
              <a:rPr lang="az-Latn-AZ" altLang="en-US" sz="1200">
                <a:latin typeface="Arial" panose="020B0604020202020204" pitchFamily="34" charset="0"/>
              </a:rPr>
              <a:t>içində, bilavasitə </a:t>
            </a:r>
            <a:r>
              <a:rPr lang="az-Latn-AZ" altLang="en-US" sz="1200" b="1">
                <a:latin typeface="Arial" panose="020B0604020202020204" pitchFamily="34" charset="0"/>
              </a:rPr>
              <a:t>Catogory modeli </a:t>
            </a:r>
            <a:r>
              <a:rPr lang="az-Latn-AZ" altLang="en-US" sz="1200">
                <a:latin typeface="Arial" panose="020B0604020202020204" pitchFamily="34" charset="0"/>
              </a:rPr>
              <a:t>üzərindən həmin kateqoriyanın </a:t>
            </a:r>
            <a:r>
              <a:rPr lang="az-Latn-AZ" altLang="en-US" sz="1200" b="1">
                <a:latin typeface="Arial" panose="020B0604020202020204" pitchFamily="34" charset="0"/>
              </a:rPr>
              <a:t>1 identifikatoruna </a:t>
            </a:r>
            <a:r>
              <a:rPr lang="az-Latn-AZ" altLang="en-US" sz="1200">
                <a:latin typeface="Arial" panose="020B0604020202020204" pitchFamily="34" charset="0"/>
              </a:rPr>
              <a:t>uyğun gələn </a:t>
            </a:r>
            <a:r>
              <a:rPr lang="az-Latn-AZ" altLang="en-US" sz="1200" b="1">
                <a:latin typeface="Arial" panose="020B0604020202020204" pitchFamily="34" charset="0"/>
              </a:rPr>
              <a:t>bütün postları </a:t>
            </a:r>
            <a:r>
              <a:rPr lang="az-Latn-AZ" altLang="en-US" sz="1200">
                <a:latin typeface="Arial" panose="020B0604020202020204" pitchFamily="34" charset="0"/>
              </a:rPr>
              <a:t>əldə edərək </a:t>
            </a:r>
            <a:r>
              <a:rPr lang="az-Latn-AZ" altLang="en-US" sz="1200" b="1">
                <a:latin typeface="Arial" panose="020B0604020202020204" pitchFamily="34" charset="0"/>
              </a:rPr>
              <a:t>şablona</a:t>
            </a:r>
            <a:r>
              <a:rPr lang="az-Latn-AZ" altLang="en-US" sz="1200">
                <a:latin typeface="Arial" panose="020B0604020202020204" pitchFamily="34" charset="0"/>
              </a:rPr>
              <a:t> göndərir və ekrana </a:t>
            </a:r>
            <a:r>
              <a:rPr lang="az-Latn-AZ" altLang="en-US" sz="1200" b="1">
                <a:latin typeface="Arial" panose="020B0604020202020204" pitchFamily="34" charset="0"/>
              </a:rPr>
              <a:t>çap</a:t>
            </a:r>
            <a:r>
              <a:rPr lang="az-Latn-AZ" altLang="en-US" sz="1200">
                <a:latin typeface="Arial" panose="020B0604020202020204" pitchFamily="34" charset="0"/>
              </a:rPr>
              <a:t> edirik. </a:t>
            </a:r>
            <a:endParaRPr lang="en-US" altLang="en-US" sz="120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Məntiqnən şablonda </a:t>
            </a:r>
            <a:r>
              <a:rPr lang="az-Latn-AZ" altLang="en-US" sz="1200">
                <a:latin typeface="Arial" panose="020B0604020202020204" pitchFamily="34" charset="0"/>
              </a:rPr>
              <a:t>yazdığımız </a:t>
            </a:r>
            <a:r>
              <a:rPr lang="en-US" altLang="en-US" sz="1200" b="1">
                <a:latin typeface="Arial" panose="020B0604020202020204" pitchFamily="34" charset="0"/>
              </a:rPr>
              <a:t>$</a:t>
            </a:r>
            <a:r>
              <a:rPr lang="az-Latn-AZ" altLang="en-US" sz="1200" b="1">
                <a:latin typeface="Arial" panose="020B0604020202020204" pitchFamily="34" charset="0"/>
              </a:rPr>
              <a:t>category, </a:t>
            </a:r>
            <a:r>
              <a:rPr lang="az-Latn-AZ" altLang="en-US" sz="1200">
                <a:latin typeface="Arial" panose="020B0604020202020204" pitchFamily="34" charset="0"/>
              </a:rPr>
              <a:t>əslində </a:t>
            </a:r>
            <a:r>
              <a:rPr lang="az-Latn-AZ" altLang="en-US" sz="1200" b="1">
                <a:latin typeface="Arial" panose="020B0604020202020204" pitchFamily="34" charset="0"/>
              </a:rPr>
              <a:t>POST</a:t>
            </a:r>
            <a:r>
              <a:rPr lang="az-Latn-AZ" altLang="en-US" sz="1200">
                <a:latin typeface="Arial" panose="020B0604020202020204" pitchFamily="34" charset="0"/>
              </a:rPr>
              <a:t> modelinin (cədvəlinin) özüdür. </a:t>
            </a:r>
          </a:p>
          <a:p>
            <a:pPr algn="just"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az-Latn-AZ" altLang="en-US" sz="1200">
                <a:latin typeface="Arial" panose="020B0604020202020204" pitchFamily="34" charset="0"/>
              </a:rPr>
              <a:t>Hal-hazırda şablonda </a:t>
            </a:r>
            <a:r>
              <a:rPr lang="az-Latn-AZ" altLang="en-US" sz="1200" b="1">
                <a:latin typeface="Arial" panose="020B0604020202020204" pitchFamily="34" charset="0"/>
              </a:rPr>
              <a:t>Category</a:t>
            </a:r>
            <a:r>
              <a:rPr lang="az-Latn-AZ" altLang="en-US" sz="1200">
                <a:latin typeface="Arial" panose="020B0604020202020204" pitchFamily="34" charset="0"/>
              </a:rPr>
              <a:t> modelinin (cədvəlinin) sütunlarını çağıra </a:t>
            </a:r>
            <a:r>
              <a:rPr lang="az-Latn-AZ" altLang="en-US" sz="1200" b="1">
                <a:latin typeface="Arial" panose="020B0604020202020204" pitchFamily="34" charset="0"/>
              </a:rPr>
              <a:t>bilmirik</a:t>
            </a:r>
            <a:r>
              <a:rPr lang="az-Latn-AZ" altLang="en-US" sz="1200">
                <a:latin typeface="Arial" panose="020B0604020202020204" pitchFamily="34" charset="0"/>
              </a:rPr>
              <a:t>. Yəni, </a:t>
            </a:r>
            <a:r>
              <a:rPr lang="az-Latn-AZ" altLang="en-US" sz="1200" b="1">
                <a:latin typeface="Arial" panose="020B0604020202020204" pitchFamily="34" charset="0"/>
              </a:rPr>
              <a:t>categories</a:t>
            </a:r>
            <a:r>
              <a:rPr lang="az-Latn-AZ" altLang="en-US" sz="1200">
                <a:latin typeface="Arial" panose="020B0604020202020204" pitchFamily="34" charset="0"/>
              </a:rPr>
              <a:t> cədvəlindəki </a:t>
            </a:r>
            <a:r>
              <a:rPr lang="az-Latn-AZ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name</a:t>
            </a:r>
            <a:r>
              <a:rPr lang="az-Latn-AZ" altLang="en-US" sz="1200">
                <a:latin typeface="Arial" panose="020B0604020202020204" pitchFamily="34" charset="0"/>
              </a:rPr>
              <a:t> sütununu çağıra bilmirik. Çünki hələki, </a:t>
            </a:r>
            <a:r>
              <a:rPr lang="az-Latn-AZ" altLang="en-US" sz="1200" b="1">
                <a:latin typeface="Arial" panose="020B0604020202020204" pitchFamily="34" charset="0"/>
              </a:rPr>
              <a:t>Post</a:t>
            </a:r>
            <a:r>
              <a:rPr lang="az-Latn-AZ" altLang="en-US" sz="1200">
                <a:latin typeface="Arial" panose="020B0604020202020204" pitchFamily="34" charset="0"/>
              </a:rPr>
              <a:t> modelində uyğun qohumluq əlaqəsini qurmaq üçün lazım olan </a:t>
            </a:r>
            <a:r>
              <a:rPr lang="az-Latn-AZ" altLang="en-US" sz="1200" b="1">
                <a:latin typeface="Arial" panose="020B0604020202020204" pitchFamily="34" charset="0"/>
              </a:rPr>
              <a:t>belongsTo() </a:t>
            </a:r>
            <a:r>
              <a:rPr lang="az-Latn-AZ" altLang="en-US" sz="1200">
                <a:latin typeface="Arial" panose="020B0604020202020204" pitchFamily="34" charset="0"/>
              </a:rPr>
              <a:t>funksiyasını yazmamışıq. Növbəti slaydda yazasıyıq...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CB60C-F415-4452-8527-063F68DD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65" y="0"/>
            <a:ext cx="6113835" cy="2950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A8970A-BA14-86F2-FAFE-8FDA36D1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2" y="3949831"/>
            <a:ext cx="3676221" cy="2809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31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A6106-3D29-75EB-348B-62D54D2F8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CF97E-D8C9-F407-44CC-F26080794379}"/>
              </a:ext>
            </a:extLst>
          </p:cNvPr>
          <p:cNvSpPr txBox="1"/>
          <p:nvPr/>
        </p:nvSpPr>
        <p:spPr>
          <a:xfrm>
            <a:off x="114019" y="170205"/>
            <a:ext cx="7521691" cy="2001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az-Latn-AZ" altLang="en-US" sz="1050">
                <a:latin typeface="Arial" panose="020B0604020202020204" pitchFamily="34" charset="0"/>
              </a:rPr>
              <a:t>İndi isə Post modelində </a:t>
            </a:r>
            <a:r>
              <a:rPr lang="az-Latn-AZ" altLang="en-US" sz="1050" b="1">
                <a:solidFill>
                  <a:srgbClr val="FF0000"/>
                </a:solidFill>
                <a:latin typeface="Arial" panose="020B0604020202020204" pitchFamily="34" charset="0"/>
              </a:rPr>
              <a:t>belongsTo() </a:t>
            </a:r>
            <a:r>
              <a:rPr lang="az-Latn-AZ" altLang="en-US" sz="1050">
                <a:latin typeface="Arial" panose="020B0604020202020204" pitchFamily="34" charset="0"/>
              </a:rPr>
              <a:t>metodundan istifadə edərək, </a:t>
            </a:r>
            <a:r>
              <a:rPr lang="az-Latn-AZ" altLang="en-US" sz="1050" b="1">
                <a:latin typeface="Arial" panose="020B0604020202020204" pitchFamily="34" charset="0"/>
              </a:rPr>
              <a:t>hər post </a:t>
            </a:r>
            <a:r>
              <a:rPr lang="az-Latn-AZ" altLang="en-US" sz="1050">
                <a:latin typeface="Arial" panose="020B0604020202020204" pitchFamily="34" charset="0"/>
              </a:rPr>
              <a:t>məxsusdur </a:t>
            </a:r>
            <a:r>
              <a:rPr lang="az-Latn-AZ" altLang="en-US" sz="1050" b="1">
                <a:latin typeface="Arial" panose="020B0604020202020204" pitchFamily="34" charset="0"/>
              </a:rPr>
              <a:t>bir kateqoriyaya </a:t>
            </a:r>
            <a:r>
              <a:rPr lang="az-Latn-AZ" altLang="en-US" sz="1050">
                <a:latin typeface="Arial" panose="020B0604020202020204" pitchFamily="34" charset="0"/>
              </a:rPr>
              <a:t>deyə bilərik. Hələlik əlaqəmiz belədir. Yəni, </a:t>
            </a:r>
            <a:r>
              <a:rPr lang="az-Latn-AZ" altLang="en-US" sz="1050" b="1">
                <a:latin typeface="Arial" panose="020B0604020202020204" pitchFamily="34" charset="0"/>
              </a:rPr>
              <a:t>hər</a:t>
            </a:r>
            <a:r>
              <a:rPr lang="az-Latn-AZ" altLang="en-US" sz="1050">
                <a:latin typeface="Arial" panose="020B0604020202020204" pitchFamily="34" charset="0"/>
              </a:rPr>
              <a:t> </a:t>
            </a:r>
            <a:r>
              <a:rPr lang="az-Latn-AZ" altLang="en-US" sz="1050" b="1">
                <a:latin typeface="Arial" panose="020B0604020202020204" pitchFamily="34" charset="0"/>
              </a:rPr>
              <a:t>postun</a:t>
            </a:r>
            <a:r>
              <a:rPr lang="az-Latn-AZ" altLang="en-US" sz="1050">
                <a:latin typeface="Arial" panose="020B0604020202020204" pitchFamily="34" charset="0"/>
              </a:rPr>
              <a:t> məxsus olduğu </a:t>
            </a:r>
            <a:r>
              <a:rPr lang="az-Latn-AZ" altLang="en-US" sz="1050" b="1">
                <a:latin typeface="Arial" panose="020B0604020202020204" pitchFamily="34" charset="0"/>
              </a:rPr>
              <a:t>bir</a:t>
            </a:r>
            <a:r>
              <a:rPr lang="az-Latn-AZ" altLang="en-US" sz="1050">
                <a:latin typeface="Arial" panose="020B0604020202020204" pitchFamily="34" charset="0"/>
              </a:rPr>
              <a:t> </a:t>
            </a:r>
            <a:r>
              <a:rPr lang="az-Latn-AZ" altLang="en-US" sz="1050" b="1">
                <a:latin typeface="Arial" panose="020B0604020202020204" pitchFamily="34" charset="0"/>
              </a:rPr>
              <a:t>kateqoriya</a:t>
            </a:r>
            <a:r>
              <a:rPr lang="az-Latn-AZ" altLang="en-US" sz="1050">
                <a:latin typeface="Arial" panose="020B0604020202020204" pitchFamily="34" charset="0"/>
              </a:rPr>
              <a:t> var. </a:t>
            </a:r>
          </a:p>
          <a:p>
            <a:pPr algn="just">
              <a:lnSpc>
                <a:spcPct val="150000"/>
              </a:lnSpc>
              <a:buNone/>
            </a:pPr>
            <a:endParaRPr lang="az-Latn-AZ" altLang="en-US" sz="105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az-Latn-AZ" altLang="en-US" sz="1050">
                <a:latin typeface="Arial" panose="020B0604020202020204" pitchFamily="34" charset="0"/>
              </a:rPr>
              <a:t>Məntiqnən `</a:t>
            </a:r>
            <a:r>
              <a:rPr lang="az-Latn-AZ" altLang="en-US" sz="1050" b="1">
                <a:solidFill>
                  <a:srgbClr val="FF0000"/>
                </a:solidFill>
                <a:latin typeface="Arial" panose="020B0604020202020204" pitchFamily="34" charset="0"/>
              </a:rPr>
              <a:t>$categories = Category::find(1)-&gt;posts;</a:t>
            </a:r>
            <a:r>
              <a:rPr lang="az-Latn-AZ" altLang="en-US" sz="1050">
                <a:latin typeface="Arial" panose="020B0604020202020204" pitchFamily="34" charset="0"/>
              </a:rPr>
              <a:t>` kodu </a:t>
            </a:r>
            <a:r>
              <a:rPr lang="az-Latn-AZ" altLang="en-US" sz="1050" b="1">
                <a:latin typeface="Arial" panose="020B0604020202020204" pitchFamily="34" charset="0"/>
              </a:rPr>
              <a:t>POST</a:t>
            </a:r>
            <a:r>
              <a:rPr lang="az-Latn-AZ" altLang="en-US" sz="1050">
                <a:latin typeface="Arial" panose="020B0604020202020204" pitchFamily="34" charset="0"/>
              </a:rPr>
              <a:t> modeli olduğu üçün və </a:t>
            </a:r>
            <a:r>
              <a:rPr lang="az-Latn-AZ" altLang="en-US" sz="1050" b="1">
                <a:latin typeface="Arial" panose="020B0604020202020204" pitchFamily="34" charset="0"/>
              </a:rPr>
              <a:t>POST</a:t>
            </a:r>
            <a:r>
              <a:rPr lang="az-Latn-AZ" altLang="en-US" sz="1050">
                <a:latin typeface="Arial" panose="020B0604020202020204" pitchFamily="34" charset="0"/>
              </a:rPr>
              <a:t> modelində </a:t>
            </a:r>
            <a:r>
              <a:rPr lang="az-Latn-AZ" altLang="en-US" sz="1050" b="1">
                <a:latin typeface="Arial" panose="020B0604020202020204" pitchFamily="34" charset="0"/>
              </a:rPr>
              <a:t>belongsTo() </a:t>
            </a:r>
            <a:r>
              <a:rPr lang="az-Latn-AZ" altLang="en-US" sz="1050">
                <a:latin typeface="Arial" panose="020B0604020202020204" pitchFamily="34" charset="0"/>
              </a:rPr>
              <a:t>funksiyasından istifadə edərək, </a:t>
            </a:r>
            <a:r>
              <a:rPr lang="az-Latn-AZ" altLang="en-US" sz="1050" b="1">
                <a:latin typeface="Arial" panose="020B0604020202020204" pitchFamily="34" charset="0"/>
              </a:rPr>
              <a:t>CATEGORY</a:t>
            </a:r>
            <a:r>
              <a:rPr lang="az-Latn-AZ" altLang="en-US" sz="1050">
                <a:latin typeface="Arial" panose="020B0604020202020204" pitchFamily="34" charset="0"/>
              </a:rPr>
              <a:t> modeli ilə əlaqəni təmin etdiyimiz üçün, bilavasti </a:t>
            </a:r>
            <a:r>
              <a:rPr lang="az-Latn-AZ" altLang="en-US" sz="1050" b="1">
                <a:latin typeface="Arial" panose="020B0604020202020204" pitchFamily="34" charset="0"/>
              </a:rPr>
              <a:t>$categories </a:t>
            </a:r>
            <a:r>
              <a:rPr lang="az-Latn-AZ" altLang="en-US" sz="1050">
                <a:latin typeface="Arial" panose="020B0604020202020204" pitchFamily="34" charset="0"/>
              </a:rPr>
              <a:t>dəyişkəni ilə </a:t>
            </a:r>
            <a:r>
              <a:rPr lang="az-Latn-AZ" altLang="en-US" sz="1050" b="1">
                <a:latin typeface="Arial" panose="020B0604020202020204" pitchFamily="34" charset="0"/>
              </a:rPr>
              <a:t>Category</a:t>
            </a:r>
            <a:r>
              <a:rPr lang="az-Latn-AZ" altLang="en-US" sz="1050">
                <a:latin typeface="Arial" panose="020B0604020202020204" pitchFamily="34" charset="0"/>
              </a:rPr>
              <a:t> modelinə müraciət edə bilərik. </a:t>
            </a:r>
            <a:endParaRPr lang="ru-RU" altLang="en-US" sz="105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ru-RU" altLang="en-US" sz="105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az-Latn-AZ" altLang="en-US" sz="1050">
                <a:latin typeface="Arial" panose="020B0604020202020204" pitchFamily="34" charset="0"/>
              </a:rPr>
              <a:t>Bunun üçün struktur aşağıdakı şəkildəki kimi olmalıdır.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5DA30-37E5-A2E0-51BD-67C6FD21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942" y="0"/>
            <a:ext cx="4264058" cy="1792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93EC4D3-360A-52AF-AF01-E81D1657CCC4}"/>
              </a:ext>
            </a:extLst>
          </p:cNvPr>
          <p:cNvGrpSpPr/>
          <p:nvPr/>
        </p:nvGrpSpPr>
        <p:grpSpPr>
          <a:xfrm>
            <a:off x="-1" y="2410893"/>
            <a:ext cx="12192000" cy="4472671"/>
            <a:chOff x="-1" y="2410893"/>
            <a:chExt cx="12192000" cy="44726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5DC144-8836-701F-778D-E91E3078D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410893"/>
              <a:ext cx="12192000" cy="4472671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EC03016-EE1A-0ECC-19FA-69933D2C748B}"/>
                </a:ext>
              </a:extLst>
            </p:cNvPr>
            <p:cNvCxnSpPr/>
            <p:nvPr/>
          </p:nvCxnSpPr>
          <p:spPr>
            <a:xfrm flipH="1">
              <a:off x="5901179" y="4628561"/>
              <a:ext cx="5156462" cy="15082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65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E6702-24DB-A863-903E-5CA84C8DD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E93C5-1A98-DEFF-B175-976D96F4AAC3}"/>
              </a:ext>
            </a:extLst>
          </p:cNvPr>
          <p:cNvSpPr txBox="1"/>
          <p:nvPr/>
        </p:nvSpPr>
        <p:spPr>
          <a:xfrm>
            <a:off x="217714" y="255046"/>
            <a:ext cx="11756571" cy="2630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Debugbar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-a fikir versək görər</a:t>
            </a:r>
            <a:r>
              <a:rPr lang="az-Latn-AZ" altLang="en-US" sz="1300">
                <a:latin typeface="Arial" panose="020B0604020202020204" pitchFamily="34" charset="0"/>
              </a:rPr>
              <a:t>ik ki, əvvəlki dərsdə qeyd etdiyimiz </a:t>
            </a:r>
            <a:r>
              <a:rPr lang="az-Latn-AZ" altLang="en-US" sz="1300" b="1">
                <a:latin typeface="Arial" panose="020B0604020202020204" pitchFamily="34" charset="0"/>
              </a:rPr>
              <a:t>N+1</a:t>
            </a:r>
            <a:r>
              <a:rPr lang="az-Latn-AZ" altLang="en-US" sz="1300">
                <a:latin typeface="Arial" panose="020B0604020202020204" pitchFamily="34" charset="0"/>
              </a:rPr>
              <a:t> problemi mövcuddur.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Category::find(1)-&gt;posts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bu,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sorğu ilə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modelini gətirir.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Amma sonra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foreach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içində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$category-&gt;category-&gt;name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dedikdə, bu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hər Post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üçün ayrıca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-dən gətirir.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Yəni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sayda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üçün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əlavə sorğu → bu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+ 1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problemidir.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az-Latn-AZ" altLang="en-US" sz="130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5155-CC5C-4E42-1E4B-93B6E619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847" y="2648932"/>
            <a:ext cx="7410153" cy="42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1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C5A93-50F1-DC4F-7D01-CFE8992E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1882E3-73DA-20B9-3A67-55A099B39F26}"/>
              </a:ext>
            </a:extLst>
          </p:cNvPr>
          <p:cNvSpPr txBox="1"/>
          <p:nvPr/>
        </p:nvSpPr>
        <p:spPr>
          <a:xfrm>
            <a:off x="217714" y="255046"/>
            <a:ext cx="11756571" cy="2430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Həll: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with()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Eager Loading istifadə et </a:t>
            </a: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Bizim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var. Deməli, bu əlaqəni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with('category')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öncədən yükləmək olar.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 b="1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 b="1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Dəyişikliklər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$categories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əvəzinə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$posts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yazdım, çünki əslində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Category::find(1)-&gt;posts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kolleksiyası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gətirir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-&gt;posts()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hasMany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əlaqəsi olduğu üçün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-&gt;with()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onun üzərində çağırılır.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3CE96-3FF7-1C35-C85B-7D7E6D78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2931"/>
            <a:ext cx="12192000" cy="382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3FCC-E5C4-2350-20C6-89DF22D1F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782941-0DB4-B0DA-A36A-31CA5EC69992}"/>
              </a:ext>
            </a:extLst>
          </p:cNvPr>
          <p:cNvSpPr txBox="1"/>
          <p:nvPr/>
        </p:nvSpPr>
        <p:spPr>
          <a:xfrm>
            <a:off x="217714" y="255046"/>
            <a:ext cx="11756571" cy="6429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Alternativ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Reverse Relation (Əgər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hasMany(Post::class)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varsa)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modelində bu metod varsa: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zaman bu formada da yaza bilərsən: Burada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posts.category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yazılır, çünki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modelində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əlaqəsi var və bu əlaqə yüklənir.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with('posts.category')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burada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sözü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isə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modelindəki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funksiyasıdır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with('posts.category')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deməkdir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az-Latn-AZ" altLang="en-US" sz="1200">
                <a:latin typeface="Arial" panose="020B0604020202020204" pitchFamily="34" charset="0"/>
              </a:rPr>
              <a:t>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u, Laravel-ə deyir ki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Mən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modelini tapmaq istəyirəm və onunla əlaqəli olan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(yəni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hasMany(Post::class))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həmin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-ların da hər birinin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əlaqəsini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eager load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et.   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		      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kodlar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code2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qovlu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ğunda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A8224-BB3B-F372-F4D5-99DACF89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1290902"/>
            <a:ext cx="3381847" cy="1000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0F947B-0C83-6F55-7C0D-4E237287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" y="3287354"/>
            <a:ext cx="4887007" cy="800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C21F5F-BB45-ED5E-2C0F-A89F73FBD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9670" y="1"/>
            <a:ext cx="2812330" cy="22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0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75828-2FC0-5776-9C7A-628D92E0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9AF85F-94F6-78B8-7117-71CF5C38C04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7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94E1-2406-E391-489F-350239B74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CF8D70-BBC5-9B39-924E-D196D302F71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62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66B37-9FE3-F3CC-1D91-D512CD983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E9E316-CD9E-DE4E-D23A-A55C026E8E69}"/>
              </a:ext>
            </a:extLst>
          </p:cNvPr>
          <p:cNvSpPr txBox="1"/>
          <p:nvPr/>
        </p:nvSpPr>
        <p:spPr>
          <a:xfrm>
            <a:off x="217714" y="255046"/>
            <a:ext cx="11756571" cy="545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Dərin Nested Eager Loading nədir?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Dərin eager loading, əlaqəli modellərin daha da əlaqəli modellərini yükləməkdir. Yəni bir modelin əlaqəlisi var, o əlaqə modelinin də əlaqəsi var və s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 ilə izah edək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strukturu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Məqsədimiz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-ni gətirmək və onun: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-unu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hər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-un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-ini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hər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-ini tək sorğuda yükləmək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776032-990B-5F47-B29E-C1FEC6736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27297"/>
              </p:ext>
            </p:extLst>
          </p:nvPr>
        </p:nvGraphicFramePr>
        <p:xfrm>
          <a:off x="300871" y="1941067"/>
          <a:ext cx="10436259" cy="1828800"/>
        </p:xfrm>
        <a:graphic>
          <a:graphicData uri="http://schemas.openxmlformats.org/drawingml/2006/table">
            <a:tbl>
              <a:tblPr/>
              <a:tblGrid>
                <a:gridCol w="1831225">
                  <a:extLst>
                    <a:ext uri="{9D8B030D-6E8A-4147-A177-3AD203B41FA5}">
                      <a16:colId xmlns:a16="http://schemas.microsoft.com/office/drawing/2014/main" val="402993724"/>
                    </a:ext>
                  </a:extLst>
                </a:gridCol>
                <a:gridCol w="5126281">
                  <a:extLst>
                    <a:ext uri="{9D8B030D-6E8A-4147-A177-3AD203B41FA5}">
                      <a16:colId xmlns:a16="http://schemas.microsoft.com/office/drawing/2014/main" val="233826540"/>
                    </a:ext>
                  </a:extLst>
                </a:gridCol>
                <a:gridCol w="3478753">
                  <a:extLst>
                    <a:ext uri="{9D8B030D-6E8A-4147-A177-3AD203B41FA5}">
                      <a16:colId xmlns:a16="http://schemas.microsoft.com/office/drawing/2014/main" val="3332655148"/>
                    </a:ext>
                  </a:extLst>
                </a:gridCol>
              </a:tblGrid>
              <a:tr h="183767">
                <a:tc>
                  <a:txBody>
                    <a:bodyPr/>
                    <a:lstStyle/>
                    <a:p>
                      <a:r>
                        <a:rPr lang="en-US" b="1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Əlaqə tipi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Əlaqə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581731"/>
                  </a:ext>
                </a:extLst>
              </a:tr>
              <a:tr h="183767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hasMany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49107"/>
                  </a:ext>
                </a:extLst>
              </a:tr>
              <a:tr h="321592"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belongsTo → category()hasMany → comments()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787202"/>
                  </a:ext>
                </a:extLst>
              </a:tr>
              <a:tr h="183767">
                <a:tc>
                  <a:txBody>
                    <a:bodyPr/>
                    <a:lstStyle/>
                    <a:p>
                      <a:r>
                        <a:rPr lang="en-US"/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belongsTo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user()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656745"/>
                  </a:ext>
                </a:extLst>
              </a:tr>
              <a:tr h="183767"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hasMany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comments()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03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82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73FA0-0A85-F905-01CA-E417D504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D7A5BF-5D37-C351-7981-69FB55EBC73E}"/>
              </a:ext>
            </a:extLst>
          </p:cNvPr>
          <p:cNvSpPr txBox="1"/>
          <p:nvPr/>
        </p:nvSpPr>
        <p:spPr>
          <a:xfrm>
            <a:off x="217714" y="141924"/>
            <a:ext cx="11756571" cy="6364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kodu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az-Latn-AZ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05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05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05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05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050">
                <a:latin typeface="Arial" panose="020B0604020202020204" pitchFamily="34" charset="0"/>
              </a:rPr>
              <a:t> </a:t>
            </a:r>
            <a:r>
              <a:rPr lang="az-Latn-AZ" altLang="en-US" sz="1050" b="1">
                <a:latin typeface="Arial" panose="020B0604020202020204" pitchFamily="34" charset="0"/>
              </a:rPr>
              <a:t>Laravel burada nə edir </a:t>
            </a:r>
            <a:r>
              <a:rPr lang="az-Latn-AZ" altLang="en-US" sz="1050">
                <a:latin typeface="Arial" panose="020B0604020202020204" pitchFamily="34" charset="0"/>
              </a:rPr>
              <a:t>- bu sorğu aşağıdakı əlaqələri </a:t>
            </a:r>
            <a:r>
              <a:rPr lang="az-Latn-AZ" altLang="en-US" sz="1050" b="1">
                <a:latin typeface="Arial" panose="020B0604020202020204" pitchFamily="34" charset="0"/>
              </a:rPr>
              <a:t>eager load </a:t>
            </a:r>
            <a:r>
              <a:rPr lang="az-Latn-AZ" altLang="en-US" sz="1050">
                <a:latin typeface="Arial" panose="020B0604020202020204" pitchFamily="34" charset="0"/>
              </a:rPr>
              <a:t>edir: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altLang="en-US" sz="1050">
                <a:latin typeface="Arial" panose="020B0604020202020204" pitchFamily="34" charset="0"/>
              </a:rPr>
              <a:t>posts → Category::posts()			</a:t>
            </a:r>
            <a:r>
              <a:rPr lang="az-Latn-AZ" altLang="en-US" sz="1050" b="1">
                <a:latin typeface="Arial" panose="020B0604020202020204" pitchFamily="34" charset="0"/>
              </a:rPr>
              <a:t>// Category modelindəki posts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altLang="en-US" sz="1050">
                <a:latin typeface="Arial" panose="020B0604020202020204" pitchFamily="34" charset="0"/>
              </a:rPr>
              <a:t>comments → Post::comments()		</a:t>
            </a:r>
            <a:r>
              <a:rPr lang="az-Latn-AZ" altLang="en-US" sz="1050" b="1">
                <a:latin typeface="Arial" panose="020B0604020202020204" pitchFamily="34" charset="0"/>
              </a:rPr>
              <a:t>// Post modelindəki comments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altLang="en-US" sz="1050">
                <a:latin typeface="Arial" panose="020B0604020202020204" pitchFamily="34" charset="0"/>
              </a:rPr>
              <a:t>user → Comment::user()			</a:t>
            </a:r>
            <a:r>
              <a:rPr lang="az-Latn-AZ" altLang="en-US" sz="1050" b="1">
                <a:latin typeface="Arial" panose="020B0604020202020204" pitchFamily="34" charset="0"/>
              </a:rPr>
              <a:t>// Comment modelindəki user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05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05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050" b="1">
                <a:latin typeface="Arial" panose="020B0604020202020204" pitchFamily="34" charset="0"/>
              </a:rPr>
              <a:t>Laravel bunu 3-4 SQL sorğusu ilə həll edir</a:t>
            </a:r>
            <a:r>
              <a:rPr lang="az-Latn-AZ" altLang="en-US" sz="1050">
                <a:latin typeface="Arial" panose="020B0604020202020204" pitchFamily="34" charset="0"/>
              </a:rPr>
              <a:t>: Bütün bu məlumatlar bir dəfəlik </a:t>
            </a:r>
            <a:r>
              <a:rPr lang="az-Latn-AZ" altLang="en-US" sz="1050" b="1">
                <a:latin typeface="Arial" panose="020B0604020202020204" pitchFamily="34" charset="0"/>
              </a:rPr>
              <a:t>bulk</a:t>
            </a:r>
            <a:r>
              <a:rPr lang="az-Latn-AZ" altLang="en-US" sz="1050">
                <a:latin typeface="Arial" panose="020B0604020202020204" pitchFamily="34" charset="0"/>
              </a:rPr>
              <a:t> sorğularla yüklənir – bu da </a:t>
            </a:r>
            <a:r>
              <a:rPr lang="az-Latn-AZ" altLang="en-US" sz="1050" b="1">
                <a:latin typeface="Arial" panose="020B0604020202020204" pitchFamily="34" charset="0"/>
              </a:rPr>
              <a:t>N + 1 </a:t>
            </a:r>
            <a:r>
              <a:rPr lang="az-Latn-AZ" altLang="en-US" sz="1050">
                <a:latin typeface="Arial" panose="020B0604020202020204" pitchFamily="34" charset="0"/>
              </a:rPr>
              <a:t>problemini tamamilə aradan qaldırır.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050">
                <a:latin typeface="Arial" panose="020B0604020202020204" pitchFamily="34" charset="0"/>
              </a:rPr>
              <a:t>SELECT * FROM categories WHERE id =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050">
                <a:latin typeface="Arial" panose="020B0604020202020204" pitchFamily="34" charset="0"/>
              </a:rPr>
              <a:t>SELECT * FROM posts WHERE category_id =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050">
                <a:latin typeface="Arial" panose="020B0604020202020204" pitchFamily="34" charset="0"/>
              </a:rPr>
              <a:t>SELECT * FROM comments WHERE post_id IN (...)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050">
                <a:latin typeface="Arial" panose="020B0604020202020204" pitchFamily="34" charset="0"/>
              </a:rPr>
              <a:t>SELECT * FROM users WHERE id IN (...)</a:t>
            </a:r>
            <a:endParaRPr lang="az-Latn-AZ" altLang="en-US" sz="1050">
              <a:latin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az-Latn-AZ" altLang="en-US" sz="1050">
              <a:latin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az-Latn-AZ" altLang="en-US" sz="1050">
              <a:latin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az-Latn-AZ" altLang="en-US" sz="1050"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1050" b="1"/>
              <a:t>Dərin eager loading strukturunun sintaksisi</a:t>
            </a:r>
            <a:r>
              <a:rPr lang="en-US" sz="1050"/>
              <a:t>:</a:t>
            </a:r>
            <a:endParaRPr lang="az-Latn-AZ" sz="1050"/>
          </a:p>
          <a:p>
            <a:pPr marL="0" lvl="1">
              <a:lnSpc>
                <a:spcPct val="150000"/>
              </a:lnSpc>
            </a:pPr>
            <a:endParaRPr lang="az-Latn-AZ" altLang="en-US" sz="1050"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endParaRPr lang="az-Latn-AZ" altLang="en-US" sz="1050"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endParaRPr lang="az-Latn-AZ" altLang="en-US" sz="1050"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lang="az-Latn-AZ" altLang="en-US" sz="1050">
                <a:latin typeface="Arial" panose="020B0604020202020204" pitchFamily="34" charset="0"/>
              </a:rPr>
              <a:t>relation1 → əsas modelin əlaqəsi</a:t>
            </a:r>
          </a:p>
          <a:p>
            <a:pPr marL="0" lvl="1">
              <a:lnSpc>
                <a:spcPct val="150000"/>
              </a:lnSpc>
            </a:pPr>
            <a:r>
              <a:rPr lang="az-Latn-AZ" altLang="en-US" sz="1050">
                <a:latin typeface="Arial" panose="020B0604020202020204" pitchFamily="34" charset="0"/>
              </a:rPr>
              <a:t>relation2 → birinci əlaqənin əlaqəsi</a:t>
            </a:r>
          </a:p>
          <a:p>
            <a:pPr marL="0" lvl="1">
              <a:lnSpc>
                <a:spcPct val="150000"/>
              </a:lnSpc>
            </a:pPr>
            <a:r>
              <a:rPr lang="az-Latn-AZ" altLang="en-US" sz="1050">
                <a:latin typeface="Arial" panose="020B0604020202020204" pitchFamily="34" charset="0"/>
              </a:rPr>
              <a:t>relation3 → ikinci əlaqənin əlaqəsi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0376C-C396-6086-C5C8-D1C8F35C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16" y="242706"/>
            <a:ext cx="7887801" cy="762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AEBBD-D2DA-8BCC-CC5E-B41C2845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5073152"/>
            <a:ext cx="421063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4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F88B0-3B84-3574-FE4F-17A9B5A47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19AEBA-44D6-423A-7452-BE974A578C91}"/>
              </a:ext>
            </a:extLst>
          </p:cNvPr>
          <p:cNvSpPr txBox="1"/>
          <p:nvPr/>
        </p:nvSpPr>
        <p:spPr>
          <a:xfrm>
            <a:off x="217714" y="255046"/>
            <a:ext cx="11756571" cy="6356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18 ci slaydda,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IN (...) </a:t>
            </a:r>
            <a:r>
              <a:rPr lang="az-Latn-AZ" altLang="en-US" sz="1300">
                <a:latin typeface="Arial" panose="020B0604020202020204" pitchFamily="34" charset="0"/>
              </a:rPr>
              <a:t>nə deməkdir	 - buradakı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...</a:t>
            </a:r>
            <a:r>
              <a:rPr lang="az-Latn-AZ" altLang="en-US" sz="1300">
                <a:latin typeface="Arial" panose="020B0604020202020204" pitchFamily="34" charset="0"/>
              </a:rPr>
              <a:t> əslində bir neçə </a:t>
            </a:r>
            <a:r>
              <a:rPr lang="az-Latn-AZ" altLang="en-US" sz="1300" b="1">
                <a:latin typeface="Arial" panose="020B0604020202020204" pitchFamily="34" charset="0"/>
              </a:rPr>
              <a:t>post_id </a:t>
            </a:r>
            <a:r>
              <a:rPr lang="az-Latn-AZ" altLang="en-US" sz="1300">
                <a:latin typeface="Arial" panose="020B0604020202020204" pitchFamily="34" charset="0"/>
              </a:rPr>
              <a:t>dəyərindən ibarət siyahıdır.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necə işlədiyini addım-addım izah edək: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Tutaq ki: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Category::find(1)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bu kateqoriyaya aid 3 post var: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IDs: 10, 11, 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postlara yazılmış şərhlər var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Hər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şərhin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post_id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sahəsi var ki, hansı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-a aid olduğunu göstərir.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aşağıdakı sorğunu qurur ( 3cü sorğu ): Yəni, bu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post_id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-yə uyğun bütün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-ləri birdən yükləyir.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sonra: Bu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-lərin hər birində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user_id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sütunu var. Laravel bu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user_id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dəyərlərini toplayır və 4-cü sorğunu qurur: Burada (5, 7, 9)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-lərə aid olan unikal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user_id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-lərdir.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Ümumi olaraq: </a:t>
            </a:r>
            <a:r>
              <a:rPr lang="az-Latn-AZ" altLang="en-US" sz="1300">
                <a:latin typeface="Arial" panose="020B0604020202020204" pitchFamily="34" charset="0"/>
              </a:rPr>
              <a:t>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əni, hansı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hansı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-i yazıb və hansı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hansı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-a aiddir və hansı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hansı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-inindir.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FC4DD-F409-D9B1-210C-FD4DC070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575"/>
            <a:ext cx="4105848" cy="533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FBA43-F8D6-7428-F742-3D0F62E5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3700"/>
            <a:ext cx="4496427" cy="495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57CB8A-4ED9-8393-09F2-F818ACF84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81455"/>
            <a:ext cx="430590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1AB92-A397-BC65-20DF-C145E2744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1A0AE-1D66-0150-514C-CE1A6B8F7766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>
                <a:latin typeface="Arial" panose="020B0604020202020204" pitchFamily="34" charset="0"/>
              </a:rPr>
              <a:t>Sonra Terminalda `</a:t>
            </a:r>
            <a:r>
              <a:rPr lang="en-US" altLang="en-US" sz="1300" b="1">
                <a:solidFill>
                  <a:schemeClr val="accent4"/>
                </a:solidFill>
                <a:latin typeface="Arial" panose="020B0604020202020204" pitchFamily="34" charset="0"/>
              </a:rPr>
              <a:t>php artisan migrate:fresh --seed</a:t>
            </a:r>
            <a:r>
              <a:rPr lang="en-US" altLang="en-US" sz="1300">
                <a:latin typeface="Arial" panose="020B0604020202020204" pitchFamily="34" charset="0"/>
              </a:rPr>
              <a:t>` </a:t>
            </a:r>
            <a:r>
              <a:rPr lang="az-Latn-AZ" altLang="en-US" sz="1300">
                <a:latin typeface="Arial" panose="020B0604020202020204" pitchFamily="34" charset="0"/>
              </a:rPr>
              <a:t>əmrini işə salaraq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-dəki </a:t>
            </a:r>
            <a:r>
              <a:rPr lang="az-Latn-AZ" altLang="en-US" sz="1300" b="1">
                <a:latin typeface="Arial" panose="020B0604020202020204" pitchFamily="34" charset="0"/>
              </a:rPr>
              <a:t>cədvəlləri</a:t>
            </a:r>
            <a:r>
              <a:rPr lang="az-Latn-AZ" altLang="en-US" sz="1300">
                <a:latin typeface="Arial" panose="020B0604020202020204" pitchFamily="34" charset="0"/>
              </a:rPr>
              <a:t> doldururuq.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Artıq `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One to Many Relationship</a:t>
            </a:r>
            <a:r>
              <a:rPr lang="az-Latn-AZ" altLang="en-US" sz="1300">
                <a:latin typeface="Arial" panose="020B0604020202020204" pitchFamily="34" charset="0"/>
              </a:rPr>
              <a:t>` qohumluq əlaqəsinin öyrənilməsinə keçə bilərik.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A3C91-F495-B7F7-7AF8-60DBA12D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82" y="4552628"/>
            <a:ext cx="8907118" cy="2305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6611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E43B-5936-B417-2F22-8F751FC90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60F0D-6524-5024-7BFE-BD27DF81D0FD}"/>
              </a:ext>
            </a:extLst>
          </p:cNvPr>
          <p:cNvSpPr txBox="1"/>
          <p:nvPr/>
        </p:nvSpPr>
        <p:spPr>
          <a:xfrm>
            <a:off x="217714" y="255046"/>
            <a:ext cx="11756571" cy="515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Beləliklə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Nəticə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Performans üstünlüyü</a:t>
            </a:r>
            <a:r>
              <a:rPr lang="az-Latn-AZ" altLang="en-US" sz="1300">
                <a:latin typeface="Arial" panose="020B0604020202020204" pitchFamily="34" charset="0"/>
              </a:rPr>
              <a:t>.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eager loading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olmasaydı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foreach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dövründə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comment-&gt;user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çağırılsaydı: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Post üçün 5 Comment olsaydı,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 Post olsaydı → 500 dəfə comment-&gt;user çağırılardı,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500 ayrı-ayrı SQL sorğusu edərdi (ən pis halda)!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Eager loading ilə isə bu cəmi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sorğu ilə həll olunur.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D7BC9C-E27D-0114-7D96-10F90CC06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72563"/>
              </p:ext>
            </p:extLst>
          </p:nvPr>
        </p:nvGraphicFramePr>
        <p:xfrm>
          <a:off x="217714" y="869710"/>
          <a:ext cx="10515600" cy="1828800"/>
        </p:xfrm>
        <a:graphic>
          <a:graphicData uri="http://schemas.openxmlformats.org/drawingml/2006/table">
            <a:tbl>
              <a:tblPr/>
              <a:tblGrid>
                <a:gridCol w="1103722">
                  <a:extLst>
                    <a:ext uri="{9D8B030D-6E8A-4147-A177-3AD203B41FA5}">
                      <a16:colId xmlns:a16="http://schemas.microsoft.com/office/drawing/2014/main" val="2806902672"/>
                    </a:ext>
                  </a:extLst>
                </a:gridCol>
                <a:gridCol w="5906678">
                  <a:extLst>
                    <a:ext uri="{9D8B030D-6E8A-4147-A177-3AD203B41FA5}">
                      <a16:colId xmlns:a16="http://schemas.microsoft.com/office/drawing/2014/main" val="42589113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95143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Addım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755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* FROM categories WHERE id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Əsas kateqoriya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508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* FROM posts WHERE category_id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Post-lar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552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* FROM comments WHERE post_id IN (10, 11, 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Həmin postlara aid şərhlər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72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* FROM users WHERE id IN (5, 7,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Şərh müəllifləri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47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062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D5AE0-AF1A-834A-BEF0-AEB55BBED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43285E-17FF-B57F-245E-A3CD47847375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Bonus: Eager Loading ilə əlavə şərt vermək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nested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əlaqə üçün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orderBy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limit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və s. vermək istəyirsənsə,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closure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 funksiya ) şəklində yaza bilərsən: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2A73F-E00E-0AA9-14BF-DE54353F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540"/>
            <a:ext cx="7030431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14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FFE2A-B5DA-6E26-C73E-76011A1BF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9BEC4-3DC4-6862-D6C4-89777F347E7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1224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1C770-8F57-C582-4791-639D5656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DBA273-7320-F9ED-FFF6-472BFD8D00D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293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D2AD4-410D-A465-6C2B-DA0DE481A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23523-BE10-FAC9-98A3-99699F5101E9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65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EB3E1-C1A5-8287-AD99-1C8B30DCB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507B45-9223-49EC-5588-F56C0C850FBE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94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F02B2-3382-5F6D-D1CD-62A688A53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D0F596-4118-D259-0F07-6B6E1BEDCDE2}"/>
              </a:ext>
            </a:extLst>
          </p:cNvPr>
          <p:cNvSpPr txBox="1"/>
          <p:nvPr/>
        </p:nvSpPr>
        <p:spPr>
          <a:xfrm>
            <a:off x="217714" y="255046"/>
            <a:ext cx="11756571" cy="185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 b="1">
                <a:solidFill>
                  <a:schemeClr val="accent2"/>
                </a:solidFill>
                <a:latin typeface="Arial" panose="020B0604020202020204" pitchFamily="34" charset="0"/>
              </a:rPr>
              <a:t>NOT</a:t>
            </a:r>
            <a:r>
              <a:rPr lang="en-US" altLang="en-US" sz="1300">
                <a:latin typeface="Arial" panose="020B0604020202020204" pitchFamily="34" charset="0"/>
              </a:rPr>
              <a:t>: </a:t>
            </a:r>
            <a:r>
              <a:rPr lang="en-US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hasMany() </a:t>
            </a:r>
            <a:r>
              <a:rPr lang="en-US" altLang="en-US" sz="1300">
                <a:latin typeface="Arial" panose="020B0604020202020204" pitchFamily="34" charset="0"/>
              </a:rPr>
              <a:t>funksiyas</a:t>
            </a:r>
            <a:r>
              <a:rPr lang="az-Latn-AZ" altLang="en-US" sz="1300">
                <a:latin typeface="Arial" panose="020B0604020202020204" pitchFamily="34" charset="0"/>
              </a:rPr>
              <a:t>ını izah etməyə başlamadan əvvəl qeyd edim ki, əvvəl ki, dərsdə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hasOne() </a:t>
            </a:r>
            <a:r>
              <a:rPr lang="az-Latn-AZ" altLang="en-US" sz="1300">
                <a:latin typeface="Arial" panose="020B0604020202020204" pitchFamily="34" charset="0"/>
              </a:rPr>
              <a:t>funksiyasından istifadə etmişdik. </a:t>
            </a:r>
            <a:r>
              <a:rPr lang="az-Latn-AZ" altLang="en-US" sz="1300" b="1">
                <a:latin typeface="Arial" panose="020B0604020202020204" pitchFamily="34" charset="0"/>
              </a:rPr>
              <a:t>hasOne() </a:t>
            </a:r>
            <a:r>
              <a:rPr lang="az-Latn-AZ" altLang="en-US" sz="1300">
                <a:latin typeface="Arial" panose="020B0604020202020204" pitchFamily="34" charset="0"/>
              </a:rPr>
              <a:t>isə bizə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OBJECT</a:t>
            </a:r>
            <a:r>
              <a:rPr lang="az-Latn-AZ" altLang="en-US" sz="1300">
                <a:latin typeface="Arial" panose="020B0604020202020204" pitchFamily="34" charset="0"/>
              </a:rPr>
              <a:t> qaytarırdı. Buna görə də, dataları şəkildəki kimi yazaraq əldə edə  bildirdik. Əldə etdiyimiz dəyərin tipini görmək üçün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dd() </a:t>
            </a:r>
            <a:r>
              <a:rPr lang="az-Latn-AZ" altLang="en-US" sz="1300">
                <a:latin typeface="Arial" panose="020B0604020202020204" pitchFamily="34" charset="0"/>
              </a:rPr>
              <a:t>metodundan istifadə edə bilərik: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dd( $user-&gt;address )</a:t>
            </a:r>
            <a:r>
              <a:rPr lang="az-Latn-AZ" altLang="en-US" sz="1300"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C83C0-A28C-11AE-EC6A-E2A13CCD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32" y="2224726"/>
            <a:ext cx="8645966" cy="46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3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FF9DE-CD12-C999-EFE8-6294D89F5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D294FB-B1A2-F566-3056-9A3500C7BD8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latin typeface="Arial" panose="020B0604020202020204" pitchFamily="34" charset="0"/>
              </a:rPr>
              <a:t>hasMany() </a:t>
            </a:r>
            <a:r>
              <a:rPr lang="az-Latn-AZ" altLang="en-US" sz="1300">
                <a:latin typeface="Arial" panose="020B0604020202020204" pitchFamily="34" charset="0"/>
              </a:rPr>
              <a:t>isə bizə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COLLECTİON</a:t>
            </a:r>
            <a:r>
              <a:rPr lang="az-Latn-AZ" altLang="en-US" sz="1300">
                <a:latin typeface="Arial" panose="020B0604020202020204" pitchFamily="34" charset="0"/>
              </a:rPr>
              <a:t> qaytaracaq.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F109D-D911-8CC1-FF61-91E45AD3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183"/>
            <a:ext cx="12192000" cy="4260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55434-ED20-D5A1-9891-9C3F66FB0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381" y="1"/>
            <a:ext cx="4320619" cy="19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1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0CDDE-D569-866B-9A10-E503363D1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88A550-0D06-E5BC-01B2-48EABBDBFFA2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Collection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az-Latn-AZ" altLang="en-US" sz="1300">
                <a:latin typeface="Arial" panose="020B0604020202020204" pitchFamily="34" charset="0"/>
              </a:rPr>
              <a:t>içindən dataları çıxartmaq üçün isə yeni bir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foreach</a:t>
            </a:r>
            <a:r>
              <a:rPr lang="az-Latn-AZ" altLang="en-US" sz="1300">
                <a:latin typeface="Arial" panose="020B0604020202020204" pitchFamily="34" charset="0"/>
              </a:rPr>
              <a:t> direktivinə ehtiyacımız vardır. Şəkildəki kimi yazdıqda isə, hər </a:t>
            </a:r>
            <a:r>
              <a:rPr lang="az-Latn-AZ" altLang="en-US" sz="1300" b="1">
                <a:latin typeface="Arial" panose="020B0604020202020204" pitchFamily="34" charset="0"/>
              </a:rPr>
              <a:t>kateqoriyaya</a:t>
            </a:r>
            <a:r>
              <a:rPr lang="az-Latn-AZ" altLang="en-US" sz="1300">
                <a:latin typeface="Arial" panose="020B0604020202020204" pitchFamily="34" charset="0"/>
              </a:rPr>
              <a:t> aid olan </a:t>
            </a:r>
            <a:r>
              <a:rPr lang="az-Latn-AZ" altLang="en-US" sz="1300" b="1">
                <a:latin typeface="Arial" panose="020B0604020202020204" pitchFamily="34" charset="0"/>
              </a:rPr>
              <a:t>postları</a:t>
            </a:r>
            <a:r>
              <a:rPr lang="az-Latn-AZ" altLang="en-US" sz="1300">
                <a:latin typeface="Arial" panose="020B0604020202020204" pitchFamily="34" charset="0"/>
              </a:rPr>
              <a:t> əldə edəcəyik.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926F6-0E3F-A61B-C454-1B7577B2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25104"/>
            <a:ext cx="3707386" cy="5132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819333-C37E-4E21-7C54-9AF5E179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939" y="1513728"/>
            <a:ext cx="508706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F3AB0-DAAD-317E-85DE-27A70CC1D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F7EBF-C116-25BC-FCF8-A4CB64C94C3F}"/>
              </a:ext>
            </a:extLst>
          </p:cNvPr>
          <p:cNvSpPr txBox="1"/>
          <p:nvPr/>
        </p:nvSpPr>
        <p:spPr>
          <a:xfrm>
            <a:off x="217714" y="255046"/>
            <a:ext cx="8049593" cy="830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identifikatoru</a:t>
            </a:r>
            <a:r>
              <a:rPr lang="az-Latn-AZ" altLang="en-US" sz="1300" b="1">
                <a:latin typeface="Arial" panose="020B0604020202020204" pitchFamily="34" charset="0"/>
              </a:rPr>
              <a:t>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az-Latn-AZ" altLang="en-US" sz="1300" b="1">
                <a:latin typeface="Arial" panose="020B0604020202020204" pitchFamily="34" charset="0"/>
              </a:rPr>
              <a:t> </a:t>
            </a:r>
            <a:r>
              <a:rPr lang="az-Latn-AZ" altLang="en-US" sz="1300">
                <a:latin typeface="Arial" panose="020B0604020202020204" pitchFamily="34" charset="0"/>
              </a:rPr>
              <a:t>olan kateqoriyaları əldə etmək istəyiriksə onda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find() </a:t>
            </a:r>
            <a:r>
              <a:rPr lang="az-Latn-AZ" altLang="en-US" sz="1300">
                <a:latin typeface="Arial" panose="020B0604020202020204" pitchFamily="34" charset="0"/>
              </a:rPr>
              <a:t>metodundan istifadə edə bilərik. Bu bizə aşağıdakı nəticəni verəcəkdir.  Ardı növbəti slaydda.....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DF57B-00E5-19FB-716C-0AF440EA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722" y="0"/>
            <a:ext cx="3775278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5ED5C0-8D06-FDF0-3397-B74C97141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382958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6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5B851-52BD-7DEA-BF27-4534A38EC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848B1-C8AB-07E5-A8CC-CA7F01D1F76C}"/>
              </a:ext>
            </a:extLst>
          </p:cNvPr>
          <p:cNvSpPr txBox="1"/>
          <p:nvPr/>
        </p:nvSpPr>
        <p:spPr>
          <a:xfrm>
            <a:off x="217714" y="255046"/>
            <a:ext cx="8973419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İndi isə bu </a:t>
            </a:r>
            <a:r>
              <a:rPr lang="az-Latn-AZ" altLang="en-US" sz="1300" b="1">
                <a:latin typeface="Arial" panose="020B0604020202020204" pitchFamily="34" charset="0"/>
              </a:rPr>
              <a:t>identifikatoru 1</a:t>
            </a:r>
            <a:r>
              <a:rPr lang="az-Latn-AZ" altLang="en-US" sz="1300">
                <a:latin typeface="Arial" panose="020B0604020202020204" pitchFamily="34" charset="0"/>
              </a:rPr>
              <a:t> olan kateqoriya</a:t>
            </a:r>
            <a:r>
              <a:rPr lang="en-US" altLang="en-US" sz="1300">
                <a:latin typeface="Arial" panose="020B0604020202020204" pitchFamily="34" charset="0"/>
              </a:rPr>
              <a:t>ya aid</a:t>
            </a:r>
            <a:r>
              <a:rPr lang="az-Latn-AZ" altLang="en-US" sz="1300">
                <a:latin typeface="Arial" panose="020B0604020202020204" pitchFamily="34" charset="0"/>
              </a:rPr>
              <a:t> </a:t>
            </a:r>
            <a:r>
              <a:rPr lang="az-Latn-AZ" altLang="en-US" sz="1300" b="1">
                <a:latin typeface="Arial" panose="020B0604020202020204" pitchFamily="34" charset="0"/>
              </a:rPr>
              <a:t>postları</a:t>
            </a:r>
            <a:r>
              <a:rPr lang="az-Latn-AZ" altLang="en-US" sz="1300">
                <a:latin typeface="Arial" panose="020B0604020202020204" pitchFamily="34" charset="0"/>
              </a:rPr>
              <a:t> əldə etmək istəyiriksə</a:t>
            </a:r>
            <a:r>
              <a:rPr lang="en-US" altLang="en-US" sz="1300">
                <a:latin typeface="Arial" panose="020B0604020202020204" pitchFamily="34" charset="0"/>
              </a:rPr>
              <a:t>, </a:t>
            </a:r>
            <a:r>
              <a:rPr lang="az-Latn-AZ" altLang="en-US" sz="1300" b="1">
                <a:latin typeface="Arial" panose="020B0604020202020204" pitchFamily="34" charset="0"/>
              </a:rPr>
              <a:t>Category</a:t>
            </a:r>
            <a:r>
              <a:rPr lang="az-Latn-AZ" altLang="en-US" sz="1300">
                <a:latin typeface="Arial" panose="020B0604020202020204" pitchFamily="34" charset="0"/>
              </a:rPr>
              <a:t> modelində </a:t>
            </a:r>
            <a:r>
              <a:rPr lang="az-Latn-AZ" altLang="en-US" sz="1300" b="1">
                <a:latin typeface="Arial" panose="020B0604020202020204" pitchFamily="34" charset="0"/>
              </a:rPr>
              <a:t>Post</a:t>
            </a:r>
            <a:r>
              <a:rPr lang="az-Latn-AZ" altLang="en-US" sz="1300">
                <a:latin typeface="Arial" panose="020B0604020202020204" pitchFamily="34" charset="0"/>
              </a:rPr>
              <a:t> modeli ilə əlaqə qurmaq üçün yaratdığımız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posts() </a:t>
            </a:r>
            <a:r>
              <a:rPr lang="az-Latn-AZ" altLang="en-US" sz="1300">
                <a:latin typeface="Arial" panose="020B0604020202020204" pitchFamily="34" charset="0"/>
              </a:rPr>
              <a:t>funksiyasının adını yazmaq lazımdır. Bu qohumluq əlaqəsini yaratmaq üçün isə, </a:t>
            </a:r>
            <a:r>
              <a:rPr lang="az-Latn-AZ" altLang="en-US" sz="1300" b="1">
                <a:latin typeface="Arial" panose="020B0604020202020204" pitchFamily="34" charset="0"/>
              </a:rPr>
              <a:t>hasMany() </a:t>
            </a:r>
            <a:r>
              <a:rPr lang="az-Latn-AZ" altLang="en-US" sz="1300">
                <a:latin typeface="Arial" panose="020B0604020202020204" pitchFamily="34" charset="0"/>
              </a:rPr>
              <a:t>qohumluq metodundan istifadə etmişdik. Bir kateqoriyanın birdən çox postu ola bilər.</a:t>
            </a:r>
            <a:endParaRPr lang="en-US" altLang="en-US" sz="130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CECAB-C8F2-0BDC-49DE-F5A29184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7025267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17A763-F65E-51A7-BB47-5E81CC36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790" y="0"/>
            <a:ext cx="2721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4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1245</Words>
  <Application>Microsoft Office PowerPoint</Application>
  <PresentationFormat>Widescreen</PresentationFormat>
  <Paragraphs>175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379</cp:revision>
  <dcterms:created xsi:type="dcterms:W3CDTF">2025-04-12T11:00:44Z</dcterms:created>
  <dcterms:modified xsi:type="dcterms:W3CDTF">2025-05-02T18:54:49Z</dcterms:modified>
</cp:coreProperties>
</file>