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7" r:id="rId3"/>
    <p:sldId id="338" r:id="rId4"/>
    <p:sldId id="335" r:id="rId5"/>
    <p:sldId id="336" r:id="rId6"/>
    <p:sldId id="334" r:id="rId7"/>
    <p:sldId id="339" r:id="rId8"/>
    <p:sldId id="340" r:id="rId9"/>
    <p:sldId id="341" r:id="rId10"/>
    <p:sldId id="34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55BAE-FAEA-6184-ED9F-E821CE0A0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9ABF0-ED9A-435C-EABB-AEDA02ADB70F}"/>
              </a:ext>
            </a:extLst>
          </p:cNvPr>
          <p:cNvSpPr txBox="1"/>
          <p:nvPr/>
        </p:nvSpPr>
        <p:spPr>
          <a:xfrm>
            <a:off x="217714" y="255046"/>
            <a:ext cx="11756571" cy="5272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Laravel-in Blade şablon sistemi və route-larla bağlı əsas anlayışlar</a:t>
            </a:r>
            <a:r>
              <a:rPr lang="az-Latn-AZ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ı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US" sz="1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nədir</a:t>
            </a:r>
            <a:r>
              <a:rPr lang="az-Latn-AZ" sz="140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az-Latn-AZ" sz="14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Laravel-də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və ya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Blade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(şablon) fayllarıdır, hansı ki istifadəçiyə göstərilən interfeysi təşkil edir. </a:t>
            </a:r>
            <a:r>
              <a:rPr lang="en-US" sz="1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resources/views/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qovluğunda saxlanılır. Məsələn:</a:t>
            </a:r>
            <a:r>
              <a:rPr lang="az-Latn-AZ" sz="1400">
                <a:latin typeface="Arial" panose="020B0604020202020204" pitchFamily="34" charset="0"/>
                <a:cs typeface="Arial" panose="020B0604020202020204" pitchFamily="34" charset="0"/>
              </a:rPr>
              <a:t> Aşağı şəkildəki kod </a:t>
            </a:r>
            <a:r>
              <a:rPr lang="az-Latn-AZ" sz="1400" b="1">
                <a:latin typeface="Arial" panose="020B0604020202020204" pitchFamily="34" charset="0"/>
                <a:cs typeface="Arial" panose="020B0604020202020204" pitchFamily="34" charset="0"/>
              </a:rPr>
              <a:t>resources/views/welcome.blade.php </a:t>
            </a:r>
            <a:r>
              <a:rPr lang="az-Latn-AZ" sz="1400">
                <a:latin typeface="Arial" panose="020B0604020202020204" pitchFamily="34" charset="0"/>
                <a:cs typeface="Arial" panose="020B0604020202020204" pitchFamily="34" charset="0"/>
              </a:rPr>
              <a:t>faylını yükləyir.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sz="13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Blade şablon nədir?</a:t>
            </a:r>
          </a:p>
          <a:p>
            <a:pPr>
              <a:lnSpc>
                <a:spcPct val="150000"/>
              </a:lnSpc>
              <a:buNone/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Blade, Laravel-in özünəməxsus şablon (template) mühərrikidir. .blade.php uzantılı fayllarda yazılır. Blade sadə PHP sintaksisinə əlavə olaraq, xüsusi Blade direktivlərindən (məsələn @if, @foreach, @include) istifadə etməyə imkan verir.</a:t>
            </a:r>
          </a:p>
          <a:p>
            <a:pPr>
              <a:lnSpc>
                <a:spcPct val="150000"/>
              </a:lnSpc>
              <a:buNone/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Blade imkan verir ki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HTML kodu ilə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 PHP-ni daha oxunaqlı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etmək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Layout sistemindən istifadə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etmək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 (məsələn: @extends, @section, @yield),</a:t>
            </a:r>
          </a:p>
          <a:p>
            <a:pPr lvl="1">
              <a:lnSpc>
                <a:spcPct val="150000"/>
              </a:lnSpc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Təkrar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edilən kodları 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@include ilə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çağırmaq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2D5ED-E41E-FD9C-AD1D-EB9ABD6F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89" y="2103923"/>
            <a:ext cx="2105319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2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25CEA-3AA0-F325-E08B-003A3CA47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76D190-8B81-663C-A00B-53F89A729FD4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92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D1221-032A-B776-BED3-D484AF9F7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F00095-6A76-76D8-76B8-1B1D026BBE0E}"/>
              </a:ext>
            </a:extLst>
          </p:cNvPr>
          <p:cNvSpPr txBox="1"/>
          <p:nvPr/>
        </p:nvSpPr>
        <p:spPr>
          <a:xfrm>
            <a:off x="217714" y="255046"/>
            <a:ext cx="11756571" cy="3356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Şablonda istifadə edilən @ simvolu nədir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Blade-də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@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simvolu Blade direktivlərini göstərmək üçün istifadə olunur.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Məsələn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Buradakı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@if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@else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@endif 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en-US" sz="13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Blade direktivləridir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. Laravel bu direktivləri PHP koduna çevirib işlədir.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1C078-9A2B-959F-DADC-CD5B81F4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245835"/>
            <a:ext cx="313416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8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81237-1816-0FBD-EA6D-D822582C0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4F9004-755F-F788-3F00-9FDDF22F593B}"/>
              </a:ext>
            </a:extLst>
          </p:cNvPr>
          <p:cNvSpPr txBox="1"/>
          <p:nvPr/>
        </p:nvSpPr>
        <p:spPr>
          <a:xfrm>
            <a:off x="217714" y="255046"/>
            <a:ext cx="11756571" cy="3399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@ simvolu &lt;php ?&gt; ni əvəz edir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Bəli, qismən əvəz edir. Blade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-də yazdığı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mız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ilə başlayan direktivlər kompilyasiya olunub sonda PHP koduna çevrilir.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Məsələn, bu Blade kod: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tərəfindən </a:t>
            </a:r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avtomatik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olaraq belə bir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koduna çevrilir:</a:t>
            </a:r>
            <a:r>
              <a:rPr lang="az-Latn-AZ" sz="1400">
                <a:latin typeface="Arial" panose="020B0604020202020204" pitchFamily="34" charset="0"/>
                <a:cs typeface="Arial" panose="020B0604020202020204" pitchFamily="34" charset="0"/>
              </a:rPr>
              <a:t> Yəni </a:t>
            </a:r>
            <a:r>
              <a:rPr lang="az-Latn-AZ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az-Latn-AZ" sz="1400">
                <a:latin typeface="Arial" panose="020B0604020202020204" pitchFamily="34" charset="0"/>
                <a:cs typeface="Arial" panose="020B0604020202020204" pitchFamily="34" charset="0"/>
              </a:rPr>
              <a:t> simvolu </a:t>
            </a:r>
            <a:r>
              <a:rPr lang="az-Latn-AZ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&lt;?php ?&gt; </a:t>
            </a:r>
            <a:r>
              <a:rPr lang="az-Latn-AZ" sz="1400">
                <a:latin typeface="Arial" panose="020B0604020202020204" pitchFamily="34" charset="0"/>
                <a:cs typeface="Arial" panose="020B0604020202020204" pitchFamily="34" charset="0"/>
              </a:rPr>
              <a:t>yazma ehtiyacını aradan qaldırır və kodu daha oxunaqlı edir.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F6CA4-ABB6-C6C0-8FF3-383578826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8" y="1735528"/>
            <a:ext cx="2848373" cy="905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5FCB30-9971-001F-EBD3-C963024D0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48" y="3864103"/>
            <a:ext cx="3705742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6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FF60E-298A-AF03-BEC3-35C1BCBC2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3BB729-9BEC-8C36-113C-B710C7381887}"/>
              </a:ext>
            </a:extLst>
          </p:cNvPr>
          <p:cNvSpPr txBox="1"/>
          <p:nvPr/>
        </p:nvSpPr>
        <p:spPr>
          <a:xfrm>
            <a:off x="217714" y="255046"/>
            <a:ext cx="11756571" cy="1555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Routes-də yazılan view() funksiyası nədir?</a:t>
            </a:r>
            <a:endParaRPr kumimoji="0" lang="az-Latn-AZ" altLang="en-US" sz="1300" b="1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view()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Laravel-in köməkçi funksiyasıdır (helper function).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içində istifadə olunanda, birbaşa müəyyən bir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yükləməyə imkan verir.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Məsələn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 route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ünvanına daxil olan istifadəçiyə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resources/views/welcome.blade.php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faylını göstərir.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5DE4F-EB24-9790-4913-F91B8D31D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03" y="1987063"/>
            <a:ext cx="2457793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2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02B6A-36B8-4AA8-796F-ED3202DE4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DBA164-A175-7690-045A-8F683908C603}"/>
              </a:ext>
            </a:extLst>
          </p:cNvPr>
          <p:cNvSpPr txBox="1"/>
          <p:nvPr/>
        </p:nvSpPr>
        <p:spPr>
          <a:xfrm>
            <a:off x="217714" y="255046"/>
            <a:ext cx="11756571" cy="275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Əlavə olaraq qeyd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funksiyasının sintaksisi belədir: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Misal: Bu halda </a:t>
            </a:r>
            <a:r>
              <a:rPr lang="az-Latn-AZ" sz="13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welcome.blade.php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daxilində </a:t>
            </a:r>
            <a:r>
              <a:rPr lang="az-Latn-AZ" sz="13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{{ $name }}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yazsan, nəticə olaraq </a:t>
            </a:r>
            <a:r>
              <a:rPr lang="az-Latn-AZ" sz="13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göstəriləcək.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5F820-20A2-41E5-49A9-80291D57E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670343"/>
            <a:ext cx="3429479" cy="438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F0FF63-80E3-75EF-3C0E-5D371F30E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3224150"/>
            <a:ext cx="2857899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3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1F513-CD61-E876-5EEA-0D828CB22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AA3B7E-6643-EE5D-B0B7-A7463E6416F8}"/>
              </a:ext>
            </a:extLst>
          </p:cNvPr>
          <p:cNvSpPr txBox="1"/>
          <p:nvPr/>
        </p:nvSpPr>
        <p:spPr>
          <a:xfrm>
            <a:off x="217714" y="255046"/>
            <a:ext cx="8366449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üçün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fayl yaradırıq.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faylını isə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qovluğuna </a:t>
            </a:r>
            <a:r>
              <a:rPr lang="az-Latn-AZ" altLang="en-US" sz="1300">
                <a:latin typeface="Arial" panose="020B0604020202020204" pitchFamily="34" charset="0"/>
              </a:rPr>
              <a:t>qoyuruq.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FBF21-6DD4-0D12-2165-32DDA5E7D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759" y="0"/>
            <a:ext cx="3365241" cy="685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0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06CE0-F58A-F1A6-C05F-FAC1B2218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68B826-97BB-C800-2E8F-629075D03245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EA326-9E11-0D28-99EA-AEF18751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3799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233CFD-7E81-9531-261F-1074E0C70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52960"/>
            <a:ext cx="12192000" cy="130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4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5138D-D469-9FF9-0CEB-30F182F99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E2858D-B7CB-C8F0-90B0-2431B09B7446}"/>
              </a:ext>
            </a:extLst>
          </p:cNvPr>
          <p:cNvSpPr txBox="1"/>
          <p:nvPr/>
        </p:nvSpPr>
        <p:spPr>
          <a:xfrm>
            <a:off x="217714" y="255046"/>
            <a:ext cx="11756571" cy="6218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$mergeData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$data ilə birlikdə birləşdirilən əlavə məlumatlardır, amma əsas məqsədi daha daxili (internal) istifadə üçündür, əsasən view rendering prosesində dinamik dəyişən əlavə etmək üçün istifadə olunur.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Əgər sən belə yazsan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400" b="1"/>
              <a:t>Laravel bu iki array-i birləşdirir və nəticədə belə birləşmiş data olur</a:t>
            </a:r>
            <a:r>
              <a:rPr lang="en-US" sz="1400"/>
              <a:t>:</a:t>
            </a:r>
            <a:endParaRPr lang="az-Latn-AZ" sz="1400"/>
          </a:p>
          <a:p>
            <a:pPr>
              <a:lnSpc>
                <a:spcPct val="150000"/>
              </a:lnSpc>
              <a:buNone/>
            </a:pPr>
            <a:endParaRPr lang="az-Latn-AZ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Qeyd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: Əgər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$data 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və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$mergeData 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içində eyni açar varsa (məs: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'name' =&gt; 'Ali' və 'name' =&gt; 'Mehmet')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3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$mergeData </a:t>
            </a:r>
            <a:r>
              <a:rPr lang="en-US" sz="13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$data 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üzərində üstünlük qazanır.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ən öz kodlarında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$mergeData 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istifadə etməsən də olar — Laravel özü onu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View::make() 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və ya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Blade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 engine içində avtomatik istifadə edir. Amma bilməyin yaxşıdır çünki framework nüvəsində (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Illuminate\View\View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) bu ayrım mühüm rol oynayır.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20ADF-14F9-5AF5-6880-29BB06907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2040871"/>
            <a:ext cx="4553585" cy="457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525EF1-9996-B34D-34EB-31D5CB0CB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3546862"/>
            <a:ext cx="193384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5987C-067B-1D6F-42D8-F3D55FEAC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4298AF-6E96-8136-8E11-9D9059E6C437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75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487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225</cp:revision>
  <dcterms:created xsi:type="dcterms:W3CDTF">2025-04-12T11:00:44Z</dcterms:created>
  <dcterms:modified xsi:type="dcterms:W3CDTF">2025-04-15T12:18:06Z</dcterms:modified>
</cp:coreProperties>
</file>