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15" r:id="rId3"/>
    <p:sldId id="321" r:id="rId4"/>
    <p:sldId id="322" r:id="rId5"/>
    <p:sldId id="320" r:id="rId6"/>
    <p:sldId id="324" r:id="rId7"/>
    <p:sldId id="325" r:id="rId8"/>
    <p:sldId id="3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1399F-70BC-B6A4-4728-63C9B685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DA5D5A-CAFE-578D-2354-DBF6DAAAE487}"/>
              </a:ext>
            </a:extLst>
          </p:cNvPr>
          <p:cNvSpPr txBox="1"/>
          <p:nvPr/>
        </p:nvSpPr>
        <p:spPr>
          <a:xfrm>
            <a:off x="217714" y="255046"/>
            <a:ext cx="11756571" cy="1997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Grouping nədir?</a:t>
            </a:r>
            <a:r>
              <a:rPr lang="az-Latn-AZ" altLang="en-US" sz="1200" b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– bir neçə route-</a:t>
            </a:r>
            <a:r>
              <a:rPr kumimoji="0" lang="az-Latn-AZ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ortaq parametrlərlə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(məsələn: prefix, middleware, namespace, name, və s.) bir yerdə qruplaşdırmaqdır.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Beləliklə, təkrar yazılan kodları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 dəfə yazırsan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və aşağıdakı route-lar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avtomatik olaraq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onu istifadə edir</a:t>
            </a:r>
            <a:r>
              <a:rPr lang="az-Latn-AZ" altLang="en-US" sz="12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az-Latn-AZ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prefix() ilə Route Grouping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route-ların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başlanğıcı eynidirsə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(/admin, /user, və s.), hər dəfə təkrar yazmaq yerinə,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prefix()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qruplaşdırırsan.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z-Latn-AZ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84254F-7D34-F8CF-23CE-6B60524EF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363" y="4581207"/>
            <a:ext cx="3486637" cy="2276793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E8B8DF-C093-52E1-D87B-EA9E2A8AC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477282"/>
              </p:ext>
            </p:extLst>
          </p:nvPr>
        </p:nvGraphicFramePr>
        <p:xfrm>
          <a:off x="306895" y="2491906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502666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483790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27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/admin/dashboard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Dashboard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81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/admin/users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Admin Users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0380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626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46E46-139C-A968-DBB9-B8591C325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C9D01F8-4A7F-F275-D6C7-6C45783C2D7F}"/>
              </a:ext>
            </a:extLst>
          </p:cNvPr>
          <p:cNvSpPr txBox="1"/>
          <p:nvPr/>
        </p:nvSpPr>
        <p:spPr>
          <a:xfrm>
            <a:off x="217714" y="255046"/>
            <a:ext cx="11756571" cy="1166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middleware() ilə Route Grouping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bir neçə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eyni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middleware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istifadə edirsə (məsələn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onları qruplaşdırmaq rahat olur.</a:t>
            </a:r>
          </a:p>
          <a:p>
            <a:pPr>
              <a:lnSpc>
                <a:spcPct val="150000"/>
              </a:lnSpc>
              <a:buNone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200">
                <a:latin typeface="Arial" panose="020B0604020202020204" pitchFamily="34" charset="0"/>
                <a:cs typeface="Arial" panose="020B0604020202020204" pitchFamily="34" charset="0"/>
              </a:rPr>
              <a:t>Bu zaman hər iki route yalnız giriş etmiş istifadəçi üçün əlçatan olur.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2D95B-EECB-9E00-E604-5B3921EEA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0521" y="4685997"/>
            <a:ext cx="3791479" cy="217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5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3FD47-6349-F239-A0FC-B90576260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E69D6E-0BD8-EBE6-5E73-E2D2E6E3A73E}"/>
              </a:ext>
            </a:extLst>
          </p:cNvPr>
          <p:cNvSpPr txBox="1"/>
          <p:nvPr/>
        </p:nvSpPr>
        <p:spPr>
          <a:xfrm>
            <a:off x="217714" y="255046"/>
            <a:ext cx="11756571" cy="2551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3) name() ilə Route Grouping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Əgər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-ların adlarında ortaq bir hissə varsa, məsələn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admin.dashboard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admin.users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admin.posts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bu zaman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name('admin.') 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ilə başlayaraq daha qısa yazmaq olur.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Nəticə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admin.dashboard → /dashboard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Route admin.users → /users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FF345A-AA44-3717-78DC-5FFA18CED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047" y="4647892"/>
            <a:ext cx="3962953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254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438DD7-3F74-B95A-2C54-63C24BC4D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40BFB74-6C2E-C2BC-86B2-C9F03464AC3C}"/>
              </a:ext>
            </a:extLst>
          </p:cNvPr>
          <p:cNvSpPr txBox="1"/>
          <p:nvPr/>
        </p:nvSpPr>
        <p:spPr>
          <a:xfrm>
            <a:off x="217714" y="255046"/>
            <a:ext cx="1175657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Birləşdirilmiş Qrup: prefix, middleware, name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7EC3B9-6517-7A34-438E-F763AF53E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7938" y="4714576"/>
            <a:ext cx="6354062" cy="214342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D5D183-0CE1-D029-AB90-997975EA1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06090"/>
              </p:ext>
            </p:extLst>
          </p:nvPr>
        </p:nvGraphicFramePr>
        <p:xfrm>
          <a:off x="217714" y="1021324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0782337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5961792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504697248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/>
                        <a:t>Nəticə: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21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Route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0453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admin.dashboard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/admin/dashboard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07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admin.users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/admin/users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auth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9443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4795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D8251-DEDE-1137-1536-C48103078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9039D0-4831-0EF7-8634-0767735823E0}"/>
              </a:ext>
            </a:extLst>
          </p:cNvPr>
          <p:cNvSpPr txBox="1"/>
          <p:nvPr/>
        </p:nvSpPr>
        <p:spPr>
          <a:xfrm>
            <a:off x="217714" y="255046"/>
            <a:ext cx="11756571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Əlavə olaraq</a:t>
            </a:r>
            <a:r>
              <a:rPr lang="en-US" sz="1400"/>
              <a:t>: Controller ilə Group. Ancaq bu sonran</a:t>
            </a:r>
            <a:r>
              <a:rPr lang="az-Latn-AZ" sz="1400"/>
              <a:t>ın dərsidir.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2E392F-7B54-7ADF-26B7-4BECF34D4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24261"/>
            <a:ext cx="6344535" cy="1533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14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7FC73-A3D6-AC94-90EC-814FAD8E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F038CBF-15A8-8CC8-8E4B-5682CB1955DA}"/>
              </a:ext>
            </a:extLst>
          </p:cNvPr>
          <p:cNvSpPr txBox="1"/>
          <p:nvPr/>
        </p:nvSpPr>
        <p:spPr>
          <a:xfrm>
            <a:off x="217714" y="255046"/>
            <a:ext cx="11756571" cy="1255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en-US" sz="1300" b="1">
                <a:solidFill>
                  <a:srgbClr val="FF0000"/>
                </a:solidFill>
                <a:latin typeface="Arial" panose="020B0604020202020204" pitchFamily="34" charset="0"/>
              </a:rPr>
              <a:t>group( [ ] ) </a:t>
            </a:r>
            <a:r>
              <a:rPr lang="az-Latn-AZ" altLang="en-US" sz="1300">
                <a:latin typeface="Arial" panose="020B0604020202020204" pitchFamily="34" charset="0"/>
              </a:rPr>
              <a:t>- bu struktur ən əsas strukturlarından biridir. Bu forma çox geniş istifadə olunur və eyni anda həm </a:t>
            </a:r>
            <a:r>
              <a:rPr lang="az-Latn-AZ" altLang="en-US" sz="1300" b="1">
                <a:latin typeface="Arial" panose="020B0604020202020204" pitchFamily="34" charset="0"/>
              </a:rPr>
              <a:t>prefix</a:t>
            </a:r>
            <a:r>
              <a:rPr lang="az-Latn-AZ" altLang="en-US" sz="1300">
                <a:latin typeface="Arial" panose="020B0604020202020204" pitchFamily="34" charset="0"/>
              </a:rPr>
              <a:t>, həm </a:t>
            </a:r>
            <a:r>
              <a:rPr lang="az-Latn-AZ" altLang="en-US" sz="1300" b="1">
                <a:latin typeface="Arial" panose="020B0604020202020204" pitchFamily="34" charset="0"/>
              </a:rPr>
              <a:t>middleware</a:t>
            </a:r>
            <a:r>
              <a:rPr lang="az-Latn-AZ" altLang="en-US" sz="1300">
                <a:latin typeface="Arial" panose="020B0604020202020204" pitchFamily="34" charset="0"/>
              </a:rPr>
              <a:t>, həm də </a:t>
            </a:r>
            <a:r>
              <a:rPr lang="az-Latn-AZ" altLang="en-US" sz="1300" b="1">
                <a:latin typeface="Arial" panose="020B0604020202020204" pitchFamily="34" charset="0"/>
              </a:rPr>
              <a:t>name</a:t>
            </a:r>
            <a:r>
              <a:rPr lang="az-Latn-AZ" altLang="en-US" sz="1300">
                <a:latin typeface="Arial" panose="020B0604020202020204" pitchFamily="34" charset="0"/>
              </a:rPr>
              <a:t> kimi bir neçə xüsusiyyəti də digər strukturda olduğu kimi burada da, birlikdə istifadə etməyə imkan verir.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az-Latn-AZ" sz="13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Kod əgər lazım olarsa növbəti slayddan götürün. Şəkildə növbəti slaydda qeyd edilmişdir. Bu aşağıdakı şəkil sadəcə </a:t>
            </a:r>
            <a:r>
              <a:rPr lang="az-Latn-AZ" sz="1300" b="1">
                <a:latin typeface="Arial" panose="020B0604020202020204" pitchFamily="34" charset="0"/>
                <a:cs typeface="Arial" panose="020B0604020202020204" pitchFamily="34" charset="0"/>
              </a:rPr>
              <a:t>prefix</a:t>
            </a:r>
            <a:r>
              <a:rPr lang="az-Latn-AZ" sz="1300">
                <a:latin typeface="Arial" panose="020B0604020202020204" pitchFamily="34" charset="0"/>
                <a:cs typeface="Arial" panose="020B0604020202020204" pitchFamily="34" charset="0"/>
              </a:rPr>
              <a:t> ilə olan nümunədir.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60035-8D69-CBB1-0413-9CF893060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9465" y="1742361"/>
            <a:ext cx="5982535" cy="511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08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96F88-F6FC-4D53-2835-BC50AAA90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F5CF90-CC31-F4B9-DC96-40E82B8C8702}"/>
              </a:ext>
            </a:extLst>
          </p:cNvPr>
          <p:cNvSpPr txBox="1"/>
          <p:nvPr/>
        </p:nvSpPr>
        <p:spPr>
          <a:xfrm>
            <a:off x="217715" y="255046"/>
            <a:ext cx="5740026" cy="380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00" b="1"/>
              <a:t>Nəticədə bu route-lar belə olur</a:t>
            </a:r>
            <a:r>
              <a:rPr lang="en-US" sz="1400"/>
              <a:t>:</a:t>
            </a: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FC8E7B-4E4F-DF0E-F0A7-FE96D85DE13B}"/>
              </a:ext>
            </a:extLst>
          </p:cNvPr>
          <p:cNvSpPr txBox="1"/>
          <p:nvPr/>
        </p:nvSpPr>
        <p:spPr>
          <a:xfrm>
            <a:off x="9015167" y="4672786"/>
            <a:ext cx="3176833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/>
              <a:t>Route::group([</a:t>
            </a:r>
          </a:p>
          <a:p>
            <a:r>
              <a:rPr lang="en-US" sz="800"/>
              <a:t>    'prefix' =&gt; 'customer',</a:t>
            </a:r>
          </a:p>
          <a:p>
            <a:r>
              <a:rPr lang="en-US" sz="800"/>
              <a:t>    'middleware' =&gt; ['web'], // istəsən burda 'auth' da ola bilər</a:t>
            </a:r>
          </a:p>
          <a:p>
            <a:r>
              <a:rPr lang="en-US" sz="800"/>
              <a:t>    'as' =&gt; 'customer.'       // 'name' deyil, burada 'as' açarı istifadə olunur</a:t>
            </a:r>
          </a:p>
          <a:p>
            <a:r>
              <a:rPr lang="en-US" sz="800"/>
              <a:t>], function() {</a:t>
            </a:r>
          </a:p>
          <a:p>
            <a:r>
              <a:rPr lang="en-US" sz="800"/>
              <a:t>    Route::get('/', function(){</a:t>
            </a:r>
          </a:p>
          <a:p>
            <a:r>
              <a:rPr lang="en-US" sz="800"/>
              <a:t>        return "&lt;h1&gt;Customer&lt;/h1&gt;";</a:t>
            </a:r>
          </a:p>
          <a:p>
            <a:r>
              <a:rPr lang="en-US" sz="800"/>
              <a:t>    })-&gt;name('index');</a:t>
            </a:r>
          </a:p>
          <a:p>
            <a:endParaRPr lang="en-US" sz="800"/>
          </a:p>
          <a:p>
            <a:r>
              <a:rPr lang="en-US" sz="800"/>
              <a:t>    Route::get('/create', function(){</a:t>
            </a:r>
          </a:p>
          <a:p>
            <a:r>
              <a:rPr lang="en-US" sz="800"/>
              <a:t>        return "&lt;h1&gt;Customer create&lt;/h1&gt;";</a:t>
            </a:r>
          </a:p>
          <a:p>
            <a:r>
              <a:rPr lang="en-US" sz="800"/>
              <a:t>    })-&gt;name('create');</a:t>
            </a:r>
          </a:p>
          <a:p>
            <a:endParaRPr lang="en-US" sz="800"/>
          </a:p>
          <a:p>
            <a:r>
              <a:rPr lang="en-US" sz="800"/>
              <a:t>    Route::get('/show', function(){</a:t>
            </a:r>
          </a:p>
          <a:p>
            <a:r>
              <a:rPr lang="en-US" sz="800"/>
              <a:t>        return "&lt;h1&gt;Customer show&lt;/h1&gt;";</a:t>
            </a:r>
          </a:p>
          <a:p>
            <a:r>
              <a:rPr lang="en-US" sz="800"/>
              <a:t>    })-&gt;name('show');</a:t>
            </a:r>
          </a:p>
          <a:p>
            <a:r>
              <a:rPr lang="en-US" sz="800"/>
              <a:t>});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E0DC4D-9606-CFF4-5C26-88041DC6E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728" y="0"/>
            <a:ext cx="6068272" cy="450595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8F3C3D-25A9-34B3-BB63-5D89D0626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081957"/>
              </p:ext>
            </p:extLst>
          </p:nvPr>
        </p:nvGraphicFramePr>
        <p:xfrm>
          <a:off x="0" y="50038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214">
                  <a:extLst>
                    <a:ext uri="{9D8B030D-6E8A-4147-A177-3AD203B41FA5}">
                      <a16:colId xmlns:a16="http://schemas.microsoft.com/office/drawing/2014/main" val="3650098975"/>
                    </a:ext>
                  </a:extLst>
                </a:gridCol>
                <a:gridCol w="2766497">
                  <a:extLst>
                    <a:ext uri="{9D8B030D-6E8A-4147-A177-3AD203B41FA5}">
                      <a16:colId xmlns:a16="http://schemas.microsoft.com/office/drawing/2014/main" val="2068074708"/>
                    </a:ext>
                  </a:extLst>
                </a:gridCol>
                <a:gridCol w="3457289">
                  <a:extLst>
                    <a:ext uri="{9D8B030D-6E8A-4147-A177-3AD203B41FA5}">
                      <a16:colId xmlns:a16="http://schemas.microsoft.com/office/drawing/2014/main" val="288157457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/>
                        <a:t>🧾 Nəticədə bu route-lar belə olur: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192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Route URL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Route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5594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/customer/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customer.index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&lt;h1&gt;Customer&lt;/h1&gt;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485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/customer/create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customer.create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&lt;h1&gt;Customer create&lt;/h1&gt;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7374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/>
                        <a:t>/customer/show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customer.show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&lt;h1&gt;Customer show&lt;/h1&gt;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6616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0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6F412-3E11-725A-EF10-206F6FF1E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F2178F-8216-4055-7731-87D4ABE2E05E}"/>
              </a:ext>
            </a:extLst>
          </p:cNvPr>
          <p:cNvSpPr txBox="1"/>
          <p:nvPr/>
        </p:nvSpPr>
        <p:spPr>
          <a:xfrm>
            <a:off x="217714" y="255046"/>
            <a:ext cx="11756571" cy="655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13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9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1667</TotalTime>
  <Words>485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196</cp:revision>
  <dcterms:created xsi:type="dcterms:W3CDTF">2025-04-12T11:00:44Z</dcterms:created>
  <dcterms:modified xsi:type="dcterms:W3CDTF">2025-04-14T18:34:37Z</dcterms:modified>
</cp:coreProperties>
</file>