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1" r:id="rId2"/>
    <p:sldId id="382" r:id="rId3"/>
    <p:sldId id="383" r:id="rId4"/>
    <p:sldId id="384" r:id="rId5"/>
    <p:sldId id="385" r:id="rId6"/>
    <p:sldId id="390" r:id="rId7"/>
    <p:sldId id="386" r:id="rId8"/>
    <p:sldId id="387" r:id="rId9"/>
    <p:sldId id="391" r:id="rId10"/>
    <p:sldId id="392" r:id="rId11"/>
    <p:sldId id="393" r:id="rId12"/>
    <p:sldId id="394" r:id="rId13"/>
    <p:sldId id="395" r:id="rId14"/>
    <p:sldId id="388" r:id="rId15"/>
    <p:sldId id="389" r:id="rId16"/>
    <p:sldId id="396" r:id="rId17"/>
    <p:sldId id="397" r:id="rId18"/>
    <p:sldId id="399" r:id="rId19"/>
    <p:sldId id="400" r:id="rId20"/>
    <p:sldId id="401" r:id="rId21"/>
    <p:sldId id="402" r:id="rId22"/>
    <p:sldId id="403" r:id="rId23"/>
    <p:sldId id="39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84384-7AB2-F6BF-D849-C8F653A7D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49436F-EC62-0603-FCDC-428B77B34421}"/>
              </a:ext>
            </a:extLst>
          </p:cNvPr>
          <p:cNvSpPr txBox="1"/>
          <p:nvPr/>
        </p:nvSpPr>
        <p:spPr>
          <a:xfrm>
            <a:off x="217714" y="195214"/>
            <a:ext cx="11756571" cy="6154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CSRF (Cross-Site Request Forgery) – Nədir və Necə İşləyir?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CSRF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(Cross-Site Request Forgery – Saytlararası Sorğu Saxtakarlığı), veb tətbiqlərinə qarşı həyata keçirilən təhlükəli və yayğın bir hücum növüdür. Bu hücumun əsas məqsədi – istifadəçinin xəbəri olmadan, onun adından serverə icazəsiz sorğular göndərməkdir.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hücum, istifadəçi artıq sistemdə (məsələn, veb tətbiqində) authenticated (yəni login olunmuş) vəziyyətdə olduqda daha təhlükəli olur. Çünki həmin anda onun brauzeri artıq session cookie-lərini daşıyır və həmin sessiya vasitəsilə sistem tərəfindən tanınır. Beləliklə, hücumçu həmin istifadəçi adından zərərli əmrlər icra etdirə bilər.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CSRF-nin Qarşısını Necə Alırıq?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Bunun qarşısını almağın əsas yolu hər </a:t>
            </a:r>
            <a:r>
              <a:rPr kumimoji="0" lang="en-US" altLang="en-US" sz="11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1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PUT, PATCH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 </a:t>
            </a:r>
            <a:r>
              <a:rPr kumimoji="0" lang="en-US" altLang="en-US" sz="11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sorğusunu bir növ təhlükəsizlik açarı (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ilə yoxlamaqdır. Laravel bunu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CSRF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tokenləri ilə həyata keçirir.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 formaları üçün aşağıdakı helper istifadə olunur:    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@csrf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direktivi Laravel-ə deyir ki, forma daxilinə gizli bir input əlavə etsin: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 serveri hər POST (və digər mutasiya əməliyyatları) zamanı gələn _token dəyərini istifadəçinin sessiyasındakı dəyərlə müqayisə edir. Əgər uyğun deyilsə, sorğu rədd edilir və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419 Page Expired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 ya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TokenMismatchException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qaytarılır.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7EF537-E32B-C40A-1D70-0BF21C3B0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66" y="3429000"/>
            <a:ext cx="3620005" cy="1219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7CB9AD-BFD5-904D-3186-6A1B5C380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66" y="5165885"/>
            <a:ext cx="7220958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7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3279E-D4A5-47C4-5C6D-F10960B3C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F881D0-B061-3DC0-8A28-7F7870E28E20}"/>
              </a:ext>
            </a:extLst>
          </p:cNvPr>
          <p:cNvSpPr txBox="1"/>
          <p:nvPr/>
        </p:nvSpPr>
        <p:spPr>
          <a:xfrm>
            <a:off x="217715" y="255046"/>
            <a:ext cx="3769824" cy="1255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 b="1">
                <a:latin typeface="Arial" panose="020B0604020202020204" pitchFamily="34" charset="0"/>
              </a:rPr>
              <a:t>git</a:t>
            </a:r>
            <a:r>
              <a:rPr lang="az-Latn-AZ" altLang="en-US" sz="1300">
                <a:latin typeface="Arial" panose="020B0604020202020204" pitchFamily="34" charset="0"/>
              </a:rPr>
              <a:t> və </a:t>
            </a:r>
            <a:r>
              <a:rPr lang="az-Latn-AZ" altLang="en-US" sz="1300" b="1">
                <a:latin typeface="Arial" panose="020B0604020202020204" pitchFamily="34" charset="0"/>
              </a:rPr>
              <a:t>lessons</a:t>
            </a:r>
            <a:r>
              <a:rPr lang="az-Latn-AZ" altLang="en-US" sz="1300">
                <a:latin typeface="Arial" panose="020B0604020202020204" pitchFamily="34" charset="0"/>
              </a:rPr>
              <a:t> xaric digər hər şeyi başqa yerə köçürürük. </a:t>
            </a: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Məsələn </a:t>
            </a:r>
            <a:r>
              <a:rPr lang="az-Latn-AZ" altLang="en-US" sz="1300" b="1">
                <a:latin typeface="Arial" panose="020B0604020202020204" pitchFamily="34" charset="0"/>
              </a:rPr>
              <a:t>X</a:t>
            </a:r>
            <a:r>
              <a:rPr lang="az-Latn-AZ" altLang="en-US" sz="1300">
                <a:latin typeface="Arial" panose="020B0604020202020204" pitchFamily="34" charset="0"/>
              </a:rPr>
              <a:t> adında bir qovluq içinə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C006B-8BDD-8179-BDAD-FB1AC3D2F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933" y="0"/>
            <a:ext cx="797606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6534C4-C996-A4DE-45F5-FF80AD491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14" y="1603627"/>
            <a:ext cx="2959660" cy="184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9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9A924-1E6A-B6E3-7472-E3EC1E02E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CCAA07-4EC1-F1BD-0226-8C3E9A79EBD0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en-US" sz="1300">
                <a:latin typeface="Arial" panose="020B0604020202020204" pitchFamily="34" charset="0"/>
              </a:rPr>
              <a:t>Sonra </a:t>
            </a:r>
            <a:r>
              <a:rPr lang="en-US" altLang="en-US" sz="1300" b="1">
                <a:latin typeface="Arial" panose="020B0604020202020204" pitchFamily="34" charset="0"/>
              </a:rPr>
              <a:t>Y</a:t>
            </a:r>
            <a:r>
              <a:rPr lang="en-US" altLang="en-US" sz="1300">
                <a:latin typeface="Arial" panose="020B0604020202020204" pitchFamily="34" charset="0"/>
              </a:rPr>
              <a:t> qovlu</a:t>
            </a:r>
            <a:r>
              <a:rPr lang="az-Latn-AZ" altLang="en-US" sz="1300">
                <a:latin typeface="Arial" panose="020B0604020202020204" pitchFamily="34" charset="0"/>
              </a:rPr>
              <a:t>ğunda </a:t>
            </a:r>
            <a:r>
              <a:rPr lang="az-Latn-AZ" altLang="en-US" sz="1300" b="1">
                <a:latin typeface="Arial" panose="020B0604020202020204" pitchFamily="34" charset="0"/>
              </a:rPr>
              <a:t>Laravel 10 </a:t>
            </a:r>
            <a:r>
              <a:rPr lang="az-Latn-AZ" altLang="en-US" sz="1300">
                <a:latin typeface="Arial" panose="020B0604020202020204" pitchFamily="34" charset="0"/>
              </a:rPr>
              <a:t>versiyasında yeni proyekt yaradırıq.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795B2D-E4C3-036A-12F0-B7DAC5D7E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040" y="4847944"/>
            <a:ext cx="9030960" cy="20100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72EF13-6EEE-48F4-861C-B3C4108C4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606" y="0"/>
            <a:ext cx="6688393" cy="247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3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C61A3-A6DE-42A0-3550-61E6E6475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392EF9-4C2D-9BF2-DD30-785922C951F0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Proyekt yükləndikdən sonra </a:t>
            </a:r>
            <a:r>
              <a:rPr lang="az-Latn-AZ" altLang="en-US" sz="1300" b="1">
                <a:solidFill>
                  <a:srgbClr val="0070C0"/>
                </a:solidFill>
                <a:latin typeface="Arial" panose="020B0604020202020204" pitchFamily="34" charset="0"/>
              </a:rPr>
              <a:t>X</a:t>
            </a:r>
            <a:r>
              <a:rPr lang="az-Latn-AZ" altLang="en-US" sz="1300">
                <a:latin typeface="Arial" panose="020B0604020202020204" pitchFamily="34" charset="0"/>
              </a:rPr>
              <a:t> qovluğundakı, </a:t>
            </a:r>
            <a:r>
              <a:rPr lang="az-Latn-AZ" altLang="en-US" sz="1300" b="1">
                <a:latin typeface="Arial" panose="020B0604020202020204" pitchFamily="34" charset="0"/>
              </a:rPr>
              <a:t>Routerləri</a:t>
            </a:r>
            <a:r>
              <a:rPr lang="az-Latn-AZ" altLang="en-US" sz="1300">
                <a:latin typeface="Arial" panose="020B0604020202020204" pitchFamily="34" charset="0"/>
              </a:rPr>
              <a:t>, </a:t>
            </a:r>
            <a:r>
              <a:rPr lang="az-Latn-AZ" altLang="en-US" sz="1300" b="1">
                <a:latin typeface="Arial" panose="020B0604020202020204" pitchFamily="34" charset="0"/>
              </a:rPr>
              <a:t>Controllerləri</a:t>
            </a:r>
            <a:r>
              <a:rPr lang="az-Latn-AZ" altLang="en-US" sz="1300">
                <a:latin typeface="Arial" panose="020B0604020202020204" pitchFamily="34" charset="0"/>
              </a:rPr>
              <a:t>, </a:t>
            </a:r>
            <a:r>
              <a:rPr lang="az-Latn-AZ" altLang="en-US" sz="1300" b="1">
                <a:latin typeface="Arial" panose="020B0604020202020204" pitchFamily="34" charset="0"/>
              </a:rPr>
              <a:t>Şablonları</a:t>
            </a:r>
            <a:r>
              <a:rPr lang="az-Latn-AZ" altLang="en-US" sz="1300">
                <a:latin typeface="Arial" panose="020B0604020202020204" pitchFamily="34" charset="0"/>
              </a:rPr>
              <a:t> </a:t>
            </a:r>
            <a:r>
              <a:rPr lang="az-Latn-AZ" altLang="en-US" sz="1300" b="1">
                <a:solidFill>
                  <a:srgbClr val="00B050"/>
                </a:solidFill>
                <a:latin typeface="Arial" panose="020B0604020202020204" pitchFamily="34" charset="0"/>
              </a:rPr>
              <a:t>Y</a:t>
            </a:r>
            <a:r>
              <a:rPr lang="az-Latn-AZ" altLang="en-US" sz="1300">
                <a:latin typeface="Arial" panose="020B0604020202020204" pitchFamily="34" charset="0"/>
              </a:rPr>
              <a:t> qovluğuna köçürürük və </a:t>
            </a:r>
            <a:r>
              <a:rPr lang="az-Latn-AZ" altLang="en-US" sz="1300" b="1">
                <a:latin typeface="Arial" panose="020B0604020202020204" pitchFamily="34" charset="0"/>
              </a:rPr>
              <a:t>X</a:t>
            </a:r>
            <a:r>
              <a:rPr lang="az-Latn-AZ" altLang="en-US" sz="1300">
                <a:latin typeface="Arial" panose="020B0604020202020204" pitchFamily="34" charset="0"/>
              </a:rPr>
              <a:t> qovluğunu silirik.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941B7B-1361-8BCE-FC6D-95E20C6AA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88215"/>
            <a:ext cx="12192000" cy="55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55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BB69B-B48F-C51D-F78D-C07DE4568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5A03F7-AC55-1571-9C91-B84313163899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İndi isə </a:t>
            </a:r>
            <a:r>
              <a:rPr lang="az-Latn-AZ" altLang="en-US" sz="1300" b="1">
                <a:solidFill>
                  <a:srgbClr val="00B050"/>
                </a:solidFill>
                <a:latin typeface="Arial" panose="020B0604020202020204" pitchFamily="34" charset="0"/>
              </a:rPr>
              <a:t>Y</a:t>
            </a:r>
            <a:r>
              <a:rPr lang="az-Latn-AZ" altLang="en-US" sz="1300">
                <a:latin typeface="Arial" panose="020B0604020202020204" pitchFamily="34" charset="0"/>
              </a:rPr>
              <a:t> qovluğundan bütün faylları və qovluqları çölə çıxarırıq və boş </a:t>
            </a:r>
            <a:r>
              <a:rPr lang="az-Latn-AZ" altLang="en-US" sz="1300" b="1">
                <a:solidFill>
                  <a:srgbClr val="00B050"/>
                </a:solidFill>
                <a:latin typeface="Arial" panose="020B0604020202020204" pitchFamily="34" charset="0"/>
              </a:rPr>
              <a:t>Y</a:t>
            </a:r>
            <a:r>
              <a:rPr lang="az-Latn-AZ" altLang="en-US" sz="1300">
                <a:latin typeface="Arial" panose="020B0604020202020204" pitchFamily="34" charset="0"/>
              </a:rPr>
              <a:t> qovluğunu silirik.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BDE47A-FAF6-A151-3F0B-67F8F9F96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99164"/>
            <a:ext cx="12192000" cy="555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05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8F6CC-6411-8AEA-06CC-50A2015AE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E8C97B-8186-9179-1737-633EFF8BB10B}"/>
              </a:ext>
            </a:extLst>
          </p:cNvPr>
          <p:cNvSpPr txBox="1"/>
          <p:nvPr/>
        </p:nvSpPr>
        <p:spPr>
          <a:xfrm>
            <a:off x="217714" y="255046"/>
            <a:ext cx="4316579" cy="3056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Artıq `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app\Http\Middleware\VerifyCsrfToken.php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` adında fayl var onun içində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9cu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salydda dediyimiz kimi yaza bilərik. 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Ancaq biz yenədə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ULDUZ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simvolu əvəzinə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@CSRF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direktivini yazaq şablonda. Ulduzu sonradan silmişəm.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93D327-C58C-DAD2-8873-C4FA9C529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314" y="0"/>
            <a:ext cx="7541686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5CC2DC-BBA5-5375-F94D-76420C774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417727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1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A1D98-638B-E125-9C44-97EB7C791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99FC66-B0AC-DCC4-4B39-4059E48F5C20}"/>
              </a:ext>
            </a:extLst>
          </p:cNvPr>
          <p:cNvSpPr txBox="1"/>
          <p:nvPr/>
        </p:nvSpPr>
        <p:spPr>
          <a:xfrm>
            <a:off x="217715" y="255046"/>
            <a:ext cx="7352010" cy="5044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az-Latn-AZ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İndi </a:t>
            </a:r>
            <a:r>
              <a:rPr lang="az-Latn-AZ" altLang="en-US" sz="1200">
                <a:latin typeface="Arial" panose="020B0604020202020204" pitchFamily="34" charset="0"/>
                <a:cs typeface="Arial" panose="020B0604020202020204" pitchFamily="34" charset="0"/>
              </a:rPr>
              <a:t>isə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Laravel-də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form məlumatlarının göndərilməsi və serverdə qarşılanması</a:t>
            </a:r>
            <a:r>
              <a:rPr lang="az-Latn-AZ" sz="12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z-Latn-AZ" altLang="en-US" sz="1200">
                <a:latin typeface="Arial" panose="020B0604020202020204" pitchFamily="34" charset="0"/>
                <a:cs typeface="Arial" panose="020B0604020202020204" pitchFamily="34" charset="0"/>
              </a:rPr>
              <a:t>necə olur onu görək.</a:t>
            </a:r>
          </a:p>
          <a:p>
            <a:pPr>
              <a:lnSpc>
                <a:spcPct val="150000"/>
              </a:lnSpc>
              <a:buNone/>
            </a:pPr>
            <a:endParaRPr kumimoji="0" lang="az-Latn-AZ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 Təyin Edilməsi</a:t>
            </a:r>
          </a:p>
          <a:p>
            <a:pPr>
              <a:lnSpc>
                <a:spcPct val="150000"/>
              </a:lnSpc>
              <a:buNone/>
            </a:pPr>
            <a:endParaRPr kumimoji="0" lang="az-Latn-AZ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İzah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az-Latn-AZ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 sətir Laravel router-ə deyir ki, əgər istifadəçi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/login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ünvanına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sorğusu göndərərsə: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LoginController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sinfindəki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handleLogin()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metodu işə düşsün.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 route-a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login.submit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adı verilib. Bu ad sonradan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route('login.submit')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vasitəsilə </a:t>
            </a:r>
            <a:endParaRPr kumimoji="0" lang="az-Latn-AZ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istifadə olunur.</a:t>
            </a:r>
            <a:r>
              <a:rPr kumimoji="0" lang="az-Latn-AZ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 ad onu bildirir ki, biz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/POST </a:t>
            </a:r>
            <a:r>
              <a:rPr kumimoji="0" lang="az-Latn-AZ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sorğusu ilə işləyən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/login </a:t>
            </a:r>
            <a:r>
              <a:rPr kumimoji="0" lang="az-Latn-AZ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ünvanını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az-Latn-AZ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nəzərdə tuturq. Yəni həmin ünvandan </a:t>
            </a:r>
            <a:r>
              <a:rPr kumimoji="0" lang="az-Latn-AZ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gələn sorğuları </a:t>
            </a:r>
            <a:r>
              <a:rPr kumimoji="0" lang="az-Latn-AZ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qarşılayırıq yaxud həmin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az-Latn-AZ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ünvana </a:t>
            </a:r>
            <a:r>
              <a:rPr kumimoji="0" lang="az-Latn-AZ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geri cavab </a:t>
            </a:r>
            <a:r>
              <a:rPr kumimoji="0" lang="az-Latn-AZ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göndəririk. 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4CE3F-BB08-0D50-04E3-30B9571B4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606940"/>
            <a:ext cx="7240010" cy="514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9AE6FF-8959-9EF5-7C3F-D58BCA7DD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177" y="3466913"/>
            <a:ext cx="5517823" cy="339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94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54FC7-83F1-5D4F-3F0C-08FFD1BEF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66E237-D752-5885-85E3-C669C5D3170D}"/>
              </a:ext>
            </a:extLst>
          </p:cNvPr>
          <p:cNvSpPr txBox="1"/>
          <p:nvPr/>
        </p:nvSpPr>
        <p:spPr>
          <a:xfrm>
            <a:off x="217715" y="255046"/>
            <a:ext cx="5193272" cy="6916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100" b="1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HTML Formanın Qurulması</a:t>
            </a:r>
            <a:endParaRPr kumimoji="0" lang="az-Latn-AZ" altLang="en-US" sz="1100" b="1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1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100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1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100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1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100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1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1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az-Latn-AZ" altLang="en-US" sz="1100" b="1">
                <a:latin typeface="Arial" panose="020B0604020202020204" pitchFamily="34" charset="0"/>
              </a:rPr>
              <a:t>İzah</a:t>
            </a:r>
            <a:r>
              <a:rPr lang="az-Latn-AZ" altLang="en-US" sz="1100">
                <a:latin typeface="Arial" panose="020B0604020202020204" pitchFamily="34" charset="0"/>
              </a:rPr>
              <a:t>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z-Latn-AZ" altLang="en-US" sz="1100" b="1">
                <a:solidFill>
                  <a:srgbClr val="00B050"/>
                </a:solidFill>
                <a:latin typeface="Arial" panose="020B0604020202020204" pitchFamily="34" charset="0"/>
              </a:rPr>
              <a:t>action="{{ route('login.submit') }}":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z-Latn-AZ" altLang="en-US" sz="1100">
                <a:latin typeface="Arial" panose="020B0604020202020204" pitchFamily="34" charset="0"/>
              </a:rPr>
              <a:t>Formanın məlumat göndərəcəyi ünvanı göstərir.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z-Latn-AZ" altLang="en-US" sz="1100">
                <a:latin typeface="Arial" panose="020B0604020202020204" pitchFamily="34" charset="0"/>
              </a:rPr>
              <a:t>Bu </a:t>
            </a:r>
            <a:r>
              <a:rPr lang="az-Latn-AZ" altLang="en-US" sz="1100" b="1">
                <a:solidFill>
                  <a:srgbClr val="0070C0"/>
                </a:solidFill>
                <a:latin typeface="Arial" panose="020B0604020202020204" pitchFamily="34" charset="0"/>
              </a:rPr>
              <a:t>Route::post('/login'...) </a:t>
            </a:r>
            <a:r>
              <a:rPr lang="az-Latn-AZ" altLang="en-US" sz="1100">
                <a:latin typeface="Arial" panose="020B0604020202020204" pitchFamily="34" charset="0"/>
              </a:rPr>
              <a:t>ilə uyğun gəlir, yəni istifadəçi formu göndərəndə </a:t>
            </a:r>
            <a:r>
              <a:rPr lang="az-Latn-AZ" altLang="en-US" sz="1100" b="1">
                <a:solidFill>
                  <a:srgbClr val="0070C0"/>
                </a:solidFill>
                <a:latin typeface="Arial" panose="020B0604020202020204" pitchFamily="34" charset="0"/>
              </a:rPr>
              <a:t>/login </a:t>
            </a:r>
            <a:r>
              <a:rPr lang="az-Latn-AZ" altLang="en-US" sz="1100">
                <a:latin typeface="Arial" panose="020B0604020202020204" pitchFamily="34" charset="0"/>
              </a:rPr>
              <a:t>ünvanına </a:t>
            </a:r>
            <a:r>
              <a:rPr lang="az-Latn-AZ" altLang="en-US" sz="1100" b="1">
                <a:solidFill>
                  <a:srgbClr val="0070C0"/>
                </a:solidFill>
                <a:latin typeface="Arial" panose="020B0604020202020204" pitchFamily="34" charset="0"/>
              </a:rPr>
              <a:t>POST</a:t>
            </a:r>
            <a:r>
              <a:rPr lang="az-Latn-AZ" altLang="en-US" sz="1100">
                <a:latin typeface="Arial" panose="020B0604020202020204" pitchFamily="34" charset="0"/>
              </a:rPr>
              <a:t> sorğusu gedəcək.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az-Latn-AZ" altLang="en-US" sz="1100">
              <a:latin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z-Latn-AZ" altLang="en-US" sz="1100" b="1">
                <a:solidFill>
                  <a:srgbClr val="00B050"/>
                </a:solidFill>
                <a:latin typeface="Arial" panose="020B0604020202020204" pitchFamily="34" charset="0"/>
              </a:rPr>
              <a:t>method="POST":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z-Latn-AZ" altLang="en-US" sz="1100">
                <a:latin typeface="Arial" panose="020B0604020202020204" pitchFamily="34" charset="0"/>
              </a:rPr>
              <a:t>Form məlumatlarının serverə </a:t>
            </a:r>
            <a:r>
              <a:rPr lang="az-Latn-AZ" altLang="en-US" sz="1100" b="1">
                <a:solidFill>
                  <a:srgbClr val="0070C0"/>
                </a:solidFill>
                <a:latin typeface="Arial" panose="020B0604020202020204" pitchFamily="34" charset="0"/>
              </a:rPr>
              <a:t>POST</a:t>
            </a:r>
            <a:r>
              <a:rPr lang="az-Latn-AZ" altLang="en-US" sz="1100">
                <a:latin typeface="Arial" panose="020B0604020202020204" pitchFamily="34" charset="0"/>
              </a:rPr>
              <a:t> üsulu ilə göndəriləcəyini bildirir.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z-Latn-AZ" altLang="en-US" sz="1100" b="1">
                <a:solidFill>
                  <a:srgbClr val="0070C0"/>
                </a:solidFill>
                <a:latin typeface="Arial" panose="020B0604020202020204" pitchFamily="34" charset="0"/>
              </a:rPr>
              <a:t>POST</a:t>
            </a:r>
            <a:r>
              <a:rPr lang="az-Latn-AZ" altLang="en-US" sz="1100">
                <a:latin typeface="Arial" panose="020B0604020202020204" pitchFamily="34" charset="0"/>
              </a:rPr>
              <a:t> metodu daha təhlükəsiz və məxfi məlumat göndərmək üçün istifadə olunur (məsələn, şifrə).</a:t>
            </a:r>
          </a:p>
          <a:p>
            <a:pPr>
              <a:lnSpc>
                <a:spcPct val="150000"/>
              </a:lnSpc>
              <a:buNone/>
            </a:pPr>
            <a:endParaRPr lang="az-Latn-AZ" altLang="en-US" sz="1100">
              <a:latin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z-Latn-AZ" altLang="en-US" sz="1100" b="1">
                <a:solidFill>
                  <a:srgbClr val="00B050"/>
                </a:solidFill>
                <a:latin typeface="Arial" panose="020B0604020202020204" pitchFamily="34" charset="0"/>
              </a:rPr>
              <a:t>@csrf: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z-Latn-AZ" altLang="en-US" sz="1100">
                <a:latin typeface="Arial" panose="020B0604020202020204" pitchFamily="34" charset="0"/>
              </a:rPr>
              <a:t>Laravel-in CSRF qoruması üçün əlavə olunur.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z-Latn-AZ" altLang="en-US" sz="1100">
                <a:latin typeface="Arial" panose="020B0604020202020204" pitchFamily="34" charset="0"/>
              </a:rPr>
              <a:t>Server tərəfindən formaya avtomatik hidden input əlavə edir ki, bu da CSRF hücumlarının qarşısını alır.</a:t>
            </a:r>
          </a:p>
          <a:p>
            <a:pPr>
              <a:lnSpc>
                <a:spcPct val="150000"/>
              </a:lnSpc>
              <a:buNone/>
            </a:pPr>
            <a:endParaRPr lang="az-Latn-AZ" altLang="en-US" sz="11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1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100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45864-6B19-1EEE-B07D-68AAEF56B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1132"/>
            <a:ext cx="4991797" cy="1162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FC0F3F-0700-9683-D79D-3B6A0B02B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134" y="0"/>
            <a:ext cx="64648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10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F829A-D152-5D31-C7AD-443F087B6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DF05C2-F6EB-026E-2D17-0A3A66105CAD}"/>
              </a:ext>
            </a:extLst>
          </p:cNvPr>
          <p:cNvSpPr txBox="1"/>
          <p:nvPr/>
        </p:nvSpPr>
        <p:spPr>
          <a:xfrm>
            <a:off x="217714" y="255046"/>
            <a:ext cx="11756571" cy="6356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Form Input-lar (İstifadəçi məlumatları)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a)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name="name"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input istifadəçinin adını daxil etməsi üçün nəzərdə tutulub.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name="name"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 məlumatlarını serverə göndərərkən açar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key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kimi çıxış edir.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PHP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tərəfdə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$_POST['name']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 ya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request()-&gt;name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vasitəsilə bu dəyəri oxuya bilərik.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b)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name="email"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input istifadəçinin e-poçt ünvanı üçündür.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Göndərilən məlumat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$_POST['email']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 ya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request()-&gt;email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ilə oxunur.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c)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name="password"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İstifadəçi şifrəsini bu input vasitəsilə daxil edir.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Şifrəni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name="password"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etiketi ilə serverə göndərir.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 tətbiqlərdə bu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type="password"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olmalıdır ki, simvollar ulduzla gizlənsin.</a:t>
            </a:r>
          </a:p>
        </p:txBody>
      </p:sp>
    </p:spTree>
    <p:extLst>
      <p:ext uri="{BB962C8B-B14F-4D97-AF65-F5344CB8AC3E}">
        <p14:creationId xmlns:p14="http://schemas.microsoft.com/office/powerpoint/2010/main" val="683786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5516E-06CA-3FF1-B136-EC0C46917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E50E14-3C73-EC90-ED25-62E4BE301C41}"/>
              </a:ext>
            </a:extLst>
          </p:cNvPr>
          <p:cNvSpPr txBox="1"/>
          <p:nvPr/>
        </p:nvSpPr>
        <p:spPr>
          <a:xfrm>
            <a:off x="217714" y="255046"/>
            <a:ext cx="8539787" cy="4556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Kontroller Metodu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İzah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metod form məlumatları serverə gəldikdə Laravel tərəfindən işə salınır.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$_POST[...]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vasitəsilə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form daxilində yazılmış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-ların dəyərlərini alır və ekrana çap edir.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Burada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PHP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-nin standart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$_POST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array-i istifadə olunub, lakin Laravel-in özündə belə yazmaq daha doğrudur: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FBA17-3513-A615-0391-2B9E7D5BC6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939"/>
          <a:stretch/>
        </p:blipFill>
        <p:spPr>
          <a:xfrm>
            <a:off x="9111387" y="3502058"/>
            <a:ext cx="3080613" cy="33559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BBE55C-13CC-A5C0-ED81-22A107B39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253" y="0"/>
            <a:ext cx="3111747" cy="30071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D33E96-6E11-AA42-FC59-97BCBB7C8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14" y="726464"/>
            <a:ext cx="2981741" cy="12384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3CD52D-F591-E8E8-A904-011E30BD65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714" y="4430701"/>
            <a:ext cx="4191585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41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9C665-DDC8-C442-AE92-8ECC02AC0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AD4976-1EBD-CEBA-43B8-4C448AD47E56}"/>
              </a:ext>
            </a:extLst>
          </p:cNvPr>
          <p:cNvSpPr txBox="1"/>
          <p:nvPr/>
        </p:nvSpPr>
        <p:spPr>
          <a:xfrm>
            <a:off x="217714" y="255046"/>
            <a:ext cx="11756571" cy="95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en-US" sz="1300" b="1">
                <a:latin typeface="Arial" panose="020B0604020202020204" pitchFamily="34" charset="0"/>
              </a:rPr>
              <a:t>N</a:t>
            </a:r>
            <a:r>
              <a:rPr lang="az-Latn-AZ" altLang="en-US" sz="1300" b="1">
                <a:latin typeface="Arial" panose="020B0604020202020204" pitchFamily="34" charset="0"/>
              </a:rPr>
              <a:t>əticə</a:t>
            </a: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C2AEC-F714-C1CF-7D4A-0595D33D1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805" y="2745478"/>
            <a:ext cx="4334480" cy="18195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8F610A-6098-8941-DE85-1CDB9F489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22" y="1536929"/>
            <a:ext cx="5925377" cy="3991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776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133B8-A8F6-5E36-80F6-F685C090A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A1CFDA-8B7C-D935-0D08-485B75F2CBF6}"/>
              </a:ext>
            </a:extLst>
          </p:cNvPr>
          <p:cNvSpPr txBox="1"/>
          <p:nvPr/>
        </p:nvSpPr>
        <p:spPr>
          <a:xfrm>
            <a:off x="217714" y="255046"/>
            <a:ext cx="11756571" cy="2960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Hücumçunun Qarşılaşdığı Çətinlik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Hücumçu bu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@csrf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token-i bilə bilməz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Çünki bu token yalnız server tərəfindən yaradılır və istifadəçinin sessiyası ilə bağlı olur.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 brauzerə göndərilir, lakin yalnız istifadəçinin öz sessiyası üçün keçərlidir.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Hücumçu öz formasında bu tokeni təyin edə bilməz, çünki onun həmin sessiyaya çıxışı yoxdur.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səbəbdən Laravel kimi framework-lər </a:t>
            </a:r>
            <a:r>
              <a:rPr kumimoji="0" lang="en-US" altLang="en-US" sz="14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CSRF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qoruması ilə bu cür hücumların qarşısını çox effektiv şəkildə ala bilir.</a:t>
            </a:r>
          </a:p>
        </p:txBody>
      </p:sp>
    </p:spTree>
    <p:extLst>
      <p:ext uri="{BB962C8B-B14F-4D97-AF65-F5344CB8AC3E}">
        <p14:creationId xmlns:p14="http://schemas.microsoft.com/office/powerpoint/2010/main" val="1349234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E4C2B-D5C4-22DB-FE0E-D969A90E5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A796A8-05F8-9F2D-6E78-633267E14CE6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1811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D3A91-306D-5721-164D-F3EED4BA6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62B0C1-2020-7FE8-AA32-6234565354BA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0739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AEFCB-B528-7286-6C4B-54D652B87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EFDE44-F76A-8E08-E471-286BD6B7E9BF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5995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791AA-62DD-422F-6923-EF1BA372F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60C07B-86F9-E8D2-7A7D-30EF05CEF48E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716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58568-87CB-2AE3-0F6B-9F914F4DC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9BB787-C6AD-C310-9431-F0FA7B5C9E30}"/>
              </a:ext>
            </a:extLst>
          </p:cNvPr>
          <p:cNvSpPr txBox="1"/>
          <p:nvPr/>
        </p:nvSpPr>
        <p:spPr>
          <a:xfrm>
            <a:off x="217714" y="255046"/>
            <a:ext cx="11756571" cy="1282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en-US" sz="1300" b="1">
                <a:latin typeface="Arial" panose="020B0604020202020204" pitchFamily="34" charset="0"/>
              </a:rPr>
              <a:t>CSRF</a:t>
            </a:r>
            <a:r>
              <a:rPr lang="en-US" altLang="en-US" sz="1300">
                <a:latin typeface="Arial" panose="020B0604020202020204" pitchFamily="34" charset="0"/>
              </a:rPr>
              <a:t> </a:t>
            </a:r>
            <a:r>
              <a:rPr lang="az-Latn-AZ" altLang="en-US" sz="1300">
                <a:latin typeface="Arial" panose="020B0604020202020204" pitchFamily="34" charset="0"/>
              </a:rPr>
              <a:t>-i aktiv etmək üçün bir neçə qayda var bunlardan ən rahatdı aşağıdakı qaydadır. </a:t>
            </a:r>
            <a:r>
              <a:rPr lang="az-Latn-AZ" altLang="en-US" sz="1300" b="1">
                <a:latin typeface="Arial" panose="020B0604020202020204" pitchFamily="34" charset="0"/>
              </a:rPr>
              <a:t>FORM</a:t>
            </a:r>
            <a:r>
              <a:rPr lang="az-Latn-AZ" altLang="en-US" sz="1300">
                <a:latin typeface="Arial" panose="020B0604020202020204" pitchFamily="34" charset="0"/>
              </a:rPr>
              <a:t> elementinin altında </a:t>
            </a:r>
            <a:r>
              <a:rPr lang="en-US" altLang="en-US" sz="1300" b="1">
                <a:latin typeface="Arial" panose="020B0604020202020204" pitchFamily="34" charset="0"/>
              </a:rPr>
              <a:t>@csrf </a:t>
            </a:r>
            <a:r>
              <a:rPr lang="en-US" altLang="en-US" sz="1300">
                <a:latin typeface="Arial" panose="020B0604020202020204" pitchFamily="34" charset="0"/>
              </a:rPr>
              <a:t>yaz</a:t>
            </a:r>
            <a:r>
              <a:rPr lang="az-Latn-AZ" altLang="en-US" sz="1300">
                <a:latin typeface="Arial" panose="020B0604020202020204" pitchFamily="34" charset="0"/>
              </a:rPr>
              <a:t>ırıq.</a:t>
            </a:r>
            <a:r>
              <a:rPr lang="en-US" altLang="en-US" sz="1300">
                <a:latin typeface="Arial" panose="020B0604020202020204" pitchFamily="34" charset="0"/>
              </a:rPr>
              <a:t> </a:t>
            </a:r>
            <a:r>
              <a:rPr lang="az-Latn-AZ" altLang="en-US" sz="1300">
                <a:latin typeface="Arial" panose="020B0604020202020204" pitchFamily="34" charset="0"/>
              </a:rPr>
              <a:t>Bunu etmədən öncə qovluq strukturuna baxaq və </a:t>
            </a:r>
            <a:r>
              <a:rPr lang="az-Latn-AZ" altLang="en-US" sz="1300" b="1">
                <a:solidFill>
                  <a:srgbClr val="0070C0"/>
                </a:solidFill>
                <a:latin typeface="Arial" panose="020B0604020202020204" pitchFamily="34" charset="0"/>
              </a:rPr>
              <a:t>LoginController</a:t>
            </a:r>
            <a:r>
              <a:rPr lang="az-Latn-AZ" altLang="en-US" sz="1300">
                <a:latin typeface="Arial" panose="020B0604020202020204" pitchFamily="34" charset="0"/>
              </a:rPr>
              <a:t> faylı ilə </a:t>
            </a:r>
            <a:r>
              <a:rPr lang="az-Latn-AZ" altLang="en-US" sz="1300" b="1">
                <a:solidFill>
                  <a:srgbClr val="0070C0"/>
                </a:solidFill>
                <a:latin typeface="Arial" panose="020B0604020202020204" pitchFamily="34" charset="0"/>
              </a:rPr>
              <a:t>Login</a:t>
            </a:r>
            <a:r>
              <a:rPr lang="az-Latn-AZ" altLang="en-US" sz="1300">
                <a:latin typeface="Arial" panose="020B0604020202020204" pitchFamily="34" charset="0"/>
              </a:rPr>
              <a:t> şablon faylını yaradaq.  Bunların şəkillərini slaydlarda yerləşdirirəm....</a:t>
            </a: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Aşağıda </a:t>
            </a:r>
            <a:r>
              <a:rPr lang="en-US" altLang="en-US" sz="1300" b="1">
                <a:latin typeface="Arial" panose="020B0604020202020204" pitchFamily="34" charset="0"/>
              </a:rPr>
              <a:t>@csrf </a:t>
            </a:r>
            <a:r>
              <a:rPr lang="az-Latn-AZ" altLang="en-US" sz="1300" b="1">
                <a:latin typeface="Arial" panose="020B0604020202020204" pitchFamily="34" charset="0"/>
              </a:rPr>
              <a:t> </a:t>
            </a:r>
            <a:r>
              <a:rPr lang="az-Latn-AZ" altLang="en-US" sz="1300">
                <a:latin typeface="Arial" panose="020B0604020202020204" pitchFamily="34" charset="0"/>
              </a:rPr>
              <a:t>yazmadan nəticənin nə olacağına baxaq (</a:t>
            </a:r>
            <a:r>
              <a:rPr lang="en-US" sz="1400" b="1"/>
              <a:t>419 Page Expired</a:t>
            </a:r>
            <a:r>
              <a:rPr lang="en-US" sz="1400"/>
              <a:t> və ya </a:t>
            </a:r>
            <a:r>
              <a:rPr lang="en-US" sz="1400" b="1"/>
              <a:t>TokenMismatchException</a:t>
            </a:r>
            <a:r>
              <a:rPr lang="en-US" sz="1400"/>
              <a:t> qaytarılır</a:t>
            </a:r>
            <a:r>
              <a:rPr lang="az-Latn-AZ" altLang="en-US" sz="1300">
                <a:latin typeface="Arial" panose="020B0604020202020204" pitchFamily="34" charset="0"/>
              </a:rPr>
              <a:t>). Şəkil 5ci slaydda....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AE6C1-6699-9F2F-6ACE-AC7E81624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4303"/>
            <a:ext cx="12192000" cy="489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2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EDF05-FCB4-F4F2-3132-AA110FA73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6E83F4-26C7-5BC2-0B73-AA87CCF2CF33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Struktur bu cürdür.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C03A67-FDFF-9076-523A-189AE68D2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732" y="0"/>
            <a:ext cx="23672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7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578D0-8F46-2ECB-7CFD-524FADE1A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D1ADF0-33F7-C200-D17D-DCEC27FADC43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C6A7-4933-050F-DDF9-C8FDD79A8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9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8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A8018-852A-C739-7FF9-552460769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620710-A2A3-B3D8-9694-0DAEF6C5FA11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en-US" sz="1300" b="1">
                <a:latin typeface="Arial" panose="020B0604020202020204" pitchFamily="34" charset="0"/>
              </a:rPr>
              <a:t>CSRF</a:t>
            </a:r>
            <a:r>
              <a:rPr lang="en-US" altLang="en-US" sz="1300">
                <a:latin typeface="Arial" panose="020B0604020202020204" pitchFamily="34" charset="0"/>
              </a:rPr>
              <a:t>  </a:t>
            </a:r>
            <a:r>
              <a:rPr lang="az-Latn-AZ" altLang="en-US" sz="1300">
                <a:latin typeface="Arial" panose="020B0604020202020204" pitchFamily="34" charset="0"/>
              </a:rPr>
              <a:t>əlavə etdikdən sonra Controller -də yazdığımız </a:t>
            </a:r>
            <a:r>
              <a:rPr lang="az-Latn-AZ" altLang="en-US" sz="1300" b="1">
                <a:solidFill>
                  <a:srgbClr val="FF0000"/>
                </a:solidFill>
                <a:latin typeface="Arial" panose="020B0604020202020204" pitchFamily="34" charset="0"/>
              </a:rPr>
              <a:t>handleLogin() </a:t>
            </a:r>
            <a:r>
              <a:rPr lang="az-Latn-AZ" altLang="en-US" sz="1300">
                <a:latin typeface="Arial" panose="020B0604020202020204" pitchFamily="34" charset="0"/>
              </a:rPr>
              <a:t>funksiyası işləyəcək və sadəcə ağ səhifə görəcəyik. Şəkil növbəti slaydda.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3D77DA-20AD-67C2-A884-4F8818D0F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28962"/>
            <a:ext cx="12192000" cy="502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9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8C1A5-AE56-96C9-50E7-7AD462C00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70146E-2FB8-93AE-4BAE-A89C95C41A1F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41BB03-106C-FB4D-9F51-14AAECE23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072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6759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C2053-C686-7406-BB92-E7ED56BC2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E76312-6D5F-04C9-22B4-30FC380532E5}"/>
              </a:ext>
            </a:extLst>
          </p:cNvPr>
          <p:cNvSpPr txBox="1"/>
          <p:nvPr/>
        </p:nvSpPr>
        <p:spPr>
          <a:xfrm>
            <a:off x="217714" y="255046"/>
            <a:ext cx="11756571" cy="3656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 b="1">
                <a:latin typeface="Arial" panose="020B0604020202020204" pitchFamily="34" charset="0"/>
              </a:rPr>
              <a:t>CSRF</a:t>
            </a:r>
            <a:r>
              <a:rPr lang="az-Latn-AZ" altLang="en-US" sz="1300">
                <a:latin typeface="Arial" panose="020B0604020202020204" pitchFamily="34" charset="0"/>
              </a:rPr>
              <a:t> -i aktiv etmənin başqa yolu `</a:t>
            </a:r>
            <a:r>
              <a:rPr lang="az-Latn-AZ" altLang="en-US" sz="1300" b="1">
                <a:solidFill>
                  <a:srgbClr val="FF0000"/>
                </a:solidFill>
                <a:latin typeface="Arial" panose="020B0604020202020204" pitchFamily="34" charset="0"/>
              </a:rPr>
              <a:t>bootstrap\app.php</a:t>
            </a:r>
            <a:r>
              <a:rPr lang="az-Latn-AZ" altLang="en-US" sz="1300">
                <a:latin typeface="Arial" panose="020B0604020202020204" pitchFamily="34" charset="0"/>
              </a:rPr>
              <a:t>` faylındakı </a:t>
            </a:r>
            <a:r>
              <a:rPr lang="az-Latn-AZ" altLang="en-US" sz="1300" b="1">
                <a:solidFill>
                  <a:srgbClr val="FF0000"/>
                </a:solidFill>
                <a:latin typeface="Arial" panose="020B0604020202020204" pitchFamily="34" charset="0"/>
              </a:rPr>
              <a:t>withMiddleware() </a:t>
            </a:r>
            <a:r>
              <a:rPr lang="az-Latn-AZ" altLang="en-US" sz="1300">
                <a:latin typeface="Arial" panose="020B0604020202020204" pitchFamily="34" charset="0"/>
              </a:rPr>
              <a:t>funksiyasına aşağıdakı kodları əlavə etməkdir. Burada </a:t>
            </a:r>
            <a:r>
              <a:rPr lang="az-Latn-AZ" altLang="en-US" sz="1300" b="1">
                <a:solidFill>
                  <a:srgbClr val="0070C0"/>
                </a:solidFill>
                <a:latin typeface="Arial" panose="020B0604020202020204" pitchFamily="34" charset="0"/>
              </a:rPr>
              <a:t>LOGİN</a:t>
            </a:r>
            <a:r>
              <a:rPr lang="az-Latn-AZ" altLang="en-US" sz="1300">
                <a:latin typeface="Arial" panose="020B0604020202020204" pitchFamily="34" charset="0"/>
              </a:rPr>
              <a:t> yazısı onu bilirir ki, biz </a:t>
            </a:r>
            <a:r>
              <a:rPr lang="az-Latn-AZ" altLang="en-US" sz="1300" b="1">
                <a:solidFill>
                  <a:srgbClr val="0070C0"/>
                </a:solidFill>
                <a:latin typeface="Arial" panose="020B0604020202020204" pitchFamily="34" charset="0"/>
              </a:rPr>
              <a:t>LOGİN</a:t>
            </a:r>
            <a:r>
              <a:rPr lang="az-Latn-AZ" altLang="en-US" sz="1300">
                <a:latin typeface="Arial" panose="020B0604020202020204" pitchFamily="34" charset="0"/>
              </a:rPr>
              <a:t> routerinə </a:t>
            </a:r>
            <a:r>
              <a:rPr lang="az-Latn-AZ" altLang="en-US" sz="1300" b="1">
                <a:latin typeface="Arial" panose="020B0604020202020204" pitchFamily="34" charset="0"/>
              </a:rPr>
              <a:t>CSRF</a:t>
            </a:r>
            <a:r>
              <a:rPr lang="az-Latn-AZ" altLang="en-US" sz="1300">
                <a:latin typeface="Arial" panose="020B0604020202020204" pitchFamily="34" charset="0"/>
              </a:rPr>
              <a:t> təyin edirik. ACNAQ </a:t>
            </a:r>
            <a:r>
              <a:rPr lang="az-Latn-AZ" altLang="en-US" sz="1300" b="1">
                <a:solidFill>
                  <a:srgbClr val="00B050"/>
                </a:solidFill>
                <a:latin typeface="Arial" panose="020B0604020202020204" pitchFamily="34" charset="0"/>
              </a:rPr>
              <a:t>*</a:t>
            </a:r>
            <a:r>
              <a:rPr lang="az-Latn-AZ" altLang="en-US" sz="1300">
                <a:latin typeface="Arial" panose="020B0604020202020204" pitchFamily="34" charset="0"/>
              </a:rPr>
              <a:t> ( </a:t>
            </a:r>
            <a:r>
              <a:rPr lang="az-Latn-AZ" altLang="en-US" sz="1300" b="1">
                <a:solidFill>
                  <a:srgbClr val="00B050"/>
                </a:solidFill>
                <a:latin typeface="Arial" panose="020B0604020202020204" pitchFamily="34" charset="0"/>
              </a:rPr>
              <a:t>ulduz</a:t>
            </a:r>
            <a:r>
              <a:rPr lang="az-Latn-AZ" altLang="en-US" sz="1300">
                <a:latin typeface="Arial" panose="020B0604020202020204" pitchFamily="34" charset="0"/>
              </a:rPr>
              <a:t> ) simvolu qoyaraq hər şeyə </a:t>
            </a:r>
            <a:r>
              <a:rPr lang="az-Latn-AZ" altLang="en-US" sz="1300" b="1">
                <a:latin typeface="Arial" panose="020B0604020202020204" pitchFamily="34" charset="0"/>
              </a:rPr>
              <a:t>CSRF</a:t>
            </a:r>
            <a:r>
              <a:rPr lang="az-Latn-AZ" altLang="en-US" sz="1300">
                <a:latin typeface="Arial" panose="020B0604020202020204" pitchFamily="34" charset="0"/>
              </a:rPr>
              <a:t> təyin et deməkdə olar.</a:t>
            </a: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$middleware-&gt;validateCsrfTokens(except: [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'login',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]);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Bu cür yazmaq qaydası </a:t>
            </a:r>
            <a:r>
              <a:rPr lang="az-Latn-AZ" altLang="en-US" sz="1300" b="1">
                <a:solidFill>
                  <a:srgbClr val="00B050"/>
                </a:solidFill>
                <a:latin typeface="Arial" panose="020B0604020202020204" pitchFamily="34" charset="0"/>
              </a:rPr>
              <a:t>LARAVEL 11 </a:t>
            </a:r>
            <a:r>
              <a:rPr lang="az-Latn-AZ" altLang="en-US" sz="1300">
                <a:latin typeface="Arial" panose="020B0604020202020204" pitchFamily="34" charset="0"/>
              </a:rPr>
              <a:t>və üstü versiyalardadır.</a:t>
            </a: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BFF4C6-D4B0-6EDB-24DD-32D9D406D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910" y="1944334"/>
            <a:ext cx="6385089" cy="491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64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55EB4-6E99-8518-695B-A05C42560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8D4031-D6CE-2023-B9CA-2D2C10222F30}"/>
              </a:ext>
            </a:extLst>
          </p:cNvPr>
          <p:cNvSpPr txBox="1"/>
          <p:nvPr/>
        </p:nvSpPr>
        <p:spPr>
          <a:xfrm>
            <a:off x="217714" y="255046"/>
            <a:ext cx="11756571" cy="6056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 b="1">
                <a:solidFill>
                  <a:srgbClr val="00B050"/>
                </a:solidFill>
                <a:latin typeface="Arial" panose="020B0604020202020204" pitchFamily="34" charset="0"/>
              </a:rPr>
              <a:t>LARAVEL 11 </a:t>
            </a:r>
            <a:r>
              <a:rPr lang="az-Latn-AZ" altLang="en-US" sz="1300">
                <a:latin typeface="Arial" panose="020B0604020202020204" pitchFamily="34" charset="0"/>
              </a:rPr>
              <a:t>-dən aşağı versiyalarda </a:t>
            </a:r>
            <a:r>
              <a:rPr lang="en-US" altLang="en-US" sz="1300" b="1">
                <a:latin typeface="Arial" panose="020B0604020202020204" pitchFamily="34" charset="0"/>
              </a:rPr>
              <a:t>APP</a:t>
            </a:r>
            <a:r>
              <a:rPr lang="az-Latn-AZ" altLang="en-US" sz="1300">
                <a:latin typeface="Arial" panose="020B0604020202020204" pitchFamily="34" charset="0"/>
              </a:rPr>
              <a:t> qovluğunda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app/Http/Middleware/VerifyCsrfToken.php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adlı bir fayl var. </a:t>
            </a:r>
            <a:r>
              <a:rPr lang="az-Latn-AZ" altLang="en-US" sz="1300">
                <a:latin typeface="Arial" panose="020B0604020202020204" pitchFamily="34" charset="0"/>
              </a:rPr>
              <a:t>Bu faylda isə </a:t>
            </a:r>
            <a:r>
              <a:rPr lang="az-Latn-AZ" altLang="en-US" sz="1300" b="1">
                <a:solidFill>
                  <a:srgbClr val="0070C0"/>
                </a:solidFill>
                <a:latin typeface="Arial" panose="020B0604020202020204" pitchFamily="34" charset="0"/>
              </a:rPr>
              <a:t>$except </a:t>
            </a:r>
            <a:r>
              <a:rPr lang="az-Latn-AZ" altLang="en-US" sz="1300">
                <a:latin typeface="Arial" panose="020B0604020202020204" pitchFamily="34" charset="0"/>
              </a:rPr>
              <a:t>adlı array içində aşağı şəkildə olduğu kimi yazmaq lazımdır. </a:t>
            </a: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Uzun illər bu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Middleware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az-Latn-AZ" altLang="en-US" sz="1300" b="1">
                <a:solidFill>
                  <a:srgbClr val="FF0000"/>
                </a:solidFill>
                <a:latin typeface="Arial" panose="020B0604020202020204" pitchFamily="34" charset="0"/>
              </a:rPr>
              <a:t>Kernel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faylları ilə işlədiyimiz üçün,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 11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-ə qədər olan qovluq və fayl sisteminə öyrəşmişik. Bunun üçün hal hazırda quru olan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 12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-ni dəyişərək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 10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edəcəyik. Ən sonda isə </a:t>
            </a:r>
            <a:r>
              <a:rPr kumimoji="0" lang="az-Latn-AZ" altLang="en-US" sz="13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 10 </a:t>
            </a:r>
            <a:r>
              <a:rPr kumimoji="0" lang="az-Latn-AZ" altLang="en-US" sz="130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</a:t>
            </a:r>
            <a:r>
              <a:rPr kumimoji="0" lang="az-Latn-AZ" altLang="en-US" sz="13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edərək yeni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versiyasına keçid edə bilərik.</a:t>
            </a: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834DA-170A-1F48-4009-6A91FE31E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281026"/>
            <a:ext cx="5106113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34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3120</TotalTime>
  <Words>1003</Words>
  <Application>Microsoft Office PowerPoint</Application>
  <PresentationFormat>Widescreen</PresentationFormat>
  <Paragraphs>155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316</cp:revision>
  <dcterms:created xsi:type="dcterms:W3CDTF">2025-04-12T11:00:44Z</dcterms:created>
  <dcterms:modified xsi:type="dcterms:W3CDTF">2025-04-20T06:03:59Z</dcterms:modified>
</cp:coreProperties>
</file>