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289" r:id="rId6"/>
    <p:sldId id="297" r:id="rId7"/>
    <p:sldId id="298" r:id="rId8"/>
    <p:sldId id="304" r:id="rId9"/>
    <p:sldId id="300" r:id="rId10"/>
    <p:sldId id="299" r:id="rId11"/>
    <p:sldId id="302" r:id="rId12"/>
    <p:sldId id="303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099A3-8ED6-828D-BC99-9190320AC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1D7735-7088-0FF6-D033-04826B916505}"/>
              </a:ext>
            </a:extLst>
          </p:cNvPr>
          <p:cNvSpPr txBox="1"/>
          <p:nvPr/>
        </p:nvSpPr>
        <p:spPr>
          <a:xfrm>
            <a:off x="217714" y="255046"/>
            <a:ext cx="11756571" cy="185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İndi laravelin ən son versiyasını istifad</a:t>
            </a:r>
            <a:r>
              <a:rPr lang="az-Latn-AZ" altLang="en-US" sz="1300">
                <a:latin typeface="Arial" panose="020B0604020202020204" pitchFamily="34" charset="0"/>
              </a:rPr>
              <a:t>ə edərək yeni proyekt yaradırıq: </a:t>
            </a:r>
            <a:r>
              <a:rPr lang="az-Latn-AZ" altLang="en-US" sz="1300" u="sng">
                <a:solidFill>
                  <a:srgbClr val="00B0F0"/>
                </a:solidFill>
                <a:latin typeface="Arial" panose="020B0604020202020204" pitchFamily="34" charset="0"/>
              </a:rPr>
              <a:t>https://laravel.com/docs/12.x/installation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5B74E-B38E-9CC2-4F8B-A1B8553A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27" y="1589940"/>
            <a:ext cx="1037417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5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847F9-C76D-E35F-500B-DEF14E35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857C27-78D2-CDFD-C34E-C436EC5D04D9}"/>
              </a:ext>
            </a:extLst>
          </p:cNvPr>
          <p:cNvSpPr txBox="1"/>
          <p:nvPr/>
        </p:nvSpPr>
        <p:spPr>
          <a:xfrm>
            <a:off x="161153" y="151179"/>
            <a:ext cx="718232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İndi ilk öncə </a:t>
            </a:r>
            <a:r>
              <a:rPr kumimoji="0" lang="az-Latn-AZ" altLang="en-US" sz="1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LARAVEL qovluq strukturuna </a:t>
            </a:r>
            <a:r>
              <a:rPr kumimoji="0" lang="az-Latn-AZ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diqqət yetirək.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Laravel-də fayl və qovluq strukturu layihənin modullu, oxunaqlı və asan inkişaf etdirilə bilən şəkildə qurulmasına imkan verir. 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Gəlin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View, Model, Controller, Routing, File Store, Config, Database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hissələrinin nə üçün istifadə edildiyini 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baxaq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Model (app/Models)</a:t>
            </a:r>
            <a:r>
              <a:rPr lang="az-Latn-AZ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verilənlər bazası ilə əlaqəni idarə edir. Laravel-də Model, Eloquent ORM vasitəsilə verilənlər bazasındakı cədvəllərlə işləyir.</a:t>
            </a: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 funksiyaları: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Verilənlər bazası sorğuları (insert, update, delete, select).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Əlaqələr (relationship) – məsələn, hasOne, hasMany, belongsTo, belongsToMany.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Məlumatların yoxlanılması və işlənməsi.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View (resources/views)</a:t>
            </a:r>
            <a:r>
              <a:rPr lang="az-Latn-AZ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 istifadəçiyə göstərilən interfeys (HTML) hissəsini təşkil edir.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Blade templating engine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istifadə olunur.</a:t>
            </a: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 funksiyaları: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 dizaynı və təqdimat.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Blade sintaksisi ilə dəyişənlərin göstərilməsi.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Layout və component əsaslı frontend strukturlaşması.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DFAF0-7559-E856-1E55-A51CCB9B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324" y="0"/>
            <a:ext cx="2942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9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13EE5-7CD2-C589-3522-1362CA24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8D4F9B-A6F4-0CDE-1665-B90D1D8CFAE1}"/>
              </a:ext>
            </a:extLst>
          </p:cNvPr>
          <p:cNvSpPr txBox="1"/>
          <p:nvPr/>
        </p:nvSpPr>
        <p:spPr>
          <a:xfrm>
            <a:off x="217714" y="255046"/>
            <a:ext cx="11756571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Controller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app/Http/Controllers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az-Latn-AZ" altLang="en-US" sz="1300" b="1">
                <a:latin typeface="Arial" panose="020B0604020202020204" pitchFamily="34" charset="0"/>
              </a:rPr>
              <a:t> -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və Model arasında körpü rolunu oynayır. Sorğuları qəbul edir, modeli çağırır və nəticəni View-a ötürür.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 funksiyaları: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sorğularını idarə etmək.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Biznes məntiqi yazmaq.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Middleware-lərlə işləmək.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Routing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routes/web.php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routes/api.php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az-Latn-AZ" altLang="en-US" sz="1300" b="1">
                <a:latin typeface="Arial" panose="020B0604020202020204" pitchFamily="34" charset="0"/>
              </a:rPr>
              <a:t> -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Routing HTTP sorğularının hansı controller və ya function-a yönləndiriləcəyini təyin edir.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 funksiyaları: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URL-lər</a:t>
            </a:r>
            <a:r>
              <a:rPr lang="az-Latn-AZ" altLang="en-US" sz="1300">
                <a:latin typeface="Arial" panose="020B0604020202020204" pitchFamily="34" charset="0"/>
              </a:rPr>
              <a:t>dən istifadə edərək,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kontroller funksiyaları arasında əlaqə yaratmaq.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 parameter və middleware istifadə etmək.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web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üçün fərqli route faylları.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File Store (Storage)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storage/app/public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storage/framework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storage/logs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az-Latn-AZ" altLang="en-US" sz="1300" b="1">
                <a:latin typeface="Arial" panose="020B0604020202020204" pitchFamily="34" charset="0"/>
              </a:rPr>
              <a:t> -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 saxlanması və idarəsi üçün istifadə olunur. İstifadəçinin yüklədiyi fayllar, log-lar və sessiyalar burada saxlanır.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 funksiyaları: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İstifadəçi fayllarını yükləmək və saxlamaq.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qeydləri aparmaq 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storage/logs/laravel.log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Keş və sessiya idarəsi 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storage/framework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9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94A87-5CD4-ACA2-7158-3F4E9E836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80201E-27F2-1EC8-8154-4F322EBFEFFB}"/>
              </a:ext>
            </a:extLst>
          </p:cNvPr>
          <p:cNvSpPr txBox="1"/>
          <p:nvPr/>
        </p:nvSpPr>
        <p:spPr>
          <a:xfrm>
            <a:off x="217714" y="255046"/>
            <a:ext cx="11756571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Config (config/)</a:t>
            </a:r>
            <a:r>
              <a:rPr lang="az-Latn-AZ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Layihənin bütün konfiqurasiya faylları burada saxlanır. Məsələn, config/app.php, config/database.php.</a:t>
            </a: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 funksiyaları: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Ətraf mühitə uyğun dəyişənlərin idarəsi (timezone, locale, providers).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Xidmətlərin və komponentlərin konfiqurasiyası.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.env faylından oxunan dəyərlərlə birlikdə işləyir.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Database (database/)</a:t>
            </a:r>
            <a:r>
              <a:rPr lang="az-Latn-AZ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Verilənlər bazası ilə bağlı olan bütün işlər – migrasiyalar, seeder-lər və factory-lər burada yerləşir.</a:t>
            </a: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 hissələr: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migrations/: Cədvəl strukturlarını yaratmaq və dəyişmək üçün.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seeders/: </a:t>
            </a:r>
            <a:r>
              <a:rPr kumimoji="0" lang="az-Latn-AZ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 və ya default məlumatları daxil etmək üçün.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factories/: </a:t>
            </a:r>
            <a:r>
              <a:rPr kumimoji="0" lang="az-Latn-AZ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və ya development üçün saxta məlumat generasiya etmək üçün.</a:t>
            </a:r>
          </a:p>
        </p:txBody>
      </p:sp>
    </p:spTree>
    <p:extLst>
      <p:ext uri="{BB962C8B-B14F-4D97-AF65-F5344CB8AC3E}">
        <p14:creationId xmlns:p14="http://schemas.microsoft.com/office/powerpoint/2010/main" val="977415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B4F21-8D09-AF21-43C7-4D095ADC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7DB6E0-7B45-F862-72F2-ACB0F184D753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7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C3AB-550A-0544-C143-261340815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BFB5F-D2AD-61B5-1C18-9ABBCEC2624A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9F99A-94E5-0A66-662C-0698283E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19" y="904044"/>
            <a:ext cx="9002381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4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E53F-AA18-A057-5FD3-D1C5263B9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A0477-0D27-CD49-21F5-7646DD430977}"/>
              </a:ext>
            </a:extLst>
          </p:cNvPr>
          <p:cNvSpPr txBox="1"/>
          <p:nvPr/>
        </p:nvSpPr>
        <p:spPr>
          <a:xfrm>
            <a:off x="217714" y="255046"/>
            <a:ext cx="377925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Yükləmə tamamlandı.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A026D-9E7C-8593-A241-A71D429D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0"/>
            <a:ext cx="8015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2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3CBFB-81A5-8C23-7704-83C7E0B95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F4D9AE-A374-AB67-4A2E-318C10B3BAC7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Proyekti açmaq üçün laragon </a:t>
            </a:r>
            <a:r>
              <a:rPr lang="az-Latn-AZ" altLang="en-US" sz="1300">
                <a:latin typeface="Arial" panose="020B0604020202020204" pitchFamily="34" charset="0"/>
              </a:rPr>
              <a:t>-da mausun sağ düyməsini basaraq proyektin adına klikləyirik.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BCF64-B3EE-D259-0FC9-E86FE374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69" y="2235075"/>
            <a:ext cx="6668431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C4C9-1393-C164-4955-821793F7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4BF79C-D20F-33EB-F755-95D20A4D6976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Saty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ı açdıqda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xətası ilə qarşılaşacağıq.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30507-1E06-9533-B8D9-EAF3E0AC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36" y="1395167"/>
            <a:ext cx="8964364" cy="54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5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6E052-21E1-76E8-B08A-F29B5001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25CF4-DA27-7FC7-0D92-12C69EC91E4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xətanı aradan qaldırmaq üçün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.ENV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fay</a:t>
            </a:r>
            <a:r>
              <a:rPr lang="az-Latn-AZ" altLang="en-US" sz="1300">
                <a:latin typeface="Arial" panose="020B0604020202020204" pitchFamily="34" charset="0"/>
              </a:rPr>
              <a:t>lında bəzi sətrləri commentdən çıxartmaq lazımdır.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3873A-DB10-D77F-3EA1-9D7753C4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389" y="1131216"/>
            <a:ext cx="6251611" cy="57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5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94523-392E-12B0-9670-FBBB5E85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4867BC-3427-D838-0021-47F379448F8A}"/>
              </a:ext>
            </a:extLst>
          </p:cNvPr>
          <p:cNvSpPr txBox="1"/>
          <p:nvPr/>
        </p:nvSpPr>
        <p:spPr>
          <a:xfrm>
            <a:off x="217714" y="255046"/>
            <a:ext cx="11756571" cy="4536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  <a:cs typeface="Arial" panose="020B0604020202020204" pitchFamily="34" charset="0"/>
              </a:rPr>
              <a:t>Növbəti xəta </a:t>
            </a:r>
            <a:r>
              <a:rPr lang="az-Latn-AZ" altLang="en-US" sz="1300" b="1">
                <a:latin typeface="Arial" panose="020B0604020202020204" pitchFamily="34" charset="0"/>
                <a:cs typeface="Arial" panose="020B0604020202020204" pitchFamily="34" charset="0"/>
              </a:rPr>
              <a:t>Laravel</a:t>
            </a:r>
            <a:r>
              <a:rPr lang="az-Latn-AZ" altLang="en-US" sz="1300">
                <a:latin typeface="Arial" panose="020B0604020202020204" pitchFamily="34" charset="0"/>
                <a:cs typeface="Arial" panose="020B0604020202020204" pitchFamily="34" charset="0"/>
              </a:rPr>
              <a:t> -in sessiya sistemində istifadə olunan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sessions</a:t>
            </a:r>
            <a:r>
              <a:rPr lang="az-Latn-AZ" altLang="en-US" sz="1300">
                <a:latin typeface="Arial" panose="020B0604020202020204" pitchFamily="34" charset="0"/>
                <a:cs typeface="Arial" panose="020B0604020202020204" pitchFamily="34" charset="0"/>
              </a:rPr>
              <a:t> adlı cədvəlin məlumat bazasında olmaması səbəbindən baş verir. Laravel, default olaraq database sessiya sürücüsünü istifadə edirsə və sessions cədvəli mövcud deyilsə, bu cür </a:t>
            </a:r>
            <a:r>
              <a:rPr lang="az-Latn-AZ" altLang="en-US" sz="1300" b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Illuminate\Database\QueryException </a:t>
            </a:r>
            <a:r>
              <a:rPr lang="az-Latn-AZ" altLang="en-US" sz="1300">
                <a:latin typeface="Arial" panose="020B0604020202020204" pitchFamily="34" charset="0"/>
                <a:cs typeface="Arial" panose="020B0604020202020204" pitchFamily="34" charset="0"/>
              </a:rPr>
              <a:t>xətası alırıq.</a:t>
            </a: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Əgər production mühitinə işləyirsənsə və bir neçə server arasında sessiya sinxronizasiyası vacibdirsə,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sürücüsü daha məqsədəuyğundur. Yox əgər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local development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və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üçün işləyirsənsə,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sürücüsü daha sadədir.</a:t>
            </a: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Həll yolları bir neçədənədir. Ancaq hələki ən rahat həll yollu,  </a:t>
            </a:r>
            <a:r>
              <a:rPr lang="en-US" sz="13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SESSION_DRIVER=database</a:t>
            </a:r>
            <a:r>
              <a:rPr lang="az-Latn-AZ" sz="1300" b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sətrindəki </a:t>
            </a:r>
            <a:r>
              <a:rPr lang="az-Latn-AZ" sz="13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yazısını </a:t>
            </a:r>
            <a:r>
              <a:rPr lang="az-Latn-AZ" sz="13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yazısı ilə əvəz etməkdir.</a:t>
            </a: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Sonra </a:t>
            </a:r>
            <a:r>
              <a:rPr lang="en-US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-ləri təmizl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əmək </a:t>
            </a:r>
          </a:p>
          <a:p>
            <a:pPr>
              <a:lnSpc>
                <a:spcPct val="150000"/>
              </a:lnSpc>
              <a:buNone/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lazımdır. Ancaq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təmizlədikdə</a:t>
            </a:r>
          </a:p>
          <a:p>
            <a:pPr>
              <a:lnSpc>
                <a:spcPct val="150000"/>
              </a:lnSpc>
              <a:buNone/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problemlər ilə qarşılaşacağıq. </a:t>
            </a:r>
          </a:p>
          <a:p>
            <a:pPr>
              <a:lnSpc>
                <a:spcPct val="150000"/>
              </a:lnSpc>
              <a:buNone/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Həmin problemlər ilə qarşılaşmadan</a:t>
            </a:r>
          </a:p>
          <a:p>
            <a:pPr>
              <a:lnSpc>
                <a:spcPct val="150000"/>
              </a:lnSpc>
              <a:buNone/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əvvəl veb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əhifənin yüklənib yüklənmədiyini</a:t>
            </a:r>
          </a:p>
          <a:p>
            <a:pPr>
              <a:lnSpc>
                <a:spcPct val="150000"/>
              </a:lnSpc>
              <a:buNone/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kontrol edək. Növbəti slaydda.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E16D4-586A-B6B3-BC7B-403B1ADB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03" y="3091992"/>
            <a:ext cx="6235897" cy="376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6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491FF-5477-FBE4-1623-4B12DD170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1AAB-923E-7556-B5AC-54D95192646E}"/>
              </a:ext>
            </a:extLst>
          </p:cNvPr>
          <p:cNvSpPr txBox="1"/>
          <p:nvPr/>
        </p:nvSpPr>
        <p:spPr>
          <a:xfrm>
            <a:off x="217715" y="255046"/>
            <a:ext cx="5296966" cy="5044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200">
                <a:latin typeface="Arial" panose="020B0604020202020204" pitchFamily="34" charset="0"/>
                <a:cs typeface="Arial" panose="020B0604020202020204" pitchFamily="34" charset="0"/>
              </a:rPr>
              <a:t>Və budur məndə səhifə problemsiz yükləndi (yuxarı sağ şəkil). </a:t>
            </a:r>
          </a:p>
          <a:p>
            <a:pPr>
              <a:lnSpc>
                <a:spcPct val="150000"/>
              </a:lnSpc>
              <a:buNone/>
            </a:pPr>
            <a:r>
              <a:rPr lang="az-Latn-AZ" altLang="en-US" sz="1200">
                <a:latin typeface="Arial" panose="020B0604020202020204" pitchFamily="34" charset="0"/>
                <a:cs typeface="Arial" panose="020B0604020202020204" pitchFamily="34" charset="0"/>
              </a:rPr>
              <a:t>Ancaq yenədə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-ləri təmizləmək lazımdır. 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cache 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-ləri 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təmizləmək üçün aşağıdakı əmrləri yazırıq.</a:t>
            </a:r>
          </a:p>
          <a:p>
            <a:pPr>
              <a:lnSpc>
                <a:spcPct val="150000"/>
              </a:lnSpc>
              <a:buNone/>
            </a:pPr>
            <a:endParaRPr lang="en-US" altLang="en-US" sz="1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alt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artisan config:clear</a:t>
            </a:r>
            <a:r>
              <a:rPr lang="en-US" alt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z-Latn-AZ" altLang="en-US" sz="12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xəta olmadı</a:t>
            </a:r>
            <a:endParaRPr lang="az-Latn-AZ" altLang="en-US" sz="1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 artisan config:cache </a:t>
            </a:r>
            <a:r>
              <a:rPr kumimoji="0" lang="az-Latn-AZ" altLang="en-US" sz="12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xəta olmadı</a:t>
            </a:r>
            <a:endParaRPr kumimoji="0" lang="az-Latn-AZ" altLang="en-US" sz="1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 artisan cache:clear</a:t>
            </a:r>
            <a:r>
              <a:rPr kumimoji="0" lang="az-Latn-AZ" altLang="en-US" sz="12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xəta oldu (aşağı sağ şəkil)</a:t>
            </a:r>
            <a:endParaRPr kumimoji="0" lang="az-Latn-AZ" altLang="en-US" sz="1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/>
              <a:t>Bu xəta göstərir ki, Laravel layihəndə </a:t>
            </a:r>
            <a:r>
              <a:rPr lang="en-US" sz="1200" b="1"/>
              <a:t>SQLite verilənlər bazası</a:t>
            </a:r>
            <a:r>
              <a:rPr lang="en-US" sz="1200"/>
              <a:t> istifadə olunmağa çalışılır, amma qeyd edilən </a:t>
            </a:r>
            <a:r>
              <a:rPr lang="en-US" sz="1200" b="1"/>
              <a:t>verilənlər bazası faylı mövcud deyil</a:t>
            </a:r>
            <a:r>
              <a:rPr lang="en-US" sz="1200"/>
              <a:t>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Növbəti dərsdə, </a:t>
            </a:r>
            <a:r>
              <a:rPr lang="az-Latn-AZ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yükləyəcəyik ki, </a:t>
            </a:r>
            <a:r>
              <a:rPr lang="az-Latn-AZ" sz="1200" b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əvəzinə </a:t>
            </a:r>
            <a:r>
              <a:rPr lang="az-Latn-AZ" sz="1200" b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istifadə edək. Həmin bu xətanıda onda aradan qaldırmağa çalışarıq.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2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: Ola bilərki, brazuerdə veb səhifə xətasız açılsın. Ancaq terminaldakı bu xətanı aradan qaldırmaq lazımdır.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F31F6-EF2E-1D00-2694-082805F5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09" y="0"/>
            <a:ext cx="6526491" cy="3599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A3C02-D876-2149-B4A5-66281F4C2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508" y="3770294"/>
            <a:ext cx="6526492" cy="30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8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ECC7B-7CA2-801C-0067-E7F5534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0846AD-B160-6DA0-48B5-84D52645A61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9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770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90</cp:revision>
  <dcterms:created xsi:type="dcterms:W3CDTF">2025-04-12T11:00:44Z</dcterms:created>
  <dcterms:modified xsi:type="dcterms:W3CDTF">2025-04-13T06:50:17Z</dcterms:modified>
</cp:coreProperties>
</file>