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2" r:id="rId3"/>
    <p:sldId id="403" r:id="rId4"/>
    <p:sldId id="400" r:id="rId5"/>
    <p:sldId id="404" r:id="rId6"/>
    <p:sldId id="405" r:id="rId7"/>
    <p:sldId id="406" r:id="rId8"/>
    <p:sldId id="407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08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361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Many to Many (çoxdan-çoxa)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əlaqəni başa salmaq üçün 2 cədvəldən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istifadə edəcəyik.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 Mövzu: Many-to-Many (Çoxdan-Çoxa) Əlaqə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Many-to-Many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(çoxdan-çoxa) əlaqə, iki cədvəl arasında bir çoxdan çox əlaqə olduğunu bildirir. Bu əlaqə növü,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-un bir çox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-ə və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-in bir çox </a:t>
            </a:r>
            <a:r>
              <a:rPr kumimoji="0" lang="az-Latn-AZ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-a sahib ola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biləcəyini təsvir edir. Bu əlaqəni başa salmaq üçün bir orta cədvəl istifadə olunur. Bu orta cədvələ `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deyilir.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###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Nümunə: Posts və Tags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#### 1.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 Cədvəli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 cədvəlin hər bir sətri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postu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təmsil edir. Bu cədvəldə `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deyilən bir sütun olmamalıdır. Çünki `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-da olacaq həmin sütun.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DAE9E-EB3F-7209-73D2-74934442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454"/>
            <a:ext cx="12192000" cy="1620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A77E-489D-B8E7-5448-AB4FB535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951F1-8597-C2E3-A054-50D7E7EA22A4}"/>
              </a:ext>
            </a:extLst>
          </p:cNvPr>
          <p:cNvSpPr txBox="1"/>
          <p:nvPr/>
        </p:nvSpPr>
        <p:spPr>
          <a:xfrm>
            <a:off x="217714" y="160778"/>
            <a:ext cx="11756571" cy="605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() </a:t>
            </a:r>
            <a:r>
              <a:rPr lang="az-Latn-AZ" altLang="en-US" sz="1300">
                <a:latin typeface="Arial" panose="020B0604020202020204" pitchFamily="34" charset="0"/>
              </a:rPr>
              <a:t>- </a:t>
            </a:r>
            <a:r>
              <a:rPr lang="az-Latn-AZ" altLang="en-US" sz="1300" b="1">
                <a:latin typeface="Arial" panose="020B0604020202020204" pitchFamily="34" charset="0"/>
              </a:rPr>
              <a:t>post_tag </a:t>
            </a:r>
            <a:r>
              <a:rPr lang="az-Latn-AZ" altLang="en-US" sz="1300">
                <a:latin typeface="Arial" panose="020B0604020202020204" pitchFamily="34" charset="0"/>
              </a:rPr>
              <a:t>pivot cədvəlində olan </a:t>
            </a:r>
            <a:r>
              <a:rPr lang="az-Latn-AZ" altLang="en-US" sz="1300" b="1">
                <a:latin typeface="Arial" panose="020B0604020202020204" pitchFamily="34" charset="0"/>
              </a:rPr>
              <a:t>iki</a:t>
            </a:r>
            <a:r>
              <a:rPr lang="az-Latn-AZ" altLang="en-US" sz="1300">
                <a:latin typeface="Arial" panose="020B0604020202020204" pitchFamily="34" charset="0"/>
              </a:rPr>
              <a:t> sütunun </a:t>
            </a:r>
            <a:r>
              <a:rPr lang="az-Latn-AZ" altLang="en-US" sz="1300" b="1">
                <a:latin typeface="Arial" panose="020B0604020202020204" pitchFamily="34" charset="0"/>
              </a:rPr>
              <a:t>birlikdə təkrarlanmamasını </a:t>
            </a:r>
            <a:r>
              <a:rPr lang="az-Latn-AZ" altLang="en-US" sz="1300">
                <a:latin typeface="Arial" panose="020B0604020202020204" pitchFamily="34" charset="0"/>
              </a:rPr>
              <a:t>təmin edir.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 dillə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-ə yalnız bir dəfə sahib ola bilər.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eyni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dəyərləri ilə ikinci bir sətrin yazılmasına icazə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verilmir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Təsəvvür elə ki, post_tag cədvəlimiz belədir: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= 2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artıq birinci sətrdə var.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sən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$table-&gt;unique(['post_id', 'tag_id'])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etmisənsə, 3-cü sətri əlavə etmək mümkün olmayacaq, çünki bu cütlük artıq mövcuddur.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niyə lazımlıdır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aravelin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attach()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sync()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metodları 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to Many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 əlavə edəndə, təkrarlanmaya yol verilməməlidir, əks halda: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 iki dəfə əlavə olunar.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və ya query nəticələrində səhv nəticə çıxar.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zəifləyər.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B674C7-D321-7973-0E65-C96BC59F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12603"/>
              </p:ext>
            </p:extLst>
          </p:nvPr>
        </p:nvGraphicFramePr>
        <p:xfrm>
          <a:off x="217714" y="206022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963679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79215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1468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1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5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DD4B-87F4-F307-32C8-EEA50B75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B4217-41F8-B4BD-353F-A2DF05933C83}"/>
              </a:ext>
            </a:extLst>
          </p:cNvPr>
          <p:cNvSpPr txBox="1"/>
          <p:nvPr/>
        </p:nvSpPr>
        <p:spPr>
          <a:xfrm>
            <a:off x="217714" y="255046"/>
            <a:ext cx="11756571" cy="640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bu unique-ə ehtiyac yoxdur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sütunlar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saxlayırsansa (məs: assigned_at, status, və s.)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cütlüyü bir neçə fərqli məqsəd üçün ola bilərsə (məsələn: bir istifadəçi eyni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 bir neçə dəfə favori edib)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Onda unique olmaya da bilər.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1. Pivot cədvəldə əlavə sütunlar varsa — niyə unique olmaya bilər?</a:t>
            </a:r>
          </a:p>
          <a:p>
            <a:pPr>
              <a:lnSpc>
                <a:spcPct val="150000"/>
              </a:lnSpc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Təsəvvür elə: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Sənin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cədvəlində yalnız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yox, əlavə məlumatlar da var. Məsələn: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= 1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= 2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olsa da,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added_at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dəyərləri fərqlidir.</a:t>
            </a:r>
          </a:p>
          <a:p>
            <a:pPr>
              <a:lnSpc>
                <a:spcPct val="150000"/>
              </a:lnSpc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 sən eyni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 bir neçə dəfə, amma fərqli məqsədlərlə istifadə edirsən.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da o deməkdir ki, bu iki sütunun təkrar olması problemdir deyə bilmərik.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unique(['post_id', 'tag_id'])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yazsan, bu ikinci sətr əlavə olunmayacaq – Laravel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entry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xətası verəcək.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4A8D34-BD07-019C-8B56-3DD378C27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46194"/>
              </p:ext>
            </p:extLst>
          </p:nvPr>
        </p:nvGraphicFramePr>
        <p:xfrm>
          <a:off x="217714" y="3429000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832924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37163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7961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0987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added_at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1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draft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2024-01-01 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98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approved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2024-02-15 11:32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9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0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536B-2E04-6AB2-3876-4EC9D44E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64C04-8C1F-E411-3D34-9409A052AFD6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2. Eyni post və tag bir neçə dəfə istifadə olunursa — niyə unique olmamalıdır? 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fərz elə ki, sən 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favorites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funksiyası yaradırsan.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əlavə edir.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-lar fərqli zamanlarda və məqsədlərlə istifadə oluna bilər.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cədvəl artıq klassik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pivot cədvəli deyil, bu istifadəçi-fəaliyyəti izləyən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kimidir. Burada eyni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neçə dəfə ola bilər, çünki istifadəçi eyni şeyi bir neçə dəfə edə bilər.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527DE-82C1-A009-1212-ECAC1897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2624"/>
              </p:ext>
            </p:extLst>
          </p:nvPr>
        </p:nvGraphicFramePr>
        <p:xfrm>
          <a:off x="217714" y="3056728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22349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854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98188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3999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user_id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favorited_at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2024-01-01 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46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2024-03-10 16:32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0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93DC6-2BDE-27E6-E505-F0AEF88B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0F55C-54DD-2650-9137-4EE2A29B61B1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 olaraq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108130-ADA7-ED29-439B-63BB9EB1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17938"/>
              </p:ext>
            </p:extLst>
          </p:nvPr>
        </p:nvGraphicFramePr>
        <p:xfrm>
          <a:off x="0" y="979059"/>
          <a:ext cx="10568234" cy="2065796"/>
        </p:xfrm>
        <a:graphic>
          <a:graphicData uri="http://schemas.openxmlformats.org/drawingml/2006/table">
            <a:tbl>
              <a:tblPr/>
              <a:tblGrid>
                <a:gridCol w="5284117">
                  <a:extLst>
                    <a:ext uri="{9D8B030D-6E8A-4147-A177-3AD203B41FA5}">
                      <a16:colId xmlns:a16="http://schemas.microsoft.com/office/drawing/2014/main" val="1215559788"/>
                    </a:ext>
                  </a:extLst>
                </a:gridCol>
                <a:gridCol w="5284117">
                  <a:extLst>
                    <a:ext uri="{9D8B030D-6E8A-4147-A177-3AD203B41FA5}">
                      <a16:colId xmlns:a16="http://schemas.microsoft.com/office/drawing/2014/main" val="217421430"/>
                    </a:ext>
                  </a:extLst>
                </a:gridCol>
              </a:tblGrid>
              <a:tr h="516449">
                <a:tc>
                  <a:txBody>
                    <a:bodyPr/>
                    <a:lstStyle/>
                    <a:p>
                      <a:r>
                        <a:rPr lang="en-US" b="1"/>
                        <a:t>Hal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unique(['post_id', 'tag_id']) lazımdır?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553397"/>
                  </a:ext>
                </a:extLst>
              </a:tr>
              <a:tr h="516449">
                <a:tc>
                  <a:txBody>
                    <a:bodyPr/>
                    <a:lstStyle/>
                    <a:p>
                      <a:r>
                        <a:rPr lang="en-US"/>
                        <a:t>Sadə Many-to-Many, sadəcə əlaqə saxlamaq üçün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Bəli, unique olmalıdır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2160"/>
                  </a:ext>
                </a:extLst>
              </a:tr>
              <a:tr h="516449">
                <a:tc>
                  <a:txBody>
                    <a:bodyPr/>
                    <a:lstStyle/>
                    <a:p>
                      <a:r>
                        <a:rPr lang="en-US"/>
                        <a:t>Əlavə sütunlar var (status, assigned_at,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Yox, unique olmamalıdır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87951"/>
                  </a:ext>
                </a:extLst>
              </a:tr>
              <a:tr h="516449">
                <a:tc>
                  <a:txBody>
                    <a:bodyPr/>
                    <a:lstStyle/>
                    <a:p>
                      <a:r>
                        <a:rPr lang="en-US"/>
                        <a:t>Eyni post-tag əlaqəsi bir neçə dəfə ola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Yox, unique bloklayar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823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287E-EBEE-B158-35EF-11B7972DE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0A74B-23CF-0413-0311-E88779148F09}"/>
              </a:ext>
            </a:extLst>
          </p:cNvPr>
          <p:cNvSpPr txBox="1"/>
          <p:nvPr/>
        </p:nvSpPr>
        <p:spPr>
          <a:xfrm>
            <a:off x="217714" y="151351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faylı necə olmalıdır?</a:t>
            </a:r>
          </a:p>
          <a:p>
            <a:pPr>
              <a:lnSpc>
                <a:spcPct val="150000"/>
              </a:lnSpc>
              <a:buNone/>
            </a:pPr>
            <a:endParaRPr lang="en-US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foreignId('post_id')-&gt;constrained()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posts.id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sütununa xarici açar təyin edir.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foreignId(‘tag_id')-&gt;constrained()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tags.id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sütununa xarici açar təyin edir.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onDelete('cascade')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Əgər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silinərsə, əlaqəli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yazıları da silinir.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Bəs </a:t>
            </a:r>
            <a:r>
              <a:rPr kumimoji="0" lang="az-Latn-AZ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silinsə onda necə ?  </a:t>
            </a:r>
            <a:r>
              <a:rPr kumimoji="0" lang="az-Latn-AZ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cədvəlindəki bütün recordlar silinəcəkmi ?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unique(['post_id', 'tag_id'])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Eyni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eyni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dəfə əlaqələndirilə bilər.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3055F-E0B0-9018-49F1-9A194912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81" y="0"/>
            <a:ext cx="5702319" cy="43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F6E9-DF98-A504-8325-5E6A4A48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3AA5B-CBFF-2C2E-0D48-9A7F6B62F913}"/>
              </a:ext>
            </a:extLst>
          </p:cNvPr>
          <p:cNvSpPr txBox="1"/>
          <p:nvPr/>
        </p:nvSpPr>
        <p:spPr>
          <a:xfrm>
            <a:off x="217714" y="255046"/>
            <a:ext cx="11756571" cy="605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Bizim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struktura əsasən: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cədvəlində bu məlumatlar var: Yəni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post_id = 1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tag_id = 2, 3, 4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3 müxtəlif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əlaqəlidir.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onDelete('cascade')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üçün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az-Latn-AZ" altLang="en-US" sz="1300">
                <a:latin typeface="Arial" panose="020B0604020202020204" pitchFamily="34" charset="0"/>
              </a:rPr>
              <a:t> 	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$table-&gt;foreignId('post_id')-&gt;constrained()-&gt;onDelete('cascade’);</a:t>
            </a:r>
            <a:endParaRPr lang="az-Latn-AZ" altLang="en-US" sz="13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deməkdir ki: 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cədvəlindən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silinsə,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əlaqəli sətrlər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avtomatik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silinəcək. Bu tamamilə məntiqlidir, çünki artıq həmin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yoxdur, onun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rla əlaqəsi də qalmamalıdır.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altLang="en-US" sz="1300" b="1">
                <a:latin typeface="Arial" panose="020B0604020202020204" pitchFamily="34" charset="0"/>
              </a:rPr>
              <a:t>2. tag_id üçün</a:t>
            </a:r>
            <a:r>
              <a:rPr lang="az-Latn-AZ" altLang="en-US" sz="1300">
                <a:latin typeface="Arial" panose="020B0604020202020204" pitchFamily="34" charset="0"/>
              </a:rPr>
              <a:t>: 	</a:t>
            </a:r>
            <a:r>
              <a:rPr lang="az-Latn-AZ" altLang="en-US" sz="1300">
                <a:solidFill>
                  <a:srgbClr val="FF0000"/>
                </a:solidFill>
                <a:latin typeface="Arial" panose="020B0604020202020204" pitchFamily="34" charset="0"/>
              </a:rPr>
              <a:t>$table-&gt;foreignId('tag_id')-&gt;constrained()-&gt;onDelete('cascade’);</a:t>
            </a: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altLang="en-US" sz="1300">
                <a:latin typeface="Arial" panose="020B0604020202020204" pitchFamily="34" charset="0"/>
              </a:rPr>
              <a:t>Bu isə o deməkdir ki: Əgər </a:t>
            </a:r>
            <a:r>
              <a:rPr lang="az-Latn-AZ" altLang="en-US" sz="1300" b="1">
                <a:latin typeface="Arial" panose="020B0604020202020204" pitchFamily="34" charset="0"/>
              </a:rPr>
              <a:t>tags</a:t>
            </a:r>
            <a:r>
              <a:rPr lang="az-Latn-AZ" altLang="en-US" sz="1300">
                <a:latin typeface="Arial" panose="020B0604020202020204" pitchFamily="34" charset="0"/>
              </a:rPr>
              <a:t> cədvəlindən </a:t>
            </a:r>
            <a:r>
              <a:rPr lang="az-Latn-AZ" altLang="en-US" sz="1300" b="1">
                <a:latin typeface="Arial" panose="020B0604020202020204" pitchFamily="34" charset="0"/>
              </a:rPr>
              <a:t>id = 4 </a:t>
            </a:r>
            <a:r>
              <a:rPr lang="az-Latn-AZ" altLang="en-US" sz="1300">
                <a:latin typeface="Arial" panose="020B0604020202020204" pitchFamily="34" charset="0"/>
              </a:rPr>
              <a:t>olan </a:t>
            </a:r>
            <a:r>
              <a:rPr lang="az-Latn-AZ" altLang="en-US" sz="1300" b="1">
                <a:latin typeface="Arial" panose="020B0604020202020204" pitchFamily="34" charset="0"/>
              </a:rPr>
              <a:t>tag</a:t>
            </a:r>
            <a:r>
              <a:rPr lang="az-Latn-AZ" altLang="en-US" sz="1300">
                <a:latin typeface="Arial" panose="020B0604020202020204" pitchFamily="34" charset="0"/>
              </a:rPr>
              <a:t> silinsə, </a:t>
            </a:r>
            <a:r>
              <a:rPr lang="az-Latn-AZ" altLang="en-US" sz="1300" b="1">
                <a:latin typeface="Arial" panose="020B0604020202020204" pitchFamily="34" charset="0"/>
              </a:rPr>
              <a:t>post_tag </a:t>
            </a:r>
            <a:r>
              <a:rPr lang="az-Latn-AZ" altLang="en-US" sz="1300">
                <a:latin typeface="Arial" panose="020B0604020202020204" pitchFamily="34" charset="0"/>
              </a:rPr>
              <a:t>cədvəlində </a:t>
            </a:r>
            <a:r>
              <a:rPr lang="az-Latn-AZ" altLang="en-US" sz="1300" b="1">
                <a:latin typeface="Arial" panose="020B0604020202020204" pitchFamily="34" charset="0"/>
              </a:rPr>
              <a:t>tag_id = 4 </a:t>
            </a:r>
            <a:r>
              <a:rPr lang="az-Latn-AZ" altLang="en-US" sz="1300">
                <a:latin typeface="Arial" panose="020B0604020202020204" pitchFamily="34" charset="0"/>
              </a:rPr>
              <a:t>olan sətrlər avtomatik silinəcək.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F00BED-5CCE-1D3F-4262-2B403385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44405"/>
              </p:ext>
            </p:extLst>
          </p:nvPr>
        </p:nvGraphicFramePr>
        <p:xfrm>
          <a:off x="291445" y="80937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171131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754459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73515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2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47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1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86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85A2B-5909-8D38-B3E1-FF49F253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BFC47-82A6-8BFE-EA97-AE4B980791B9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ƏLAQƏLİ QAYDA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yalnız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= 4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əlaqələri silir.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Qətiyyən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bütün sətrləri silmir.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B2C67F-5B13-20DF-F9AB-FC516C00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65229"/>
              </p:ext>
            </p:extLst>
          </p:nvPr>
        </p:nvGraphicFramePr>
        <p:xfrm>
          <a:off x="217714" y="1965960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29452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797368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299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Qalsın mı?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4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Qalsın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65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Qalsın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0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Silinsin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4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EB24-2623-0792-BED0-011EF51E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0D98C-76B0-A2F7-758A-A6D82C8D004C}"/>
              </a:ext>
            </a:extLst>
          </p:cNvPr>
          <p:cNvSpPr txBox="1"/>
          <p:nvPr/>
        </p:nvSpPr>
        <p:spPr>
          <a:xfrm>
            <a:off x="217714" y="179631"/>
            <a:ext cx="7248315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isə,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metodları 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belongsToMany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istifadə edərək əlaqəni necə qurmaq lazım olduğunu öyrənək.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1. belongsToMany(Tag::class)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deyir ki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many-to-many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əlaqədir və 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avtomatik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olaraq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cədvəlini istifadə edəcək.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deyil, məsələn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post_tag_links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adında pivot cədvəl olsaydı, bu zaman əlaqəni belə yazmalı idik: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90857-B428-D2E9-0A77-78049F19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83" y="0"/>
            <a:ext cx="4601217" cy="6820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3E0AC-A801-3015-EE43-46C0DAC8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4190"/>
            <a:ext cx="478221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46AED-B24C-43C6-6423-CD32D1BF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7B4A1-9D89-F36A-844C-CFA6CC71476E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default konvensiyası budur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Əlaqəli model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Tag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post_tag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olaraq aşağıdakıları gözləyir: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 adı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post_tag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 adları: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(Post modelindən gəlir)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(Tag modelindən gəlir)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 sən sadəcə belə yazırsan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Heç bir əlavə parametrə ehtiyac yoxdur.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408FB-4CD6-2D02-8CC0-B01E01A2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1888"/>
            <a:ext cx="359142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40F2-BB92-8B07-A0C3-927DA0F60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9B5F7-AF5C-249D-E016-5B54326F1AA1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konvensiyaya əməl edilmədikdə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Məsələn: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artıq bu adları avtomatik anlaya bilmir, çünki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 adı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adları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Onda bunu tam şəkildə yazırsan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6D3B88-7D2D-BA77-0843-57591079F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37438"/>
              </p:ext>
            </p:extLst>
          </p:nvPr>
        </p:nvGraphicFramePr>
        <p:xfrm>
          <a:off x="217714" y="902703"/>
          <a:ext cx="5711746" cy="1208901"/>
        </p:xfrm>
        <a:graphic>
          <a:graphicData uri="http://schemas.openxmlformats.org/drawingml/2006/table">
            <a:tbl>
              <a:tblPr/>
              <a:tblGrid>
                <a:gridCol w="2855873">
                  <a:extLst>
                    <a:ext uri="{9D8B030D-6E8A-4147-A177-3AD203B41FA5}">
                      <a16:colId xmlns:a16="http://schemas.microsoft.com/office/drawing/2014/main" val="2070002610"/>
                    </a:ext>
                  </a:extLst>
                </a:gridCol>
                <a:gridCol w="2855873">
                  <a:extLst>
                    <a:ext uri="{9D8B030D-6E8A-4147-A177-3AD203B41FA5}">
                      <a16:colId xmlns:a16="http://schemas.microsoft.com/office/drawing/2014/main" val="2733924614"/>
                    </a:ext>
                  </a:extLst>
                </a:gridCol>
              </a:tblGrid>
              <a:tr h="402967">
                <a:tc>
                  <a:txBody>
                    <a:bodyPr/>
                    <a:lstStyle/>
                    <a:p>
                      <a:r>
                        <a:rPr lang="en-US"/>
                        <a:t>Pivot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post_tag_links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19209"/>
                  </a:ext>
                </a:extLst>
              </a:tr>
              <a:tr h="402967">
                <a:tc>
                  <a:txBody>
                    <a:bodyPr/>
                    <a:lstStyle/>
                    <a:p>
                      <a:r>
                        <a:rPr lang="en-US"/>
                        <a:t>Foreign key from 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posts_id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14563"/>
                  </a:ext>
                </a:extLst>
              </a:tr>
              <a:tr h="402967">
                <a:tc>
                  <a:txBody>
                    <a:bodyPr/>
                    <a:lstStyle/>
                    <a:p>
                      <a:r>
                        <a:rPr lang="en-US"/>
                        <a:t>Foreign key from 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tags_id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225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ECD93F-362B-93CC-C1AE-248CE945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5288"/>
            <a:ext cx="871659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AB92-A397-BC65-20DF-C145E274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1A0AE-1D66-0150-514C-CE1A6B8F7766}"/>
              </a:ext>
            </a:extLst>
          </p:cNvPr>
          <p:cNvSpPr txBox="1"/>
          <p:nvPr/>
        </p:nvSpPr>
        <p:spPr>
          <a:xfrm>
            <a:off x="217714" y="255046"/>
            <a:ext cx="11756571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#### 2.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 Cədvəli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 cədvəlin hər bir sətri bir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teqi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təmsil edir. Bu cədvəldə `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deyilən bir sütun olmamalıdır. Çünki `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-da olacaq həmin sütun. 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Hələki bizdə belə bir cədvəl yoxdur.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AA5EF8-D4BD-E242-D74D-C715AAEC4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76280"/>
              </p:ext>
            </p:extLst>
          </p:nvPr>
        </p:nvGraphicFramePr>
        <p:xfrm>
          <a:off x="217714" y="1464383"/>
          <a:ext cx="302510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92">
                  <a:extLst>
                    <a:ext uri="{9D8B030D-6E8A-4147-A177-3AD203B41FA5}">
                      <a16:colId xmlns:a16="http://schemas.microsoft.com/office/drawing/2014/main" val="2645572139"/>
                    </a:ext>
                  </a:extLst>
                </a:gridCol>
                <a:gridCol w="1904215">
                  <a:extLst>
                    <a:ext uri="{9D8B030D-6E8A-4147-A177-3AD203B41FA5}">
                      <a16:colId xmlns:a16="http://schemas.microsoft.com/office/drawing/2014/main" val="422752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6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Tag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3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Latn-AZ"/>
                        <a:t>Tag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5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Tag 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Latn-AZ"/>
                        <a:t>Tag 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3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Tag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2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1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D045-BB44-274D-7947-6A62DF88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477B4-B55F-9406-44B4-C67BF283CF2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Əlavə olaraq qeyd edim ki, metodların üzərində kursoru saxladıqda nə cür bir əlaqənin qurulması gərəkdiyi göstərilir.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E5B7-C3C5-0C3C-4B68-7FF0315C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46" y="838152"/>
            <a:ext cx="3981254" cy="6019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CEC61-3B4A-B0AC-307E-F0EF12B4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150"/>
            <a:ext cx="3986549" cy="60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27CA-F45B-90D0-556D-F1B76C36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5D974-1769-DF1C-78E8-E9D6E9313D34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Qarşı modeldə necə olacaq?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 də əksini yazmalıyıq: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BelongsToMany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tipinin göstərilməsi (optional)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Bu, PHP type hinting üçündür və kod oxunurluğu, IDE dəstəyi üçün faydalıdır. Əgər yazmasan da Laravel işləyəcək, amma müasir yazım üslubunda əlavə etmək tövsiyə olunur.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62069-B56E-54C6-A9EB-609E3EFC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366"/>
            <a:ext cx="4715533" cy="185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D9549-8015-9E9F-6665-673F9566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6450"/>
            <a:ext cx="376290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1C85-1330-7AA5-FC7C-B5E5C80C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0FD680-74F4-6CB1-40AC-A3C2500A0B0A}"/>
              </a:ext>
            </a:extLst>
          </p:cNvPr>
          <p:cNvSpPr txBox="1"/>
          <p:nvPr/>
        </p:nvSpPr>
        <p:spPr>
          <a:xfrm>
            <a:off x="217714" y="255046"/>
            <a:ext cx="11756571" cy="615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100"/>
              <a:t>Bəs </a:t>
            </a:r>
            <a:r>
              <a:rPr lang="en-US" sz="1100" b="1"/>
              <a:t>post</a:t>
            </a:r>
            <a:r>
              <a:rPr lang="en-US" sz="1100"/>
              <a:t> modelində </a:t>
            </a: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public function tags() {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 </a:t>
            </a:r>
            <a:r>
              <a:rPr lang="az-Latn-AZ" sz="1100" b="1"/>
              <a:t>       </a:t>
            </a:r>
            <a:r>
              <a:rPr lang="en-US" sz="1100" b="1"/>
              <a:t>return $this-&gt;</a:t>
            </a:r>
            <a:r>
              <a:rPr lang="en-US" sz="1100" b="1">
                <a:solidFill>
                  <a:srgbClr val="FF0000"/>
                </a:solidFill>
              </a:rPr>
              <a:t>belongsToMany</a:t>
            </a:r>
            <a:r>
              <a:rPr lang="en-US" sz="1100" b="1"/>
              <a:t>(Tag::class); 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} 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r>
              <a:rPr lang="en-US" sz="1100"/>
              <a:t>olduqda </a:t>
            </a:r>
            <a:r>
              <a:rPr lang="en-US" sz="1100" b="1"/>
              <a:t>tags</a:t>
            </a:r>
            <a:r>
              <a:rPr lang="en-US" sz="1100"/>
              <a:t> modelində </a:t>
            </a: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public function posts() { 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r>
              <a:rPr lang="az-Latn-AZ" sz="1100" b="1"/>
              <a:t>       </a:t>
            </a:r>
            <a:r>
              <a:rPr lang="en-US" sz="1100" b="1"/>
              <a:t>return $this-&gt;</a:t>
            </a:r>
            <a:r>
              <a:rPr lang="en-US" sz="1100" b="1">
                <a:solidFill>
                  <a:srgbClr val="FF0000"/>
                </a:solidFill>
              </a:rPr>
              <a:t>hasMany</a:t>
            </a:r>
            <a:r>
              <a:rPr lang="en-US" sz="1100" b="1"/>
              <a:t>(Post::class); 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} 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endParaRPr lang="az-Latn-AZ" sz="1100"/>
          </a:p>
          <a:p>
            <a:pPr>
              <a:lnSpc>
                <a:spcPct val="150000"/>
              </a:lnSpc>
              <a:buNone/>
            </a:pPr>
            <a:r>
              <a:rPr lang="en-US" sz="1100"/>
              <a:t>yazıla bilərmi ? və əgər bu cür yazılsa bu nə mənaya gələr ?</a:t>
            </a:r>
            <a:r>
              <a:rPr lang="az-Latn-AZ" sz="1100"/>
              <a:t>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/>
              <a:t>❌ Cavab: </a:t>
            </a:r>
            <a:r>
              <a:rPr lang="en-US" sz="1100" b="1"/>
              <a:t>Texniki olaraq yazmaq olar, amma bu səhv olar.</a:t>
            </a:r>
            <a:endParaRPr lang="az-Latn-AZ" sz="1100" b="1"/>
          </a:p>
          <a:p>
            <a:pPr>
              <a:lnSpc>
                <a:spcPct val="150000"/>
              </a:lnSpc>
              <a:buNone/>
            </a:pPr>
            <a:endParaRPr lang="az-Latn-AZ" sz="1100" b="1"/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düzgün deyil?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Çünki: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birbaşa xarici açar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əlaqəsi üçün istifadə olunur.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cədvəlində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tag_id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 olmalıdır ki,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-ın bir neçə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 olsun.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sənin strukturunda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arasında birbaşa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yoxdur – əlaqə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pivot cədvəl vasitəsilə qurulub.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5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AC3F9-1342-3E36-C5CB-D64B77E3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8C873-BC10-44D5-96D8-520422D7265C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cür hallarda istifadə olunur: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6BADF-64F9-B01F-5720-18821E9A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303"/>
            <a:ext cx="570627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8B347-05F1-5823-1215-68287CFF2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9237D-2339-D614-8CBA-ED4D8AAEF780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Eloquent modelləri arasında əlaqə quruluşunu (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1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relationship mapping</a:t>
            </a:r>
            <a:r>
              <a:rPr kumimoji="0" lang="az-Latn-AZ" altLang="en-US" sz="1300" b="1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tam başa düşmək çox vaci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bdir. Gəlin bütün əsas əlaqə növlərini bir-bir incələyək və hansı əlaqə hansı ilə qarşılıqlı işləyir onu cədvəl və izahla təqdim edim.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əsas 6 əlaqə növü var: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hasOne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belongsTo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belongsToMany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hasOneThrough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hasManyThrough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(bonus) morphOne, morphMany, morphTo, morphToMany → polymorphic əlaqələr (əgər istəsən sonra izah edərəm)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0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E05E-AC46-27F2-8D12-2D9CC1F7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B03B5-BB1C-ED3C-DDF3-F00B20796945}"/>
              </a:ext>
            </a:extLst>
          </p:cNvPr>
          <p:cNvSpPr txBox="1"/>
          <p:nvPr/>
        </p:nvSpPr>
        <p:spPr>
          <a:xfrm>
            <a:off x="217714" y="255046"/>
            <a:ext cx="11756571" cy="580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Qarşılıqlı Əlaqə Cədvəli</a:t>
            </a:r>
            <a:endParaRPr lang="az-Latn-AZ" sz="1400" b="1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İnverse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birbaşa əlaqəli olmayan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deməkdir.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0AA6CD-3C60-E823-E768-D4F2E5A8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04219"/>
              </p:ext>
            </p:extLst>
          </p:nvPr>
        </p:nvGraphicFramePr>
        <p:xfrm>
          <a:off x="217714" y="1109150"/>
          <a:ext cx="10509990" cy="4113298"/>
        </p:xfrm>
        <a:graphic>
          <a:graphicData uri="http://schemas.openxmlformats.org/drawingml/2006/table">
            <a:tbl>
              <a:tblPr/>
              <a:tblGrid>
                <a:gridCol w="5254995">
                  <a:extLst>
                    <a:ext uri="{9D8B030D-6E8A-4147-A177-3AD203B41FA5}">
                      <a16:colId xmlns:a16="http://schemas.microsoft.com/office/drawing/2014/main" val="423468640"/>
                    </a:ext>
                  </a:extLst>
                </a:gridCol>
                <a:gridCol w="5254995">
                  <a:extLst>
                    <a:ext uri="{9D8B030D-6E8A-4147-A177-3AD203B41FA5}">
                      <a16:colId xmlns:a16="http://schemas.microsoft.com/office/drawing/2014/main" val="2691474608"/>
                    </a:ext>
                  </a:extLst>
                </a:gridCol>
              </a:tblGrid>
              <a:tr h="587614">
                <a:tc>
                  <a:txBody>
                    <a:bodyPr/>
                    <a:lstStyle/>
                    <a:p>
                      <a:r>
                        <a:rPr lang="en-US" b="1"/>
                        <a:t>Model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Model B üçün münasib olan əlaqə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49483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hasOne()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031239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hasMany()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05688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belongsTo()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hasOne() / hasMany()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705009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belongsToMany()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belongsToMany()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804044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hasOneThrough()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(inverse yoxdur – sadəcə əlaqə əldə edilir)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35471"/>
                  </a:ext>
                </a:extLst>
              </a:tr>
              <a:tr h="587614">
                <a:tc>
                  <a:txBody>
                    <a:bodyPr/>
                    <a:lstStyle/>
                    <a:p>
                      <a:r>
                        <a:rPr lang="en-US"/>
                        <a:t>hasManyThrough()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(inverse yoxdur – sadəcə əlaqə əldə edilir)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5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6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F12B-22AA-A88D-B517-310E8D05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6E6FA-AC76-DCD0-2ACC-5DF2522F309D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Uyğunsuz Əlaqələr (doğru olmayanlar)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D9D040-034B-3407-32C8-F302B64D9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21160"/>
              </p:ext>
            </p:extLst>
          </p:nvPr>
        </p:nvGraphicFramePr>
        <p:xfrm>
          <a:off x="217714" y="899874"/>
          <a:ext cx="10464538" cy="2851995"/>
        </p:xfrm>
        <a:graphic>
          <a:graphicData uri="http://schemas.openxmlformats.org/drawingml/2006/table">
            <a:tbl>
              <a:tblPr/>
              <a:tblGrid>
                <a:gridCol w="5232269">
                  <a:extLst>
                    <a:ext uri="{9D8B030D-6E8A-4147-A177-3AD203B41FA5}">
                      <a16:colId xmlns:a16="http://schemas.microsoft.com/office/drawing/2014/main" val="846351303"/>
                    </a:ext>
                  </a:extLst>
                </a:gridCol>
                <a:gridCol w="5232269">
                  <a:extLst>
                    <a:ext uri="{9D8B030D-6E8A-4147-A177-3AD203B41FA5}">
                      <a16:colId xmlns:a16="http://schemas.microsoft.com/office/drawing/2014/main" val="2178841722"/>
                    </a:ext>
                  </a:extLst>
                </a:gridCol>
              </a:tblGrid>
              <a:tr h="570399">
                <a:tc>
                  <a:txBody>
                    <a:bodyPr/>
                    <a:lstStyle/>
                    <a:p>
                      <a:r>
                        <a:rPr lang="en-US" b="1"/>
                        <a:t>Əlaqə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Qarşısında uyğunsuz olan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95842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r>
                        <a:rPr lang="en-US"/>
                        <a:t>hasMany ⟷ belongsToMany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olmaz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750542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r>
                        <a:rPr lang="en-US"/>
                        <a:t>belongsTo ⟷ belongsTo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qarşılıqlı əlaqəni ifadə etmir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21367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r>
                        <a:rPr lang="en-US"/>
                        <a:t>hasOne ⟷ belongsToMany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olmaz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341904"/>
                  </a:ext>
                </a:extLst>
              </a:tr>
              <a:tr h="570399">
                <a:tc>
                  <a:txBody>
                    <a:bodyPr/>
                    <a:lstStyle/>
                    <a:p>
                      <a:r>
                        <a:rPr lang="en-US"/>
                        <a:t>belongsToMany ⟷ hasMany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olmaz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84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36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2B17-FE89-4FCD-16E8-0F598A32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D2311-58AC-27CB-AABB-7B571E316B1A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çox istifadə edilən qarşılıqlı əlaqə kombinləri bunlardır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AC25FF-ED95-8A84-ACFF-CB8D9BE1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48439"/>
              </p:ext>
            </p:extLst>
          </p:nvPr>
        </p:nvGraphicFramePr>
        <p:xfrm>
          <a:off x="217714" y="1032887"/>
          <a:ext cx="10398552" cy="2292040"/>
        </p:xfrm>
        <a:graphic>
          <a:graphicData uri="http://schemas.openxmlformats.org/drawingml/2006/table">
            <a:tbl>
              <a:tblPr/>
              <a:tblGrid>
                <a:gridCol w="5199276">
                  <a:extLst>
                    <a:ext uri="{9D8B030D-6E8A-4147-A177-3AD203B41FA5}">
                      <a16:colId xmlns:a16="http://schemas.microsoft.com/office/drawing/2014/main" val="1627325332"/>
                    </a:ext>
                  </a:extLst>
                </a:gridCol>
                <a:gridCol w="5199276">
                  <a:extLst>
                    <a:ext uri="{9D8B030D-6E8A-4147-A177-3AD203B41FA5}">
                      <a16:colId xmlns:a16="http://schemas.microsoft.com/office/drawing/2014/main" val="2780580122"/>
                    </a:ext>
                  </a:extLst>
                </a:gridCol>
              </a:tblGrid>
              <a:tr h="573010">
                <a:tc>
                  <a:txBody>
                    <a:bodyPr/>
                    <a:lstStyle/>
                    <a:p>
                      <a:r>
                        <a:rPr lang="en-US" b="1"/>
                        <a:t>Model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Model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32533"/>
                  </a:ext>
                </a:extLst>
              </a:tr>
              <a:tr h="573010">
                <a:tc>
                  <a:txBody>
                    <a:bodyPr/>
                    <a:lstStyle/>
                    <a:p>
                      <a:r>
                        <a:rPr lang="en-US"/>
                        <a:t>hasOne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55175"/>
                  </a:ext>
                </a:extLst>
              </a:tr>
              <a:tr h="573010">
                <a:tc>
                  <a:txBody>
                    <a:bodyPr/>
                    <a:lstStyle/>
                    <a:p>
                      <a:r>
                        <a:rPr lang="en-US"/>
                        <a:t>hasMany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52951"/>
                  </a:ext>
                </a:extLst>
              </a:tr>
              <a:tr h="573010">
                <a:tc>
                  <a:txBody>
                    <a:bodyPr/>
                    <a:lstStyle/>
                    <a:p>
                      <a:r>
                        <a:rPr lang="en-US"/>
                        <a:t>belongsToMany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5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BC59-2414-A9D6-FCFF-0DCC4D4EE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A13DA-035A-25F7-1138-F3F6D701C1B9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hasOne ⟷ belongsTo</a:t>
            </a:r>
          </a:p>
          <a:p>
            <a:pPr>
              <a:lnSpc>
                <a:spcPct val="150000"/>
              </a:lnSpc>
              <a:buNone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modelinin bir Profile -i var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6BE64-E6B4-BAB2-BFE0-A58F0145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181"/>
            <a:ext cx="3743847" cy="105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7785-4207-B7AA-5CBE-F3D8B9DC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027"/>
            <a:ext cx="394390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1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2843-717D-1F43-A248-44EA8A55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D5E64-B533-2E9B-883F-770014B3DF9F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hasMany ⟷ belongsTo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çox sayda Post-a sahib ola bilər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068F-C9A1-DCFF-3468-A123BECD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737"/>
            <a:ext cx="3600953" cy="1047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B3F4C-E5F4-10A5-2E71-C55A08FA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746"/>
            <a:ext cx="375337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3FCC-E5C4-2350-20C6-89DF22D1F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82941-0DB4-B0DA-A36A-31CA5EC69992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#### 3.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Orta Cədvəli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 cədvəlin hər bir sətri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-ini təmsil edir. Bu cədvəlin köməyi 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many-to-many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 yaradılır.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Hələki bizdə bu cədvəldə yoxdur.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C1270C-D57D-1B25-5B11-72BB6D71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18356"/>
              </p:ext>
            </p:extLst>
          </p:nvPr>
        </p:nvGraphicFramePr>
        <p:xfrm>
          <a:off x="217714" y="1652918"/>
          <a:ext cx="2270963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235">
                  <a:extLst>
                    <a:ext uri="{9D8B030D-6E8A-4147-A177-3AD203B41FA5}">
                      <a16:colId xmlns:a16="http://schemas.microsoft.com/office/drawing/2014/main" val="174199814"/>
                    </a:ext>
                  </a:extLst>
                </a:gridCol>
                <a:gridCol w="984728">
                  <a:extLst>
                    <a:ext uri="{9D8B030D-6E8A-4147-A177-3AD203B41FA5}">
                      <a16:colId xmlns:a16="http://schemas.microsoft.com/office/drawing/2014/main" val="151592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post_id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tag_id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5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9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7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3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607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61597-B4E7-FA1F-7FE9-8F34C2609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1B0EA5-3B38-38A9-8C43-61FAD7F9DC69}"/>
              </a:ext>
            </a:extLst>
          </p:cNvPr>
          <p:cNvSpPr txBox="1"/>
          <p:nvPr/>
        </p:nvSpPr>
        <p:spPr>
          <a:xfrm>
            <a:off x="217714" y="255046"/>
            <a:ext cx="11756571" cy="4718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belongsToMany ⟷ belongsToMany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bir neçə Tag-a sahib ola bilər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bir neçə Post-a sahib ola bilər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cədvəl: post_tag</a:t>
            </a:r>
          </a:p>
          <a:p>
            <a:pPr>
              <a:lnSpc>
                <a:spcPct val="150000"/>
              </a:lnSpc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/>
              <a:t>Post</a:t>
            </a:r>
          </a:p>
          <a:p>
            <a:pPr>
              <a:lnSpc>
                <a:spcPct val="150000"/>
              </a:lnSpc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84F3-DFFA-A5CA-A21A-BE9BE45B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473"/>
            <a:ext cx="3915321" cy="1105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6B435-858D-EC18-6EC9-D4758AFA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8727"/>
            <a:ext cx="412490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1650-EA6B-87F2-2E92-78AF96EA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76C4E1-1D3B-115D-9498-A35212078563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hasOneThrough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hasManyThrough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haqqında sonra.</a:t>
            </a:r>
            <a:b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morphOne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morphMany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morphTo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morphToMany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kimi polymorphic əlaqələr haqqında sonra.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ilk öncə başlamış olduğumuz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belongsToMany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əlaqəsini başa çatdıraq.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cədvəli yaratmaq üçün gərəkli olan və əlaqələr yaratmaq üçün lazım olan kodlarımız şəkildəki kimidir.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Növbəti slaydda kontrolleri yazasıyıq.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8A00E-F844-5FF5-A06E-2DAAC32C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49" y="3017209"/>
            <a:ext cx="7883950" cy="38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7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2F99-4A67-DB44-2A8F-31F01CE78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2B11E-B690-6169-C88B-34D362463B6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69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1874-4690-6FA4-2360-8B83DF6C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FF6F33-8E28-AF39-EE3C-0DA70AE7B18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20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76E1-E8A4-8972-8651-EFA818E4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4C04F-2C57-6495-BA62-7FF6FA59A08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43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1A63-A7CA-DE3C-E55A-88440BD75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1B0617-E9F2-7FF8-5795-10324C5E64F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553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743C-9FC7-D97C-0603-4810E870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C197D-3C85-8D6F-E7AB-0D94BE0708B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6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198485"/>
            <a:ext cx="11756571" cy="575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to Many Relation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deməkdir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çoxdan-çoxa əlaqə deməkdir ki: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post bir neçə tag ilə əlaqəli ola bilər.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zamanda bir tag də bir neçə post ilə əlaqəli ola bilər.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həyatdan nümunə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Məsələn, bir blog post düşün: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Post: “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Proqramlaşdırmanı necə öyrənək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post-un tag-ları ola bilər: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zamanda laravel tag-ı aşağıdakı postlara da əlavə oluna bilər: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Proqramlaşdırma üzrə necə iş tapmaq olar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Proqramlaşdırma üçün necə CV yazaq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Programer və coder arasındakı fərq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to Many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əlaqələr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pivot 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(aralıq cədvəl)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mütləqdir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Çünki bu cür əlaqələrdə məlumatlar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üçüncü cədvəldə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saxlanılır.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Laravel-də rəsmi olaraq Many to Many əlaqələr üçün pivot table zəruridir.</a:t>
            </a:r>
          </a:p>
          <a:p>
            <a:pPr marL="0" lvl="1"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Pivot table olmadan Eloquent-ə uyğun many to many yazmaq olmur. Sadəcə manual sorğularla əvəzlənə bilər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 məsləhət deyildir 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C1EF6-D1EB-CA2F-51F4-7201D8C0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3B33C-F18F-D7F8-2978-4D6225CA77CD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ilk öncə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adında bir cədvəl yaradaq.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cədvəli: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az-Latn-AZ" altLang="en-US" sz="1300" b="1">
                <a:latin typeface="Arial" panose="020B0604020202020204" pitchFamily="34" charset="0"/>
              </a:rPr>
              <a:t>Manul</a:t>
            </a:r>
            <a:r>
              <a:rPr lang="az-Latn-AZ" altLang="en-US" sz="1300">
                <a:latin typeface="Arial" panose="020B0604020202020204" pitchFamily="34" charset="0"/>
              </a:rPr>
              <a:t> olaraq doldura bilərik.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az-Latn-AZ" altLang="en-US" sz="1300">
                <a:latin typeface="Arial" panose="020B0604020202020204" pitchFamily="34" charset="0"/>
              </a:rPr>
              <a:t>Yaxud </a:t>
            </a:r>
            <a:r>
              <a:rPr lang="az-Latn-AZ" altLang="en-US" sz="1300" b="1">
                <a:latin typeface="Arial" panose="020B0604020202020204" pitchFamily="34" charset="0"/>
              </a:rPr>
              <a:t>Seeder</a:t>
            </a:r>
            <a:r>
              <a:rPr lang="az-Latn-AZ" altLang="en-US" sz="1300">
                <a:latin typeface="Arial" panose="020B0604020202020204" pitchFamily="34" charset="0"/>
              </a:rPr>
              <a:t> istifadə edə bilərik. Mən </a:t>
            </a:r>
            <a:r>
              <a:rPr lang="az-Latn-AZ" altLang="en-US" sz="1300" b="1">
                <a:latin typeface="Arial" panose="020B0604020202020204" pitchFamily="34" charset="0"/>
              </a:rPr>
              <a:t>Seeder</a:t>
            </a:r>
            <a:r>
              <a:rPr lang="az-Latn-AZ" altLang="en-US" sz="1300">
                <a:latin typeface="Arial" panose="020B0604020202020204" pitchFamily="34" charset="0"/>
              </a:rPr>
              <a:t> istifadə edəcəm tez olması üçün.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914C1-EAD5-B802-983F-614A12C6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44" y="2300140"/>
            <a:ext cx="10288055" cy="4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569F-2E93-15E9-EE42-83EF9A6FE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4EE38-C98D-1CC7-150C-BEDA6BAE6E6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İndi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TagSeeder</a:t>
            </a:r>
            <a:r>
              <a:rPr lang="az-Latn-AZ" altLang="en-US" sz="1300">
                <a:latin typeface="Arial" panose="020B0604020202020204" pitchFamily="34" charset="0"/>
              </a:rPr>
              <a:t> yaradırıq və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-si yenidən doldururuq.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351C5-3CBF-B442-AED4-ABA24578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297"/>
            <a:ext cx="12192000" cy="58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FFE13-25D7-CBC8-44AF-7BF30943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64281-8D7D-8BE2-A9F4-F2A0474D929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Buda nəticə.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0DBC5-CEA5-BDE2-9850-5C2DD4A2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32" y="2724568"/>
            <a:ext cx="7897327" cy="4039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3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AB97-75AA-BAAE-FF96-71D31240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E213F-37DD-32CC-4C90-EAC08D61CC07}"/>
              </a:ext>
            </a:extLst>
          </p:cNvPr>
          <p:cNvSpPr txBox="1"/>
          <p:nvPr/>
        </p:nvSpPr>
        <p:spPr>
          <a:xfrm>
            <a:off x="217716" y="255046"/>
            <a:ext cx="8919354" cy="422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İndi isə `</a:t>
            </a:r>
            <a:r>
              <a:rPr lang="az-Latn-AZ" altLang="en-US" sz="1050" b="1">
                <a:solidFill>
                  <a:srgbClr val="FF0000"/>
                </a:solidFill>
                <a:latin typeface="Arial" panose="020B0604020202020204" pitchFamily="34" charset="0"/>
              </a:rPr>
              <a:t>PİVOT TABLE</a:t>
            </a:r>
            <a:r>
              <a:rPr lang="az-Latn-AZ" altLang="en-US" sz="1050">
                <a:latin typeface="Arial" panose="020B0604020202020204" pitchFamily="34" charset="0"/>
              </a:rPr>
              <a:t>` yaradırıq. Bu zaman vacib məqamlardan biri </a:t>
            </a:r>
            <a:r>
              <a:rPr lang="az-Latn-AZ" altLang="en-US" sz="1050" b="1">
                <a:latin typeface="Arial" panose="020B0604020202020204" pitchFamily="34" charset="0"/>
              </a:rPr>
              <a:t>Laravel konvensiyasına </a:t>
            </a:r>
            <a:r>
              <a:rPr lang="az-Latn-AZ" altLang="en-US" sz="1050">
                <a:latin typeface="Arial" panose="020B0604020202020204" pitchFamily="34" charset="0"/>
              </a:rPr>
              <a:t>fikir verməkdir.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make:migration create_post_tag_table --create=post_tag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əmri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pivot cədvəli yaradırıq.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create_post_tag_table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bu, migration faylının adıdır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database\migrations\2025_05_03_085200_create_post_tag_table.php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1" i="1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--create=post_tag </a:t>
            </a:r>
            <a:r>
              <a:rPr lang="az-Latn-AZ" altLang="en-US" sz="1050" b="1" i="1">
                <a:solidFill>
                  <a:srgbClr val="00B05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bu flag Laravel-ə deyir ki, bu migration bir cədvəl yaradacaq və cədvəlin adı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olacaq.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Sağ şəkildəki kimi.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Ancaq hər zaman bu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--create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flaqına ehtiyac olmur. Laravel-in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artisan make:migration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əmri daxilində</a:t>
            </a:r>
            <a:r>
              <a:rPr lang="en-US" altLang="en-US" sz="1050">
                <a:latin typeface="Arial" panose="020B0604020202020204" pitchFamily="34" charset="0"/>
              </a:rPr>
              <a:t>,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adı analiz edən daxili məntiq var. Əgər sən migration adını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create_post_tag_table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formasında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yazsan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 zaman Laravel adın içindən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hissəsini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avtomatik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çıxarır. Və nəticədə sağ şəkildəki kimi </a:t>
            </a:r>
            <a:r>
              <a:rPr kumimoji="0" lang="az-Latn-AZ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Schema::create('post_tag’,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(Blueprint $table) { ... });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radılır.</a:t>
            </a:r>
          </a:p>
          <a:p>
            <a:pPr>
              <a:lnSpc>
                <a:spcPct val="150000"/>
              </a:lnSpc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altLang="en-US" sz="1050" b="1">
                <a:latin typeface="Arial" panose="020B0604020202020204" pitchFamily="34" charset="0"/>
              </a:rPr>
              <a:t>--create </a:t>
            </a:r>
            <a:r>
              <a:rPr lang="az-Latn-AZ" altLang="en-US" sz="1050">
                <a:latin typeface="Arial" panose="020B0604020202020204" pitchFamily="34" charset="0"/>
              </a:rPr>
              <a:t>flagı ən çox o vaxt lazım olur ki, cədvəlin adı </a:t>
            </a:r>
            <a:r>
              <a:rPr lang="az-Latn-AZ" altLang="en-US" sz="1050" b="1">
                <a:latin typeface="Arial" panose="020B0604020202020204" pitchFamily="34" charset="0"/>
              </a:rPr>
              <a:t>konvensiyaya</a:t>
            </a:r>
            <a:r>
              <a:rPr lang="az-Latn-AZ" altLang="en-US" sz="1050">
                <a:latin typeface="Arial" panose="020B0604020202020204" pitchFamily="34" charset="0"/>
              </a:rPr>
              <a:t> uyğun olaraq yazılmamış olsun. </a:t>
            </a:r>
          </a:p>
          <a:p>
            <a:pPr>
              <a:lnSpc>
                <a:spcPct val="150000"/>
              </a:lnSpc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/>
              <a:t>Yekun fərqlər</a:t>
            </a:r>
            <a:r>
              <a:rPr lang="en-US" sz="1050"/>
              <a:t>: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11C59-0008-F140-6A97-F13C2668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069" y="0"/>
            <a:ext cx="3054931" cy="30919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34EDAA-BC3A-F7CA-248A-2B42422F4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64829"/>
              </p:ext>
            </p:extLst>
          </p:nvPr>
        </p:nvGraphicFramePr>
        <p:xfrm>
          <a:off x="300819" y="4588914"/>
          <a:ext cx="11590361" cy="2014040"/>
        </p:xfrm>
        <a:graphic>
          <a:graphicData uri="http://schemas.openxmlformats.org/drawingml/2006/table">
            <a:tbl>
              <a:tblPr/>
              <a:tblGrid>
                <a:gridCol w="4518791">
                  <a:extLst>
                    <a:ext uri="{9D8B030D-6E8A-4147-A177-3AD203B41FA5}">
                      <a16:colId xmlns:a16="http://schemas.microsoft.com/office/drawing/2014/main" val="1366635649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723655271"/>
                    </a:ext>
                  </a:extLst>
                </a:gridCol>
                <a:gridCol w="4224675">
                  <a:extLst>
                    <a:ext uri="{9D8B030D-6E8A-4147-A177-3AD203B41FA5}">
                      <a16:colId xmlns:a16="http://schemas.microsoft.com/office/drawing/2014/main" val="3751091499"/>
                    </a:ext>
                  </a:extLst>
                </a:gridCol>
              </a:tblGrid>
              <a:tr h="40280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Əmr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Schema::create avtomatik gələcək?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Hansı halda?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3854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r>
                        <a:rPr lang="en-US" sz="1400"/>
                        <a:t>php artisan make:migration create_</a:t>
                      </a:r>
                      <a:r>
                        <a:rPr lang="en-US" sz="1400" b="1"/>
                        <a:t>post_tag</a:t>
                      </a:r>
                      <a:r>
                        <a:rPr lang="en-US" sz="1400"/>
                        <a:t>_table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 Laravel konvensiyasına uyğundur (create_..._table)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592616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r>
                        <a:rPr lang="en-US" sz="1400"/>
                        <a:t>php artisan make:migration add_</a:t>
                      </a:r>
                      <a:r>
                        <a:rPr lang="en-US" sz="1400" b="1"/>
                        <a:t>columns_to_users</a:t>
                      </a:r>
                      <a:r>
                        <a:rPr lang="en-US" sz="1400"/>
                        <a:t>_table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Yox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 zaman Laravel Schema::table(...) gözləyir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68472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r>
                        <a:rPr lang="en-US" sz="1400"/>
                        <a:t>php artisan make:migration </a:t>
                      </a:r>
                      <a:r>
                        <a:rPr lang="en-US" sz="1400" b="1"/>
                        <a:t>any_name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Yox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Nə yaradacağı məlum deyil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849441"/>
                  </a:ext>
                </a:extLst>
              </a:tr>
              <a:tr h="402808">
                <a:tc>
                  <a:txBody>
                    <a:bodyPr/>
                    <a:lstStyle/>
                    <a:p>
                      <a:r>
                        <a:rPr lang="en-US" sz="1400"/>
                        <a:t>php artisan make:migration </a:t>
                      </a:r>
                      <a:r>
                        <a:rPr lang="en-US" sz="1400" b="1"/>
                        <a:t>any_name </a:t>
                      </a:r>
                      <a:r>
                        <a:rPr lang="en-US" sz="1400"/>
                        <a:t>--create=</a:t>
                      </a:r>
                      <a:r>
                        <a:rPr lang="en-US" sz="1400" b="1"/>
                        <a:t>post_tag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 konvensiyasız olsa belə </a:t>
                      </a:r>
                      <a:r>
                        <a:rPr lang="en-US" sz="1400" b="1"/>
                        <a:t>--create </a:t>
                      </a:r>
                      <a:r>
                        <a:rPr lang="en-US" sz="1400"/>
                        <a:t>deyə bildik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0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32F7-E3EF-A9A8-9FAC-A359397E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D66260-956B-D9D1-2C44-F8995805C427}"/>
              </a:ext>
            </a:extLst>
          </p:cNvPr>
          <p:cNvSpPr txBox="1"/>
          <p:nvPr/>
        </p:nvSpPr>
        <p:spPr>
          <a:xfrm>
            <a:off x="217714" y="255046"/>
            <a:ext cx="11756571" cy="5756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post_tag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adının seçilməsində hansı konvensiyalar var</a:t>
            </a:r>
            <a:r>
              <a:rPr lang="az-Latn-AZ" altLang="en-US" sz="1300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Laraveldə Many to Many əlaqələr üçün pivot cədvəl adlandırılarkən aşağıdakı konvensiyalara riayət edilir: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 adı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table-in adı hər iki əlaqəli cədvəlin adlarının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forması ilə yazılır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əlifba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sırası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düzülür.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Bizim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nümunə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miz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 və tags cədvəllərdir.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 halları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post,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Əlifba sırası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post,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 adı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✅ post_tag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Yanlış olardı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posts_tags ❌ (çünki cəmdədir)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tag_post ❌ (əlifba sırası pozulub)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yoxdur (default olaraq)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cədvəllərdə adətən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sütunu YOXDUR. Bunun əvəzinə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 xarici açar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(post_id, tag_id) birlikdə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 bilər.</a:t>
            </a:r>
          </a:p>
        </p:txBody>
      </p:sp>
    </p:spTree>
    <p:extLst>
      <p:ext uri="{BB962C8B-B14F-4D97-AF65-F5344CB8AC3E}">
        <p14:creationId xmlns:p14="http://schemas.microsoft.com/office/powerpoint/2010/main" val="42350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2471</Words>
  <Application>Microsoft Office PowerPoint</Application>
  <PresentationFormat>Widescreen</PresentationFormat>
  <Paragraphs>502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370</cp:revision>
  <dcterms:created xsi:type="dcterms:W3CDTF">2025-04-12T11:00:44Z</dcterms:created>
  <dcterms:modified xsi:type="dcterms:W3CDTF">2025-05-05T10:31:11Z</dcterms:modified>
</cp:coreProperties>
</file>