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8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5" r:id="rId15"/>
    <p:sldId id="292" r:id="rId16"/>
    <p:sldId id="286" r:id="rId17"/>
    <p:sldId id="289" r:id="rId18"/>
    <p:sldId id="290" r:id="rId19"/>
    <p:sldId id="291" r:id="rId20"/>
    <p:sldId id="287" r:id="rId21"/>
    <p:sldId id="293" r:id="rId22"/>
    <p:sldId id="277" r:id="rId23"/>
    <p:sldId id="278" r:id="rId24"/>
    <p:sldId id="280" r:id="rId25"/>
    <p:sldId id="283" r:id="rId26"/>
    <p:sldId id="281" r:id="rId27"/>
    <p:sldId id="282" r:id="rId28"/>
    <p:sldId id="284" r:id="rId29"/>
    <p:sldId id="279" r:id="rId30"/>
    <p:sldId id="298" r:id="rId31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E402-FBA0-1B41-B593-4F689533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12AD-8B41-344B-BF9B-F6F51688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BE5A-9521-6B46-BA2C-A606CDBD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153E-F75C-C541-B0D6-1414B00D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F4CD-E78D-614D-B5A1-A06FC82F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2111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CB8D-DFB2-5142-B57D-E334104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EDFBF-D2F7-2F44-8B8C-82FBBC61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FF2A-17F0-614A-8482-1BFCFC28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4D4C-3949-F547-B5EF-B87DF006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0F05-D2D5-754F-8639-775F2165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3531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18446-F904-3645-9D13-B6A89604F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AC08F-CF3F-C842-B8A9-868224326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3186-0510-CC47-935D-0725CB4A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EAB5-1B68-DC43-85CC-51C7A694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3BC1-BC58-A44F-B6A5-14F178D9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0049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242B-C061-524C-86F6-4864BBC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23D8-D913-5F47-8959-F7F1AF63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AE15-7420-1147-9B82-CB05190A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0366-8887-AD46-8ABA-0FE5C2A4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3018-B5E6-B744-8965-3735B62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613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4AE2-B4BE-BE44-9209-44C89779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CC35-B55F-3C47-AF6D-D3A5F537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0052-DD20-4E4D-9869-8093BFE6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2789-7519-C843-B492-DC2BB3E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74C4-608A-454A-A4E7-B14C1A8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1934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0154-DC77-D148-A44D-FBC3502F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1587-1CA3-154F-89E3-9CF468CB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9960A-B51C-6B40-A549-8DD9AA19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94FB-E263-0143-9831-0FE440ED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88BD-BDA1-784F-999A-CDEE50C6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C504-591B-5248-AED4-43DE5B58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402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73A1-DC47-0D40-B9C7-32BEE51C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E46E7-202F-394E-9D1A-43BDC1C0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37E59-9EC1-2146-8A31-438BCA66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85E03-313A-8149-96DF-E387E9665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03910-A56C-964D-AD0F-DF21156A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30BE0-D18B-0C4E-A621-6E6BC023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8B660-6912-754D-9D2B-DAB2D1EB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F471-C699-A145-8F32-1DF2E07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9332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9B7C-E9F7-2749-A4C9-C1E94B7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6571D-2164-B34A-BDA9-D9D726EF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3DD73-05D6-824B-86B3-664E08F9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FB2D3-54A1-2C47-80AD-BD58225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1816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04E64-7C48-7D4A-BF85-6E5E1A75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B2491-038E-E346-A813-14E15DF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4D883-8E68-284E-A669-0B694A08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0467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C5A-3842-4F45-8ABD-B1A0B407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F4D1-742E-5344-86F4-E881E83B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36F4-35C2-8340-8B77-FB742432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054BB-43D4-F549-8E42-C9792357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B9B9-7BAD-2644-BACF-2FE90C0D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201F3-FAE2-1D4C-ABC1-89B23C58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524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DE3-4832-C941-87AB-25CE0DE8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FBE32-C672-2C47-AA12-871A0AAE4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069F-9AB4-0747-85EC-2CAF420A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BDF3-3E49-CA4A-983D-1349AA2C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E779-97A7-8440-8508-082155E2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7049-DCD7-A042-B619-B126CB7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809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BB6BF-F23D-FB49-A4F9-4D32D6AB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9888-D195-9F4D-A522-0818EA78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4821-ACAD-3C4E-BED6-6C019FD99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B52D-E33E-6942-BE39-6ECF4DAF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EE77-EAB1-5B43-A0A8-111FA8D6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5465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1294-DECA-7C4B-A54A-D9F41D4F0B60}"/>
              </a:ext>
            </a:extLst>
          </p:cNvPr>
          <p:cNvSpPr txBox="1"/>
          <p:nvPr/>
        </p:nvSpPr>
        <p:spPr>
          <a:xfrm>
            <a:off x="211836" y="314004"/>
            <a:ext cx="11768328" cy="3826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PHP-də JSON ilə İşləmə</a:t>
            </a:r>
            <a:r>
              <a:rPr lang="en-US" b="1">
                <a:solidFill>
                  <a:srgbClr val="FF0000"/>
                </a:solidFill>
              </a:rPr>
              <a:t>: json_encode(), json_decode(), JSON Formatı </a:t>
            </a:r>
            <a:r>
              <a:rPr lang="en-US" b="1"/>
              <a:t>və</a:t>
            </a:r>
            <a:r>
              <a:rPr lang="en-US" b="1">
                <a:solidFill>
                  <a:srgbClr val="FF0000"/>
                </a:solidFill>
              </a:rPr>
              <a:t> Obyekt/Array </a:t>
            </a:r>
            <a:r>
              <a:rPr lang="en-US" b="1"/>
              <a:t>Fərqləri</a:t>
            </a:r>
            <a:endParaRPr lang="az-Latn-AZ" sz="1200" b="1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Bu mövzu çox vacibdir, çünki </a:t>
            </a:r>
            <a:r>
              <a:rPr lang="en-US" sz="1200" b="1"/>
              <a:t>JSON</a:t>
            </a:r>
            <a:r>
              <a:rPr lang="en-US" sz="1200"/>
              <a:t> müasir veb tətbiqlərdə data mübadiləsi üçün ən populyar formatlardan biridir.</a:t>
            </a:r>
            <a:endParaRPr lang="az-Latn-AZ" sz="1200"/>
          </a:p>
          <a:p>
            <a:endParaRPr lang="az-Latn-AZ" sz="1200"/>
          </a:p>
          <a:p>
            <a:r>
              <a:rPr lang="az-Latn-AZ" sz="1200" b="1"/>
              <a:t>Ə</a:t>
            </a:r>
            <a:r>
              <a:rPr lang="en-US" sz="1200" b="1"/>
              <a:t>vvəlcə</a:t>
            </a:r>
            <a:r>
              <a:rPr lang="az-Latn-AZ" sz="1200"/>
              <a:t>: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JSON</a:t>
            </a:r>
            <a:r>
              <a:rPr lang="en-US" sz="1200"/>
              <a:t>-un nə olduğunu, </a:t>
            </a:r>
            <a:endParaRPr lang="az-Latn-AZ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sonra formatını, </a:t>
            </a:r>
            <a:endParaRPr lang="az-Latn-AZ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sonra PHP funksiyalarını (json_encode() və json_decode()), </a:t>
            </a:r>
            <a:endParaRPr lang="az-Latn-AZ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nümunələri, </a:t>
            </a:r>
            <a:endParaRPr lang="az-Latn-AZ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obyekt və array arasındakı fərqləri, </a:t>
            </a:r>
            <a:endParaRPr lang="az-Latn-AZ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potensial səhvləri </a:t>
            </a:r>
            <a:endParaRPr lang="az-Latn-AZ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və ən yaxşı praktikaları </a:t>
            </a:r>
            <a:r>
              <a:rPr lang="az-Latn-AZ" sz="1200"/>
              <a:t>görəcəyik</a:t>
            </a:r>
            <a:r>
              <a:rPr lang="en-US" sz="120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425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C489D-3C49-F7EF-E668-A6395D9F3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CB521-5F2A-AF0D-0E07-9A54FA350BBD}"/>
              </a:ext>
            </a:extLst>
          </p:cNvPr>
          <p:cNvSpPr txBox="1"/>
          <p:nvPr/>
        </p:nvSpPr>
        <p:spPr>
          <a:xfrm>
            <a:off x="211836" y="314004"/>
            <a:ext cx="117683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❌ Səhv JSON nümunələri</a:t>
            </a:r>
            <a:endParaRPr lang="az-Latn-AZ" sz="1200"/>
          </a:p>
          <a:p>
            <a:endParaRPr lang="az-Latn-AZ" sz="1200"/>
          </a:p>
          <a:p>
            <a:pPr marL="228600" indent="-228600">
              <a:buAutoNum type="arabicParenR"/>
            </a:pPr>
            <a:r>
              <a:rPr lang="en-US" sz="1200"/>
              <a:t>Qoşa dırnaq yoxdur (səhv)</a:t>
            </a:r>
            <a:r>
              <a:rPr lang="az-Latn-AZ" sz="1200"/>
              <a:t> - JSON-da bütün açarların və string-lərin qoşa </a:t>
            </a:r>
            <a:r>
              <a:rPr lang="az-Latn-AZ" sz="1200" b="1">
                <a:solidFill>
                  <a:srgbClr val="FF0000"/>
                </a:solidFill>
              </a:rPr>
              <a:t>" "</a:t>
            </a:r>
            <a:r>
              <a:rPr lang="az-Latn-AZ" sz="1200"/>
              <a:t> dırnaq içində olması mütləqdir.</a:t>
            </a:r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r>
              <a:rPr lang="en-US" sz="1200"/>
              <a:t>Tək dırnaq istifadə olunub (səhv)</a:t>
            </a:r>
            <a:r>
              <a:rPr lang="az-Latn-AZ" sz="1200"/>
              <a:t> - JSON-da yalnız qoşa dırnaq </a:t>
            </a:r>
            <a:r>
              <a:rPr lang="az-Latn-AZ" sz="1200" b="1">
                <a:solidFill>
                  <a:srgbClr val="FF0000"/>
                </a:solidFill>
              </a:rPr>
              <a:t>" "</a:t>
            </a:r>
            <a:r>
              <a:rPr lang="az-Latn-AZ" sz="1200"/>
              <a:t> işləyir. Tək </a:t>
            </a:r>
            <a:r>
              <a:rPr lang="az-Latn-AZ" sz="1200" b="1">
                <a:solidFill>
                  <a:srgbClr val="FF0000"/>
                </a:solidFill>
              </a:rPr>
              <a:t>' '</a:t>
            </a:r>
            <a:r>
              <a:rPr lang="az-Latn-AZ" sz="1200"/>
              <a:t> olmaz.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DB9FA-5B20-F41D-BD25-693A7655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1098161"/>
            <a:ext cx="971686" cy="142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1C287-EEA4-412C-1031-B3A63B82F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6" y="3418719"/>
            <a:ext cx="136226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463C-CB22-DB95-3563-7489CB782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BDB9D-11CF-2458-5BEA-516B12413FA7}"/>
              </a:ext>
            </a:extLst>
          </p:cNvPr>
          <p:cNvSpPr txBox="1"/>
          <p:nvPr/>
        </p:nvSpPr>
        <p:spPr>
          <a:xfrm>
            <a:off x="211836" y="314004"/>
            <a:ext cx="117683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3) Sonuncu vergül (səhv)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4) Funksiya və ya dəyişən (səhv)</a:t>
            </a:r>
            <a:r>
              <a:rPr lang="az-Latn-AZ" sz="1200"/>
              <a:t> - JSON yalnız data saxlayır, funksiya və ya dəyişən olmaz.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EF6DB-3403-6630-1E00-03B113AC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769836"/>
            <a:ext cx="1381318" cy="1457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7426A-1897-C9A5-1E6D-AB7FA204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6" y="2872247"/>
            <a:ext cx="191479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8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A485-B41E-11BE-BC1D-7040C8DD1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51E56-E388-1E87-A8B4-D0CFD417CBD2}"/>
              </a:ext>
            </a:extLst>
          </p:cNvPr>
          <p:cNvSpPr txBox="1"/>
          <p:nvPr/>
        </p:nvSpPr>
        <p:spPr>
          <a:xfrm>
            <a:off x="211836" y="138513"/>
            <a:ext cx="11768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PHP-də bu </a:t>
            </a:r>
            <a:r>
              <a:rPr lang="en-US" sz="1200" b="1"/>
              <a:t>JSON</a:t>
            </a:r>
            <a:r>
              <a:rPr lang="en-US" sz="1200"/>
              <a:t> nümunələri  </a:t>
            </a:r>
            <a:r>
              <a:rPr lang="en-US" sz="1200" b="1"/>
              <a:t>string</a:t>
            </a:r>
            <a:r>
              <a:rPr lang="en-US" sz="1200"/>
              <a:t> (mətn) formatında olur və istifadəyə yararlı </a:t>
            </a:r>
            <a:r>
              <a:rPr lang="en-US" sz="1200" b="1"/>
              <a:t>array</a:t>
            </a:r>
            <a:r>
              <a:rPr lang="en-US" sz="1200"/>
              <a:t> və ya </a:t>
            </a:r>
            <a:r>
              <a:rPr lang="en-US" sz="1200" b="1"/>
              <a:t>obyekt</a:t>
            </a:r>
            <a:r>
              <a:rPr lang="en-US" sz="1200"/>
              <a:t> formasına çevirmək üçün </a:t>
            </a:r>
            <a:r>
              <a:rPr lang="en-US" sz="1200" b="1">
                <a:solidFill>
                  <a:srgbClr val="FF0000"/>
                </a:solidFill>
              </a:rPr>
              <a:t>json_decode() </a:t>
            </a:r>
            <a:r>
              <a:rPr lang="en-US" sz="1200"/>
              <a:t>istifadə edirik. Bu, məsələn, API cavablarını oxumaq üçün </a:t>
            </a:r>
            <a:r>
              <a:rPr lang="az-Latn-AZ" sz="1200"/>
              <a:t>çox</a:t>
            </a:r>
            <a:r>
              <a:rPr lang="en-US" sz="1200"/>
              <a:t> istifadə olunur.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Misal 1 ( Qovluq 1 ) – </a:t>
            </a:r>
            <a:r>
              <a:rPr lang="en-US" sz="1200" b="1"/>
              <a:t>JSON string </a:t>
            </a:r>
            <a:r>
              <a:rPr lang="en-US" sz="1200"/>
              <a:t>→ </a:t>
            </a:r>
            <a:r>
              <a:rPr lang="en-US" sz="1200" b="1">
                <a:solidFill>
                  <a:srgbClr val="FF0000"/>
                </a:solidFill>
              </a:rPr>
              <a:t>PHP Array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34700-D40B-E124-791E-52F6D3CC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075"/>
            <a:ext cx="8859486" cy="2981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886AF-588B-3268-07A0-C7CEFBB1C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7050"/>
            <a:ext cx="3429479" cy="1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88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4450A-B316-6E00-485E-C8FB6CBA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8F11B-0A9D-DD4A-AA6A-6FF2D71B8A65}"/>
              </a:ext>
            </a:extLst>
          </p:cNvPr>
          <p:cNvSpPr txBox="1"/>
          <p:nvPr/>
        </p:nvSpPr>
        <p:spPr>
          <a:xfrm>
            <a:off x="211836" y="314004"/>
            <a:ext cx="117683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Misal 2 ( qovluq 2 ) – </a:t>
            </a:r>
            <a:r>
              <a:rPr lang="en-US" sz="1200" b="1"/>
              <a:t>JSON string </a:t>
            </a:r>
            <a:r>
              <a:rPr lang="en-US" sz="1200"/>
              <a:t>→ </a:t>
            </a:r>
            <a:r>
              <a:rPr lang="en-US" sz="1200" b="1">
                <a:solidFill>
                  <a:srgbClr val="FF0000"/>
                </a:solidFill>
              </a:rPr>
              <a:t>PHP Object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EFD20-C480-35F7-BF82-7D8A20DC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09839"/>
            <a:ext cx="3391373" cy="2048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ECA4C-F361-10C5-E934-2504F667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0282"/>
            <a:ext cx="4776798" cy="31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0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E1993-CA19-3D4A-7380-8B3A03C62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4464D-28DA-5BAF-8978-11FAF11CB7FC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Misal 3 ( qovluq 3 ) – JSON </a:t>
            </a:r>
            <a:r>
              <a:rPr lang="en-US" sz="1200" b="1">
                <a:solidFill>
                  <a:srgbClr val="FF0000"/>
                </a:solidFill>
              </a:rPr>
              <a:t>array string </a:t>
            </a:r>
            <a:r>
              <a:rPr lang="en-US" sz="1200"/>
              <a:t>→ PHP </a:t>
            </a:r>
            <a:r>
              <a:rPr lang="en-US" sz="1200" b="1">
                <a:solidFill>
                  <a:srgbClr val="FF0000"/>
                </a:solidFill>
              </a:rPr>
              <a:t>array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8D823-CB6B-E767-AD05-04A25AE9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647"/>
            <a:ext cx="5126182" cy="3425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0DCE4-E95E-4421-BAFE-D7D9A504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6884"/>
            <a:ext cx="2854036" cy="2271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7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ED33C-2CA7-29D3-6370-198286FCC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5C281-D5F0-49E0-A495-3EB45277532E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Array nümunəsi</a:t>
            </a:r>
            <a:r>
              <a:rPr lang="en-US" sz="1200"/>
              <a:t>:</a:t>
            </a:r>
            <a:endParaRPr lang="en-US" sz="120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793F2-8FB4-A29D-D829-0E684160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62"/>
            <a:ext cx="10097909" cy="2905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71E09-8402-4E6F-8D79-1BCC78D4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3281"/>
            <a:ext cx="3572374" cy="1724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77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10ED7-11F8-2DD9-BD9E-39199EA3F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E37C8-93CC-9B5C-BFBC-6EB35886F369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Misal 4 ( qovluq 4 ) – PHP </a:t>
            </a:r>
            <a:r>
              <a:rPr lang="en-US" sz="1200" b="1">
                <a:solidFill>
                  <a:srgbClr val="FF0000"/>
                </a:solidFill>
              </a:rPr>
              <a:t>array</a:t>
            </a:r>
            <a:r>
              <a:rPr lang="en-US" sz="1200"/>
              <a:t> → </a:t>
            </a:r>
            <a:r>
              <a:rPr lang="en-US" sz="1200" b="1"/>
              <a:t>JSON</a:t>
            </a:r>
            <a:r>
              <a:rPr lang="en-US" sz="1200"/>
              <a:t> (əks proses)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7726B-9668-B115-8BE5-7FAF706C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42063"/>
            <a:ext cx="5080000" cy="3029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3ED6E-BA7F-C8EA-CAAC-8B16EEAF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7050"/>
            <a:ext cx="3534268" cy="1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74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D7B9-3848-09FB-5A10-4A756093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34A93-5843-BDFC-11BD-50D5154475DF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Misal 5 ( qovluq 5 ) </a:t>
            </a:r>
            <a:r>
              <a:rPr lang="en-US" sz="1200" b="1"/>
              <a:t>Sadə array</a:t>
            </a:r>
            <a:r>
              <a:rPr lang="en-US" sz="1200"/>
              <a:t>:</a:t>
            </a:r>
            <a:endParaRPr lang="en-US" sz="120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FABD1-D46C-8EF5-FE2E-9F487FE7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689"/>
            <a:ext cx="12192000" cy="21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6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76551-991F-F423-988D-08A140AB2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AD88A-91A2-7348-6A6C-80C23BFAF931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Misal 6 (  qovluq 6 ) - Nested struktur: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94412-8883-CCDE-A0DB-7BB19B91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690"/>
            <a:ext cx="6216073" cy="3197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A54AA-AC58-5C5F-3BC0-93D27CCFA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1315"/>
            <a:ext cx="2568152" cy="2626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81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2715D-5E59-C7A3-EB54-9305AE44C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EA77C-3459-314F-2BDA-95897E3F4591}"/>
              </a:ext>
            </a:extLst>
          </p:cNvPr>
          <p:cNvSpPr txBox="1"/>
          <p:nvPr/>
        </p:nvSpPr>
        <p:spPr>
          <a:xfrm>
            <a:off x="211836" y="314004"/>
            <a:ext cx="117683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Misal 7 ( qovluq 7 ) - Obyekt nümunəsi: 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Diqqət: Əgər data UTF-8 deyilsə və ya qeyri-qanuni simvollar varsa, false qaytarır. Səhvləri yoxlamaq üçün json_last_error() istifadə et.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05777-6F24-BF28-FCC2-50F30DC41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524"/>
            <a:ext cx="7656945" cy="3030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02FE8-04AB-D91B-B87F-20225869A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6330"/>
            <a:ext cx="3477110" cy="189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F845-EA9C-6504-A83F-5317DDE6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9ACC9-B064-9C70-08A9-C4E6FD7BE57D}"/>
              </a:ext>
            </a:extLst>
          </p:cNvPr>
          <p:cNvSpPr txBox="1"/>
          <p:nvPr/>
        </p:nvSpPr>
        <p:spPr>
          <a:xfrm>
            <a:off x="211836" y="314004"/>
            <a:ext cx="117683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1. </a:t>
            </a:r>
            <a:r>
              <a:rPr lang="en-US" sz="1200" b="1"/>
              <a:t>JSON Nədir</a:t>
            </a:r>
            <a:r>
              <a:rPr lang="en-US" sz="1200"/>
              <a:t>?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JSON</a:t>
            </a:r>
            <a:r>
              <a:rPr lang="en-US" sz="1200"/>
              <a:t> (JavaScript Object Notation) – bu, data saxlama və mübadiləsi üçün sadə, oxunaqlı bir formatdır. Əvvəlcə JavaScript üçün yaradılmış olsa da, indi demək olar ki, bütün proqramlaşdırma dillərində (PHP, Python, Java və s.) dəstəklənir. JSON-un üstünlükləri:</a:t>
            </a:r>
          </a:p>
          <a:p>
            <a:endParaRPr lang="en-US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Oxunaqlı: İnsanlar üçün asan oxunur və yazılır.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Yüngül: XML kimi digər formatlardan daha az yer tutur.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Platformadan asılı deyil: Fərqli dillər arasında data göndərmək üçün ideal (məsələn, PHP backend-dən JavaScript frontend-ə data göndərmək).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Əsas istifadə sahələri: API-lər, konfiqurasiya faylları, data saxlama (məsələn, NoSQL bazalarda kimi MongoDB).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JSON sadəcə bir string formatıdır </a:t>
            </a:r>
            <a:r>
              <a:rPr lang="en-US" sz="1200"/>
              <a:t>– yəni, data JSON olaraq saxlananda mətn kimi görünür. Amma bu mətn strukturlaşdırılmışdır: obyektlər, array-lər, rəqəmlər, string-lər, boolean (true/false) və null dəyərləri saxlaya bilər.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462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02F23-C5ED-E161-8980-CA3CD81B1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671A6-255B-A72D-E434-2457F8DF0D50}"/>
              </a:ext>
            </a:extLst>
          </p:cNvPr>
          <p:cNvSpPr txBox="1"/>
          <p:nvPr/>
        </p:nvSpPr>
        <p:spPr>
          <a:xfrm>
            <a:off x="211836" y="314004"/>
            <a:ext cx="117683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Yəni qısaca</a:t>
            </a:r>
            <a:r>
              <a:rPr lang="en-US" sz="1200"/>
              <a:t>:</a:t>
            </a:r>
          </a:p>
          <a:p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json_decode() </a:t>
            </a:r>
            <a:r>
              <a:rPr lang="en-US" sz="1200"/>
              <a:t>→ JSON string-i PHP array/obyekt edir.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json_encode() </a:t>
            </a:r>
            <a:r>
              <a:rPr lang="en-US" sz="1200"/>
              <a:t>→ PHP array/obyekt-i JSON string edir.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b="1"/>
              <a:t>Praktikada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Təhlükəsizlik</a:t>
            </a:r>
            <a:r>
              <a:rPr lang="en-US" sz="1200"/>
              <a:t>: json_decode-dan sonra data-nı validate edin (</a:t>
            </a:r>
            <a:r>
              <a:rPr lang="en-US" sz="1200" b="1"/>
              <a:t>XSS</a:t>
            </a:r>
            <a:r>
              <a:rPr lang="en-US" sz="1200"/>
              <a:t> qarşısını almaq üçün).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Performans</a:t>
            </a:r>
            <a:r>
              <a:rPr lang="en-US" sz="1200"/>
              <a:t>: Böyük array-lərdə </a:t>
            </a:r>
            <a:r>
              <a:rPr lang="en-US" sz="1200" b="1"/>
              <a:t>associative=true </a:t>
            </a:r>
            <a:r>
              <a:rPr lang="en-US" sz="1200"/>
              <a:t>istifadə edin, çünki array-lər obyektlərdən daha sürətli.</a:t>
            </a:r>
          </a:p>
          <a:p>
            <a:endParaRPr lang="en-US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91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9C3D5-E41F-52D2-2335-81D338EF2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7E53D-7EE5-8CCB-2472-2E46B9735ECE}"/>
              </a:ext>
            </a:extLst>
          </p:cNvPr>
          <p:cNvSpPr txBox="1"/>
          <p:nvPr/>
        </p:nvSpPr>
        <p:spPr>
          <a:xfrm>
            <a:off x="211836" y="314004"/>
            <a:ext cx="11768328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Böyük data üçün </a:t>
            </a:r>
            <a:r>
              <a:rPr lang="en-US" sz="1600" b="1">
                <a:solidFill>
                  <a:srgbClr val="FF0000"/>
                </a:solidFill>
              </a:rPr>
              <a:t>stream</a:t>
            </a:r>
            <a:r>
              <a:rPr lang="en-US" sz="1600" b="1"/>
              <a:t> istifadə edin (</a:t>
            </a:r>
            <a:r>
              <a:rPr lang="en-US" sz="1600" b="1">
                <a:solidFill>
                  <a:srgbClr val="FF0000"/>
                </a:solidFill>
              </a:rPr>
              <a:t>JsonSerializable</a:t>
            </a:r>
            <a:r>
              <a:rPr lang="en-US" sz="1600" b="1"/>
              <a:t>).</a:t>
            </a:r>
            <a:endParaRPr lang="az-Latn-AZ" sz="1600" b="1"/>
          </a:p>
          <a:p>
            <a:endParaRPr lang="az-Latn-AZ" sz="1200"/>
          </a:p>
          <a:p>
            <a:endParaRPr lang="az-Latn-AZ" sz="12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json_encode() </a:t>
            </a:r>
            <a:r>
              <a:rPr lang="en-US" sz="1200"/>
              <a:t>və </a:t>
            </a:r>
            <a:r>
              <a:rPr lang="en-US" sz="1200" b="1"/>
              <a:t>json_decode() </a:t>
            </a:r>
            <a:r>
              <a:rPr lang="en-US" sz="1200"/>
              <a:t>PHP-də çox rahatdır, amma onlar bütün datanı birdəfəlik RAM-a yükləyirlər. Bu o deməkdir ki, əgər sənin massivində və ya obyektində </a:t>
            </a:r>
            <a:r>
              <a:rPr lang="en-US" sz="1200" b="1"/>
              <a:t>10MB</a:t>
            </a:r>
            <a:r>
              <a:rPr lang="en-US" sz="1200"/>
              <a:t> yox, </a:t>
            </a:r>
            <a:r>
              <a:rPr lang="en-US" sz="1200" b="1"/>
              <a:t>1GB</a:t>
            </a:r>
            <a:r>
              <a:rPr lang="en-US" sz="1200"/>
              <a:t>-lıq data varsa, PHP həmin </a:t>
            </a:r>
            <a:r>
              <a:rPr lang="en-US" sz="1200" b="1"/>
              <a:t>1GB</a:t>
            </a:r>
            <a:r>
              <a:rPr lang="en-US" sz="1200"/>
              <a:t>-ı tam yaddaşa yığacaq, sonra JSON string yaradacaq → </a:t>
            </a:r>
            <a:r>
              <a:rPr lang="en-US" sz="1200" b="1"/>
              <a:t>RAM partlaya bilər</a:t>
            </a:r>
            <a:r>
              <a:rPr lang="en-US" sz="120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Streaming</a:t>
            </a:r>
            <a:r>
              <a:rPr lang="en-US" sz="1200"/>
              <a:t> (axın işləmə) isə datanı hissə-hissə </a:t>
            </a:r>
            <a:r>
              <a:rPr lang="en-US" sz="1200" b="1"/>
              <a:t>serialize/deserializasiya </a:t>
            </a:r>
            <a:r>
              <a:rPr lang="en-US" sz="1200"/>
              <a:t>edir. Yəni sənə </a:t>
            </a:r>
            <a:r>
              <a:rPr lang="en-US" sz="1200" b="1"/>
              <a:t>1GB RAM </a:t>
            </a:r>
            <a:r>
              <a:rPr lang="en-US" sz="1200"/>
              <a:t>lazım olmur, 1MB-lıq hissələrlə işləyirsən. Bu xüsusilə Big Data, log faylları, </a:t>
            </a:r>
            <a:r>
              <a:rPr lang="en-US" sz="1200" b="1"/>
              <a:t>API</a:t>
            </a:r>
            <a:r>
              <a:rPr lang="en-US" sz="1200"/>
              <a:t> nəticələri və real-time export zamanı lazımdır.</a:t>
            </a:r>
            <a:endParaRPr lang="az-Latn-AZ" sz="120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az-Latn-AZ" sz="120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az-Latn-AZ" sz="120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az-Latn-AZ" sz="1200"/>
          </a:p>
          <a:p>
            <a:r>
              <a:rPr lang="en-US" sz="1200" b="1"/>
              <a:t>Məsələn</a:t>
            </a:r>
            <a:r>
              <a:rPr lang="en-US" sz="1200"/>
              <a:t>:</a:t>
            </a:r>
            <a:r>
              <a:rPr lang="az-Latn-AZ" sz="1200"/>
              <a:t>  </a:t>
            </a:r>
            <a:r>
              <a:rPr lang="en-US" sz="1200"/>
              <a:t>Normal </a:t>
            </a:r>
            <a:r>
              <a:rPr lang="en-US" sz="1200" b="1"/>
              <a:t>json_encode()</a:t>
            </a:r>
            <a:endParaRPr lang="az-Latn-AZ" sz="1200" b="1"/>
          </a:p>
          <a:p>
            <a:endParaRPr lang="az-Latn-AZ" sz="1200" b="1"/>
          </a:p>
          <a:p>
            <a:endParaRPr lang="az-Latn-AZ" sz="1200" b="1"/>
          </a:p>
          <a:p>
            <a:endParaRPr lang="az-Latn-AZ" sz="1200" b="1"/>
          </a:p>
          <a:p>
            <a:endParaRPr lang="az-Latn-AZ" sz="1200" b="1"/>
          </a:p>
          <a:p>
            <a:endParaRPr lang="az-Latn-AZ" sz="1200" b="1"/>
          </a:p>
          <a:p>
            <a:endParaRPr lang="az-Latn-AZ" sz="1200" b="1"/>
          </a:p>
          <a:p>
            <a:endParaRPr lang="az-Latn-AZ" sz="1200" b="1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RAM 512MB-dirsə, data çoxdursa </a:t>
            </a:r>
            <a:r>
              <a:rPr lang="en-US" sz="1200" b="1"/>
              <a:t>memory exhausted error </a:t>
            </a:r>
            <a:r>
              <a:rPr lang="en-US" sz="1200"/>
              <a:t>ala bilərsən.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4FCB2-6CBC-C948-1E17-351B50AB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3159926"/>
            <a:ext cx="3781953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1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F76EB-D0DE-EFEC-19D3-4349043D5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A84F-7B61-D187-0F0F-4C03BD470CCE}"/>
              </a:ext>
            </a:extLst>
          </p:cNvPr>
          <p:cNvSpPr txBox="1"/>
          <p:nvPr/>
        </p:nvSpPr>
        <p:spPr>
          <a:xfrm>
            <a:off x="211836" y="314004"/>
            <a:ext cx="117683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Streaming</a:t>
            </a:r>
            <a:r>
              <a:rPr lang="en-US" sz="1200"/>
              <a:t> ilə (</a:t>
            </a:r>
            <a:r>
              <a:rPr lang="az-Latn-AZ" sz="1200"/>
              <a:t>  </a:t>
            </a:r>
            <a:r>
              <a:rPr lang="en-US" sz="1200" b="1">
                <a:solidFill>
                  <a:srgbClr val="FF0000"/>
                </a:solidFill>
              </a:rPr>
              <a:t>JsonSerializable + Generator</a:t>
            </a:r>
            <a:r>
              <a:rPr lang="az-Latn-AZ" sz="1200" b="1">
                <a:solidFill>
                  <a:srgbClr val="FF0000"/>
                </a:solidFill>
              </a:rPr>
              <a:t>  </a:t>
            </a:r>
            <a:r>
              <a:rPr lang="en-US" sz="1200"/>
              <a:t>)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Burada</a:t>
            </a:r>
            <a:r>
              <a:rPr lang="en-US" sz="1200"/>
              <a:t>:</a:t>
            </a:r>
          </a:p>
          <a:p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yield</a:t>
            </a:r>
            <a:r>
              <a:rPr lang="en-US" sz="1200"/>
              <a:t> → hər elementi hissə-hissə qaytarır.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Bütün massiv RAM-a yığılmır, axınla yazılır.</a:t>
            </a:r>
            <a:endParaRPr lang="az-Latn-AZ" sz="1200"/>
          </a:p>
          <a:p>
            <a:endParaRPr lang="az-Latn-AZ" sz="1200"/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76B3D-40AE-9FE9-A0DD-D40EF39E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727130"/>
            <a:ext cx="509658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55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445AA-F61B-CFF0-8997-21ABCBB19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0D6E9-205D-ED06-2431-7D7CAE938DFE}"/>
              </a:ext>
            </a:extLst>
          </p:cNvPr>
          <p:cNvSpPr txBox="1"/>
          <p:nvPr/>
        </p:nvSpPr>
        <p:spPr>
          <a:xfrm>
            <a:off x="211836" y="314004"/>
            <a:ext cx="117683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: mixed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Nədir?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mixed PHP-də bir tip bəyanatıdır (PHP 8.0+). O deməkdir ki, funksiya/metod hər hansı tipdə dəyər qaytara (və ya parametr kimi hər hansı tipdə qəbul edə) bilər. Yəni int|float|string|bool|array|object|resource|null kimi bütün əsas tipləri əhatə edir.</a:t>
            </a:r>
          </a:p>
          <a:p>
            <a:endParaRPr lang="az-Latn-AZ" sz="1200"/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Niyə istifadə olunur?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Bir şeyin “hər hansı tip ola bilər” olduğunu açıq göstərmək üçün. Bu, həm sənə (oxuyan koda), həm də statik analiz alətlərinə (PHPStan, Psalm) faydalıdır. mixed yazmaqla type hint-i aydın edirsən — heç yazmasan da işləyir, amma mixed məqsədi sənə və alətlərə bildirir.</a:t>
            </a:r>
          </a:p>
          <a:p>
            <a:endParaRPr lang="az-Latn-AZ" sz="1200"/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Qaydalar / diqqət: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mixed yazdığın zaman PHP run-time hər hansı bir tip qəbul edəcək — tip yoxlaması məhdudlaşır.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mixed çox genişdir; biznes məntiqi üçün təhlükəsizlik yoxlamalarını özün etməlisən (məsələn is_array() və s.).</a:t>
            </a:r>
            <a:endParaRPr lang="az-Latn-AZ" sz="1200"/>
          </a:p>
          <a:p>
            <a:endParaRPr lang="az-Latn-AZ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7888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58BC5-BD0F-4180-E8EA-8A1336573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B1B1B0-1EFD-9B55-EC0B-8538D4284D3C}"/>
              </a:ext>
            </a:extLst>
          </p:cNvPr>
          <p:cNvSpPr txBox="1"/>
          <p:nvPr/>
        </p:nvSpPr>
        <p:spPr>
          <a:xfrm>
            <a:off x="211836" y="314004"/>
            <a:ext cx="117683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yield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Nədir?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yield PHP-də generator yaratmaq üçün istifadə olunur. Generator funksiyası çağırıldıqda bütün elementi birdəfəlik yaradıb RAM-a yığmır — əvəzinə hər çağırışda bir dəyər “verir” (yield edir). Bu, böyük kolleksiyalarla işləyərkən yaddaş qənaəti üçün idealidir.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Hansı məqsədlə istifadə olunur?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Böyük siyahıları hissə-hissə emal etmək (məs. milyonlarca sətir).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Stream-şəkilli işləmə — bir elementi al, emal et, növbəti.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foreach ilə asan iterator yaratmaq.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Xüsusiyyətlər: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Generator Generator obyekti qaytarır və onu foreach ilə iterasiya edirsən.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yield həm dəyər, həm də açar qaytara bilər: yield $value; və yield $key =&gt; $value;.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Generator-lar “one-pass” olur — adətən bir dəfə iterasiya olunur.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iterator_to_array() </a:t>
            </a:r>
            <a:r>
              <a:rPr lang="en-US" sz="1200"/>
              <a:t>ilə generator-dakı bütün elementləri array-a çevirsən, o zaman yenə RAM-a yığılacaq.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Sadə generator</a:t>
            </a:r>
            <a:r>
              <a:rPr lang="en-US" sz="1200"/>
              <a:t> </a:t>
            </a:r>
            <a:r>
              <a:rPr lang="en-US" sz="1200" b="1"/>
              <a:t>nümunə</a:t>
            </a:r>
            <a:r>
              <a:rPr lang="az-Latn-AZ" sz="1200" b="1"/>
              <a:t>si</a:t>
            </a:r>
            <a:r>
              <a:rPr lang="en-US" sz="1200"/>
              <a:t>: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9F82C-731C-ABDD-5E63-D9C084F9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4418"/>
            <a:ext cx="3796145" cy="20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4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563B-58BD-054D-DC97-2EF530D78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3BCF5-F45E-86B0-A767-560D1C2AAA65}"/>
              </a:ext>
            </a:extLst>
          </p:cNvPr>
          <p:cNvSpPr txBox="1"/>
          <p:nvPr/>
        </p:nvSpPr>
        <p:spPr>
          <a:xfrm>
            <a:off x="137945" y="1413177"/>
            <a:ext cx="11768328" cy="504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Burada tip bəyanatı (</a:t>
            </a:r>
            <a:r>
              <a:rPr lang="az-Latn-AZ" sz="1200"/>
              <a:t> </a:t>
            </a:r>
            <a:r>
              <a:rPr lang="en-US" sz="1200" b="1">
                <a:solidFill>
                  <a:srgbClr val="FF0000"/>
                </a:solidFill>
              </a:rPr>
              <a:t>: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b="1">
                <a:solidFill>
                  <a:srgbClr val="FF0000"/>
                </a:solidFill>
              </a:rPr>
              <a:t>Generator</a:t>
            </a:r>
            <a:r>
              <a:rPr lang="az-Latn-AZ" sz="1200" b="1">
                <a:solidFill>
                  <a:srgbClr val="FF0000"/>
                </a:solidFill>
              </a:rPr>
              <a:t> </a:t>
            </a:r>
            <a:r>
              <a:rPr lang="en-US" sz="1200"/>
              <a:t>) yazılmayıb.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PHP avtomatik olaraq başa düşür ki, yield istifadə olunubsa, bu funksiya bir Generator obyektini qaytarır.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Yəni texniki olaraq işləmək üçün : Generator vacib deyil.</a:t>
            </a: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Burada </a:t>
            </a:r>
            <a:r>
              <a:rPr lang="en-US" sz="1200" b="1">
                <a:solidFill>
                  <a:srgbClr val="FF0000"/>
                </a:solidFill>
              </a:rPr>
              <a:t>: Generator </a:t>
            </a:r>
            <a:r>
              <a:rPr lang="en-US" sz="1200"/>
              <a:t>tip bəyanatı əlavə olunub.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Bu, kod oxuyan insana və statik analiz alətlərinə (PHPStan, Psalm) aydın göstərir ki, funksiya həmişə Generator qaytaracaq.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Bu, kodun daha aydın və güvənli olmasına xidmət edir.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Fərq nədir?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İşləmə baxımından → heç bir fərq yoxdur. Hər ikisi Generator obyekt qaytaracaq.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Oxunaqlılıq və kod keyfiyyəti baxımından → : Generator yazmaq daha düzgündür, çünki başqası koda baxanda dərhal görür ki, bu funksiya massiv və ya string yox, məhz generator qaytarır.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EC733-4D52-DFDB-A063-985C7FDB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4162" cy="124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9EDCE-1581-7C04-91DC-C59A41FC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0086"/>
            <a:ext cx="398200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5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56B3A-3291-7286-170B-B595F97CC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56349-DDA2-AE6D-A452-0E9359E2CE5C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yield + açar nümunə: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A28CA-8C61-D49F-26AB-D478BD88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894"/>
            <a:ext cx="307700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11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8D93C-7875-5C98-D252-9B0F7606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4A4D1E-3E4F-142D-88F1-F18011B09423}"/>
              </a:ext>
            </a:extLst>
          </p:cNvPr>
          <p:cNvSpPr txBox="1"/>
          <p:nvPr/>
        </p:nvSpPr>
        <p:spPr>
          <a:xfrm>
            <a:off x="211836" y="314004"/>
            <a:ext cx="117683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</a:rPr>
              <a:t>Kiçik xəbərdarlıq (json ilə əlaqəli)</a:t>
            </a:r>
            <a:r>
              <a:rPr lang="en-US" sz="1200"/>
              <a:t>:</a:t>
            </a:r>
            <a:endParaRPr lang="az-Latn-AZ" sz="1200"/>
          </a:p>
          <a:p>
            <a:endParaRPr lang="en-US" sz="1200"/>
          </a:p>
          <a:p>
            <a:pPr>
              <a:lnSpc>
                <a:spcPct val="150000"/>
              </a:lnSpc>
            </a:pPr>
            <a:r>
              <a:rPr lang="en-US" sz="1200" b="1"/>
              <a:t>json_encode() </a:t>
            </a:r>
            <a:r>
              <a:rPr lang="en-US" sz="1200"/>
              <a:t>bir Generator-ı avtomatik olaraq hissə-hissə JSON-a </a:t>
            </a:r>
            <a:r>
              <a:rPr lang="en-US" sz="1200" b="1"/>
              <a:t>çevirmir</a:t>
            </a:r>
            <a:r>
              <a:rPr lang="en-US" sz="1200"/>
              <a:t>. </a:t>
            </a:r>
            <a:r>
              <a:rPr lang="en-US" sz="1200" b="1"/>
              <a:t>json_encode($generator) </a:t>
            </a:r>
            <a:r>
              <a:rPr lang="en-US" sz="1200"/>
              <a:t>generatoru obyekt kimi kodlaya bilər (gözlənilən nəticə olmaya bilər). JSON streaming üçün generator-u </a:t>
            </a:r>
            <a:r>
              <a:rPr lang="en-US" sz="1200" b="1"/>
              <a:t>manual</a:t>
            </a:r>
            <a:r>
              <a:rPr lang="en-US" sz="1200"/>
              <a:t> olaraq </a:t>
            </a:r>
            <a:r>
              <a:rPr lang="en-US" sz="1200" b="1"/>
              <a:t>iterate</a:t>
            </a:r>
            <a:r>
              <a:rPr lang="en-US" sz="1200"/>
              <a:t> edib </a:t>
            </a:r>
            <a:r>
              <a:rPr lang="en-US" sz="1200" b="1"/>
              <a:t>php://output</a:t>
            </a:r>
            <a:r>
              <a:rPr lang="en-US" sz="1200"/>
              <a:t>-a hissə-hissə yazmaq daha düzgün yanaşmadır (nümunəni aşağıda göstərəcəyəm</a:t>
            </a:r>
            <a:r>
              <a:rPr lang="az-Latn-AZ" sz="1200"/>
              <a:t> Qovluq 8</a:t>
            </a:r>
            <a:r>
              <a:rPr lang="en-US" sz="1200"/>
              <a:t>).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Nümunə — JSON-u hissə-hissə yazmaq (generator + php://output):</a:t>
            </a:r>
            <a:r>
              <a:rPr lang="az-Latn-AZ" sz="1200"/>
              <a:t> Bu kod bütün 1 milyon elementi RAM-a yığmır — hər yield bir elementi verir və dərhal php://output-a yazılır. </a:t>
            </a:r>
          </a:p>
          <a:p>
            <a:endParaRPr lang="az-Latn-AZ" sz="1200"/>
          </a:p>
          <a:p>
            <a:r>
              <a:rPr lang="en-US" sz="1200"/>
              <a:t>Qeyd: Bəzən böyük çıxış üçün </a:t>
            </a:r>
            <a:r>
              <a:rPr lang="en-US" sz="1200" b="1">
                <a:solidFill>
                  <a:srgbClr val="FF0000"/>
                </a:solidFill>
              </a:rPr>
              <a:t>ob_flush() </a:t>
            </a:r>
            <a:r>
              <a:rPr lang="en-US" sz="1200"/>
              <a:t>və </a:t>
            </a:r>
            <a:r>
              <a:rPr lang="en-US" sz="1200" b="1">
                <a:solidFill>
                  <a:srgbClr val="FF0000"/>
                </a:solidFill>
              </a:rPr>
              <a:t>flush() </a:t>
            </a:r>
            <a:r>
              <a:rPr lang="en-US" sz="1200"/>
              <a:t>çağırmaq lazım olur ki, </a:t>
            </a:r>
            <a:r>
              <a:rPr lang="en-US" sz="1200" b="1"/>
              <a:t>PHP buffer</a:t>
            </a:r>
            <a:r>
              <a:rPr lang="en-US" sz="1200"/>
              <a:t>-l</a:t>
            </a:r>
            <a:r>
              <a:rPr lang="az-Latn-AZ" sz="1200"/>
              <a:t>ə</a:t>
            </a:r>
            <a:r>
              <a:rPr lang="en-US" sz="1200"/>
              <a:t>r</a:t>
            </a:r>
            <a:r>
              <a:rPr lang="az-Latn-AZ" sz="1200"/>
              <a:t>i, </a:t>
            </a:r>
            <a:r>
              <a:rPr lang="en-US" sz="1200"/>
              <a:t> web-serverə və son istifadəçiyə göndərsin.</a:t>
            </a:r>
            <a:r>
              <a:rPr lang="az-Latn-AZ" sz="1200"/>
              <a:t> Bu haqqda növbəti dərslikdə.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D5CC7-A01E-284A-B68A-BAE70CF8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13891"/>
            <a:ext cx="5205480" cy="4244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8F12C-993F-BD0A-B263-BC151E9E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8" y="3834654"/>
            <a:ext cx="5850252" cy="3023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940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D6E0A-28A9-CA58-3210-67BF3EBA5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05339-4941-2DD1-1ACF-4943A6EAFD09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715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68F8C-20E7-93EC-562C-906E41A5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DBBFC-64F0-BB23-3ABD-360B4F30B60B}"/>
              </a:ext>
            </a:extLst>
          </p:cNvPr>
          <p:cNvSpPr txBox="1"/>
          <p:nvPr/>
        </p:nvSpPr>
        <p:spPr>
          <a:xfrm>
            <a:off x="211836" y="314004"/>
            <a:ext cx="117683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Real Həyat Nümunəsi</a:t>
            </a:r>
          </a:p>
          <a:p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Deyək ki, sən 10 milyon istifadəçini bir API-dən JSON şəklində çıxarmalısan: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json_encode($allUsers) </a:t>
            </a:r>
            <a:r>
              <a:rPr lang="en-US" sz="1200"/>
              <a:t>→ əvvəlcə bütün istifadəçiləri RAM-a yığacaq, sonra JSON-a çevirəcək. Server RAM çatmadısa, çök</a:t>
            </a:r>
            <a:r>
              <a:rPr lang="az-Latn-AZ" sz="1200"/>
              <a:t>əcək</a:t>
            </a:r>
            <a:r>
              <a:rPr 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JsonSerializable</a:t>
            </a:r>
            <a:r>
              <a:rPr lang="en-US" sz="1200"/>
              <a:t> + </a:t>
            </a:r>
            <a:r>
              <a:rPr lang="en-US" sz="1200" b="1"/>
              <a:t>generator</a:t>
            </a:r>
            <a:r>
              <a:rPr lang="en-US" sz="1200"/>
              <a:t> ilə sən bir istifadəçi → yaz → növbəti istifadəçi deyə stream edirsən. RAM sabit qalır.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Nəticə</a:t>
            </a:r>
            <a:r>
              <a:rPr lang="en-US" sz="1200"/>
              <a:t>:</a:t>
            </a:r>
          </a:p>
          <a:p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Kiçik data → </a:t>
            </a:r>
            <a:r>
              <a:rPr lang="en-US" sz="1200" b="1"/>
              <a:t>json_encode() </a:t>
            </a:r>
            <a:r>
              <a:rPr lang="en-US" sz="1200"/>
              <a:t>/ </a:t>
            </a:r>
            <a:r>
              <a:rPr lang="en-US" sz="1200" b="1"/>
              <a:t>json_decode() </a:t>
            </a:r>
            <a:r>
              <a:rPr lang="en-US" sz="1200"/>
              <a:t>tam rahatdır.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Çox böyük data → streaming yanaşması (JsonSerializable, yield, php://output) daha təhlükəsizdir.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019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ABCB1-79CB-0A4C-4D0E-75DD42477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04AE3-4FDA-FBE8-18A3-A8EBBF20EE0E}"/>
              </a:ext>
            </a:extLst>
          </p:cNvPr>
          <p:cNvSpPr txBox="1"/>
          <p:nvPr/>
        </p:nvSpPr>
        <p:spPr>
          <a:xfrm>
            <a:off x="211836" y="250117"/>
            <a:ext cx="11768328" cy="635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2. </a:t>
            </a:r>
            <a:r>
              <a:rPr lang="en-US" sz="1200" b="1"/>
              <a:t>JSON Formatı: Sintaksis və Qaydalar</a:t>
            </a:r>
            <a:r>
              <a:rPr lang="az-Latn-AZ" sz="1200" b="1"/>
              <a:t>:     </a:t>
            </a:r>
          </a:p>
          <a:p>
            <a:endParaRPr lang="az-Latn-AZ" sz="1200" b="1"/>
          </a:p>
          <a:p>
            <a:r>
              <a:rPr lang="az-Latn-AZ" sz="1200" b="1"/>
              <a:t> </a:t>
            </a:r>
            <a:r>
              <a:rPr lang="en-US" sz="1200" b="1"/>
              <a:t>JSON</a:t>
            </a:r>
            <a:r>
              <a:rPr lang="en-US" sz="1200"/>
              <a:t> formatı </a:t>
            </a:r>
            <a:r>
              <a:rPr lang="en-US" sz="1200" b="1"/>
              <a:t>JavaScript obyekt sintaksisinə əsaslanır</a:t>
            </a:r>
            <a:r>
              <a:rPr lang="en-US" sz="1200"/>
              <a:t>, amma daha sərt qaydalara malikdir.</a:t>
            </a:r>
            <a:endParaRPr lang="az-Latn-AZ" sz="1200" b="1"/>
          </a:p>
          <a:p>
            <a:endParaRPr lang="az-Latn-AZ" sz="1200" b="1"/>
          </a:p>
          <a:p>
            <a:endParaRPr lang="az-Latn-AZ" sz="6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Obyektlər</a:t>
            </a:r>
            <a:r>
              <a:rPr lang="en-US" sz="1200"/>
              <a:t>: { } ilə əhatə olunur. İçərisində </a:t>
            </a:r>
            <a:r>
              <a:rPr lang="en-US" sz="1200" b="1"/>
              <a:t>"key": value </a:t>
            </a:r>
            <a:r>
              <a:rPr lang="en-US" sz="1200"/>
              <a:t>cütləri olur. Key həmişə string olmalı və ikiqat dırnaq içində yazılmalıdır ("key"). Value hər hansı JSON tipi ola bilər.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Nümunə: </a:t>
            </a:r>
            <a:r>
              <a:rPr lang="en-US" sz="1200">
                <a:highlight>
                  <a:srgbClr val="FFFF00"/>
                </a:highlight>
              </a:rPr>
              <a:t>{"ad": "Ali", "yas": 25, "seher": "Baku"}</a:t>
            </a:r>
          </a:p>
          <a:p>
            <a:endParaRPr lang="en-US" sz="1200"/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Array-lər</a:t>
            </a:r>
            <a:r>
              <a:rPr lang="en-US" sz="1200"/>
              <a:t>: [ ] ilə əhatə olunur. İçərisində dəyərlər (value-lər) sıralanır, indekslərlə (0-dan başlayaraq) əldə olunur. Dəyərlər hər hansı JSON tipi ola bilər.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Nümunə: </a:t>
            </a:r>
            <a:r>
              <a:rPr lang="en-US" sz="1200">
                <a:highlight>
                  <a:srgbClr val="FFFF00"/>
                </a:highlight>
              </a:rPr>
              <a:t>["qırmızı", "yaşıl", "mavi"] və ya [1, 2, 3]</a:t>
            </a:r>
          </a:p>
          <a:p>
            <a:endParaRPr lang="en-US" sz="1200"/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Nested</a:t>
            </a:r>
            <a:r>
              <a:rPr lang="en-US" sz="1200"/>
              <a:t> (İç-içə) Strukturlar: Obyektlər və array-lər iç-içə ola bilər.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Nümunə: </a:t>
            </a:r>
            <a:r>
              <a:rPr lang="en-US" sz="1200">
                <a:highlight>
                  <a:srgbClr val="FFFF00"/>
                </a:highlight>
              </a:rPr>
              <a:t>{"insan": {"ad": "Veli", "sevdiyi_rengler": ["qırmızı", "mavi"]}}</a:t>
            </a:r>
          </a:p>
          <a:p>
            <a:endParaRPr lang="en-US" sz="1200"/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Digər Tiplər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String: "Bu bir stringdir" (ikiqat dırnaq içində, escape simvolları ilə: " \n və s.)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Rəqəm: 42 və ya 3.14 (nöqtə ilə onluq)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Boolean: true və ya false (kiçik hərflə)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Null: null</a:t>
            </a:r>
          </a:p>
          <a:p>
            <a:endParaRPr lang="en-US" sz="1200"/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Qaydalar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Bütün key-lər string və ikiqat dırnaq içində olmalıdır.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Son elementdən sonra vergül qoymaq olmaz (trailing comma yoxdur).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Böyük/kiçik hərfə həssasdır (case-sensitive).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UTF-8 encoding dəstəklənir, amma xüsusi simvollar escape olunmalıdır (məsələn, \uXXXX).</a:t>
            </a:r>
          </a:p>
        </p:txBody>
      </p:sp>
    </p:spTree>
    <p:extLst>
      <p:ext uri="{BB962C8B-B14F-4D97-AF65-F5344CB8AC3E}">
        <p14:creationId xmlns:p14="http://schemas.microsoft.com/office/powerpoint/2010/main" val="4191126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E437A-BF3A-F506-CF3D-962B96F00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8BCBB-7F17-22E0-FB6B-6FD08D262B5C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97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EC17F-7FE4-ECEC-643B-42AA76DCB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56687-BF10-5DEA-4C60-F35C6366A3BB}"/>
              </a:ext>
            </a:extLst>
          </p:cNvPr>
          <p:cNvSpPr txBox="1"/>
          <p:nvPr/>
        </p:nvSpPr>
        <p:spPr>
          <a:xfrm>
            <a:off x="211836" y="314004"/>
            <a:ext cx="1176832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Nümunə</a:t>
            </a:r>
            <a:r>
              <a:rPr lang="en-US" sz="1200"/>
              <a:t>:</a:t>
            </a:r>
            <a:endParaRPr lang="az-Latn-AZ" sz="1200"/>
          </a:p>
          <a:p>
            <a:endParaRPr lang="az-Latn-AZ" sz="1200"/>
          </a:p>
          <a:p>
            <a:pPr marL="228600" indent="-228600">
              <a:buAutoNum type="arabicParenR"/>
            </a:pPr>
            <a:r>
              <a:rPr lang="en-US" sz="1200"/>
              <a:t>Sadə obyekt</a:t>
            </a: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r>
              <a:rPr lang="en-US" sz="1200"/>
              <a:t>Obyektlərdən ibarət array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BBE9A-461C-F778-5672-D47BEF04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1422717"/>
            <a:ext cx="2381582" cy="1648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8C77C-7390-9FA0-D3CC-2B5C6664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7" y="4023220"/>
            <a:ext cx="2171146" cy="28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0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5EEFE-1C36-3C10-39FD-4C5FB8A85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FE1DE-7C77-2A89-D79B-8A828DF65E90}"/>
              </a:ext>
            </a:extLst>
          </p:cNvPr>
          <p:cNvSpPr txBox="1"/>
          <p:nvPr/>
        </p:nvSpPr>
        <p:spPr>
          <a:xfrm>
            <a:off x="211836" y="314004"/>
            <a:ext cx="117683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3) İç-içə obyektlər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4) Array daxilində sadə dəyərlər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617C3-6D99-5588-6E50-6D24CDD5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702363"/>
            <a:ext cx="2438740" cy="2553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74EEB-CCBB-94D7-FEE5-71B2DD38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6" y="3984670"/>
            <a:ext cx="287695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A6FA8-6D72-6C26-1031-BAB7F4792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05691-48E4-FA09-3F0B-22E130A82D20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5) Müxtəlif tiplər bir yerdə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24576-0985-0C35-3F86-7AA2A227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774390"/>
            <a:ext cx="260068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0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24158-CF41-DF75-BBA3-6BBBE106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3C87E1-F1EF-1AAD-E391-42969EC27A90}"/>
              </a:ext>
            </a:extLst>
          </p:cNvPr>
          <p:cNvSpPr txBox="1"/>
          <p:nvPr/>
        </p:nvSpPr>
        <p:spPr>
          <a:xfrm>
            <a:off x="211836" y="314004"/>
            <a:ext cx="1176832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JSON ilə JavaScript obyektlərinin fərqi </a:t>
            </a:r>
            <a:endParaRPr lang="az-Latn-AZ" sz="1200" b="1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JavaScript-də: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JSON-da: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Fərq</a:t>
            </a:r>
            <a:r>
              <a:rPr lang="en-US" sz="1200"/>
              <a:t>: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JS-də </a:t>
            </a:r>
            <a:r>
              <a:rPr lang="en-US" sz="1200" b="1">
                <a:solidFill>
                  <a:srgbClr val="FF0000"/>
                </a:solidFill>
              </a:rPr>
              <a:t>id: 1 </a:t>
            </a:r>
            <a:r>
              <a:rPr lang="en-US" sz="1200"/>
              <a:t>yazmaq olar (açarlar qoşa dırnaqsız da ola bilər).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JSON-da isə həmişə </a:t>
            </a:r>
            <a:r>
              <a:rPr lang="en-US" sz="1200" b="1">
                <a:solidFill>
                  <a:srgbClr val="FF0000"/>
                </a:solidFill>
              </a:rPr>
              <a:t>"id": 1 </a:t>
            </a:r>
            <a:r>
              <a:rPr lang="en-US" sz="1200"/>
              <a:t>(açarlar mütləq qoşa dırnaq içindədir).</a:t>
            </a:r>
            <a:endParaRPr lang="az-Latn-AZ" sz="1200"/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8F40D-E5E7-8E02-AA2D-BA1D13D7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1285576"/>
            <a:ext cx="1190791" cy="142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258D4-8FEC-8D84-0B16-3E7ADAD4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6" y="3403600"/>
            <a:ext cx="132416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9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1AF49-5743-92EA-3C88-347E666B8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A3CE7-6A76-A09A-2B02-A3C4CCE4F6ED}"/>
              </a:ext>
            </a:extLst>
          </p:cNvPr>
          <p:cNvSpPr txBox="1"/>
          <p:nvPr/>
        </p:nvSpPr>
        <p:spPr>
          <a:xfrm>
            <a:off x="211836" y="314004"/>
            <a:ext cx="117683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D</a:t>
            </a:r>
            <a:r>
              <a:rPr lang="en-US" sz="1200" b="1"/>
              <a:t>üzgün</a:t>
            </a:r>
            <a:r>
              <a:rPr lang="en-US" sz="1200"/>
              <a:t> və </a:t>
            </a:r>
            <a:r>
              <a:rPr lang="en-US" sz="1200" b="1"/>
              <a:t>səhv</a:t>
            </a:r>
            <a:r>
              <a:rPr lang="en-US" sz="1200"/>
              <a:t> JSON nümunələri</a:t>
            </a:r>
            <a:r>
              <a:rPr lang="az-Latn-AZ" sz="1200"/>
              <a:t>:</a:t>
            </a:r>
          </a:p>
          <a:p>
            <a:endParaRPr lang="az-Latn-AZ" sz="1200"/>
          </a:p>
          <a:p>
            <a:r>
              <a:rPr lang="en-US" sz="1200"/>
              <a:t>✅ Düzgün JSON nümunələri</a:t>
            </a:r>
            <a:endParaRPr lang="az-Latn-AZ" sz="1200"/>
          </a:p>
          <a:p>
            <a:endParaRPr lang="az-Latn-AZ" sz="1200"/>
          </a:p>
          <a:p>
            <a:pPr marL="228600" indent="-228600">
              <a:buAutoNum type="arabicParenR"/>
            </a:pPr>
            <a:r>
              <a:rPr lang="en-US" sz="1200"/>
              <a:t>Sadə obyekt</a:t>
            </a: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r>
              <a:rPr lang="en-US" sz="1200"/>
              <a:t>Array</a:t>
            </a: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endParaRPr lang="az-Latn-AZ" sz="1200"/>
          </a:p>
          <a:p>
            <a:pPr marL="228600" indent="-228600">
              <a:buAutoNum type="arabicParenR"/>
            </a:pPr>
            <a:r>
              <a:rPr lang="en-US" sz="1200"/>
              <a:t>Obyektlərdən ibarət array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ECE60-7A81-627B-F912-6E7C3C84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1449143"/>
            <a:ext cx="1352739" cy="142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7FE3F-21F2-B72A-BCDF-6EE0D35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6" y="3636941"/>
            <a:ext cx="1324160" cy="75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A1994-0DC6-3438-770E-9A7E9CB97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36" y="5242499"/>
            <a:ext cx="236253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3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8D47-FD74-DAF4-01CB-44B3ED42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7E32D-B672-BEC6-2C43-21655757FD63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4) String, number, boolean, null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F2532-A372-C621-CD0C-29DE41A3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694328"/>
            <a:ext cx="181000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1674</Words>
  <Application>Microsoft Office PowerPoint</Application>
  <PresentationFormat>Widescreen</PresentationFormat>
  <Paragraphs>380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28</cp:revision>
  <dcterms:created xsi:type="dcterms:W3CDTF">2025-09-13T06:24:35Z</dcterms:created>
  <dcterms:modified xsi:type="dcterms:W3CDTF">2025-09-14T14:29:54Z</dcterms:modified>
</cp:coreProperties>
</file>