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12192000" cy="6858000"/>
  <p:notesSz cx="6858000" cy="9144000"/>
  <p:defaultTextStyle>
    <a:defPPr>
      <a:defRPr lang="e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E402-FBA0-1B41-B593-4F689533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12AD-8B41-344B-BF9B-F6F516886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4BE5A-9521-6B46-BA2C-A606CDBD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6153E-F75C-C541-B0D6-1414B00D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F4CD-E78D-614D-B5A1-A06FC82F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21111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CB8D-DFB2-5142-B57D-E334104D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EDFBF-D2F7-2F44-8B8C-82FBBC612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5FF2A-17F0-614A-8482-1BFCFC28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4D4C-3949-F547-B5EF-B87DF006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0F05-D2D5-754F-8639-775F2165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43531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18446-F904-3645-9D13-B6A89604F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AC08F-CF3F-C842-B8A9-868224326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3186-0510-CC47-935D-0725CB4A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AEAB5-1B68-DC43-85CC-51C7A694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3BC1-BC58-A44F-B6A5-14F178D9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00049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242B-C061-524C-86F6-4864BBC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23D8-D913-5F47-8959-F7F1AF63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AE15-7420-1147-9B82-CB05190A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0366-8887-AD46-8ABA-0FE5C2A4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33018-B5E6-B744-8965-3735B622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6132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4AE2-B4BE-BE44-9209-44C89779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CC35-B55F-3C47-AF6D-D3A5F5375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0052-DD20-4E4D-9869-8093BFE6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2789-7519-C843-B492-DC2BB3EE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74C4-608A-454A-A4E7-B14C1A82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41934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0154-DC77-D148-A44D-FBC3502F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1587-1CA3-154F-89E3-9CF468CB0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9960A-B51C-6B40-A549-8DD9AA199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394FB-E263-0143-9831-0FE440ED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688BD-BDA1-784F-999A-CDEE50C6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C504-591B-5248-AED4-43DE5B58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4020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73A1-DC47-0D40-B9C7-32BEE51C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E46E7-202F-394E-9D1A-43BDC1C0E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37E59-9EC1-2146-8A31-438BCA66F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85E03-313A-8149-96DF-E387E9665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03910-A56C-964D-AD0F-DF21156A0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30BE0-D18B-0C4E-A621-6E6BC023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8B660-6912-754D-9D2B-DAB2D1EB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EF471-C699-A145-8F32-1DF2E070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93323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9B7C-E9F7-2749-A4C9-C1E94B77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6571D-2164-B34A-BDA9-D9D726EF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3DD73-05D6-824B-86B3-664E08F9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FB2D3-54A1-2C47-80AD-BD58225E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18163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04E64-7C48-7D4A-BF85-6E5E1A75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B2491-038E-E346-A813-14E15DF6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4D883-8E68-284E-A669-0B694A08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04670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1C5A-3842-4F45-8ABD-B1A0B407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F4D1-742E-5344-86F4-E881E83B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B36F4-35C2-8340-8B77-FB7424329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054BB-43D4-F549-8E42-C9792357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B9B9-7BAD-2644-BACF-2FE90C0D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201F3-FAE2-1D4C-ABC1-89B23C58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0524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DE3-4832-C941-87AB-25CE0DE8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FBE32-C672-2C47-AA12-871A0AAE4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F069F-9AB4-0747-85EC-2CAF420AD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BBDF3-3E49-CA4A-983D-1349AA2C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BE779-97A7-8440-8508-082155E2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C7049-DCD7-A042-B619-B126CB70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8092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BB6BF-F23D-FB49-A4F9-4D32D6AB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49888-D195-9F4D-A522-0818EA789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4821-ACAD-3C4E-BED6-6C019FD99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AB52D-E33E-6942-BE39-6ECF4DAF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EE77-EAB1-5B43-A0A8-111FA8D62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5465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31294-DECA-7C4B-A54A-D9F41D4F0B60}"/>
              </a:ext>
            </a:extLst>
          </p:cNvPr>
          <p:cNvSpPr txBox="1"/>
          <p:nvPr/>
        </p:nvSpPr>
        <p:spPr>
          <a:xfrm>
            <a:off x="211836" y="314004"/>
            <a:ext cx="1176832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/>
              <a:t>PHP-də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 b="1">
                <a:solidFill>
                  <a:srgbClr val="FF0000"/>
                </a:solidFill>
              </a:rPr>
              <a:t>php://input </a:t>
            </a:r>
            <a:r>
              <a:rPr lang="en-US" sz="2800"/>
              <a:t>Haqqında Ətraflı Dərslik</a:t>
            </a:r>
            <a:endParaRPr lang="az-Latn-AZ" sz="2800"/>
          </a:p>
          <a:p>
            <a:endParaRPr lang="az-Latn-AZ" sz="1200"/>
          </a:p>
          <a:p>
            <a:endParaRPr lang="az-Latn-AZ" sz="1200"/>
          </a:p>
          <a:p>
            <a:pPr>
              <a:lnSpc>
                <a:spcPct val="150000"/>
              </a:lnSpc>
            </a:pPr>
            <a:r>
              <a:rPr lang="en-US" sz="1200" b="1"/>
              <a:t>php://input</a:t>
            </a:r>
            <a:r>
              <a:rPr lang="en-US" sz="1200"/>
              <a:t>, PHP-də xüsusi bir axındır (stream wrapper) və HTTP sorğusunun (request) xam (raw) gövdəsini (body) oxumaq üçün istifadə olunur. Bu axın, POST sorğularında göndərilən məlumatları, xüsusilə </a:t>
            </a:r>
            <a:r>
              <a:rPr lang="en-US" sz="1200" b="1"/>
              <a:t>multipart/form-data </a:t>
            </a:r>
            <a:r>
              <a:rPr lang="en-US" sz="1200"/>
              <a:t>olmayan (məsələn, JSON, XML və ya digər formatlar) məlumatları oxumağa imkan verir. </a:t>
            </a:r>
            <a:r>
              <a:rPr lang="en-US" sz="1200" b="1"/>
              <a:t>$_POST </a:t>
            </a:r>
            <a:r>
              <a:rPr lang="en-US" sz="1200"/>
              <a:t>superqlobal dəyişəni yalnız </a:t>
            </a:r>
            <a:r>
              <a:rPr lang="en-US" sz="1200" b="1"/>
              <a:t>application/x-www-form-urlencoded </a:t>
            </a:r>
            <a:r>
              <a:rPr lang="en-US" sz="1200"/>
              <a:t>və ya </a:t>
            </a:r>
            <a:r>
              <a:rPr lang="en-US" sz="1200" b="1"/>
              <a:t>multipart/form-data </a:t>
            </a:r>
            <a:r>
              <a:rPr lang="en-US" sz="1200"/>
              <a:t>tipli sorğular üçün məlumatları avtomatik emal edir, lakin </a:t>
            </a:r>
            <a:r>
              <a:rPr lang="en-US" sz="1200" b="1"/>
              <a:t>php://input </a:t>
            </a:r>
            <a:r>
              <a:rPr lang="en-US" sz="1200"/>
              <a:t>hər cür xam məlumatı oxumaq üçün universaldır.</a:t>
            </a:r>
          </a:p>
          <a:p>
            <a:pPr>
              <a:lnSpc>
                <a:spcPct val="150000"/>
              </a:lnSpc>
            </a:pPr>
            <a:endParaRPr lang="az-Latn-AZ" sz="1200"/>
          </a:p>
          <a:p>
            <a:endParaRPr lang="az-Latn-AZ" sz="1200"/>
          </a:p>
          <a:p>
            <a:r>
              <a:rPr lang="en-US" sz="1200"/>
              <a:t>Bu </a:t>
            </a:r>
            <a:r>
              <a:rPr lang="en-US" sz="1200" b="1"/>
              <a:t>axın</a:t>
            </a:r>
            <a:r>
              <a:rPr lang="en-US" sz="1200"/>
              <a:t> </a:t>
            </a:r>
            <a:r>
              <a:rPr lang="az-Latn-AZ" sz="1200"/>
              <a:t>(stream) </a:t>
            </a:r>
            <a:r>
              <a:rPr lang="en-US" sz="1200"/>
              <a:t>yalnız oxumaq üçün (read-only) nəzərdə tutulub və PHP-nin axınlar sisteminin bir hissəsidir. </a:t>
            </a:r>
            <a:r>
              <a:rPr lang="en-US" sz="1200" b="1"/>
              <a:t>php://input </a:t>
            </a:r>
            <a:r>
              <a:rPr lang="en-US" sz="1200"/>
              <a:t>API-lər, RESTful servislər və ya müasir veb tətbiqlərində tez-tez istifadə olunur, çünki </a:t>
            </a:r>
            <a:r>
              <a:rPr lang="en-US" sz="1200" b="1"/>
              <a:t>JSON</a:t>
            </a:r>
            <a:r>
              <a:rPr lang="en-US" sz="1200"/>
              <a:t> və ya </a:t>
            </a:r>
            <a:r>
              <a:rPr lang="en-US" sz="1200" b="1"/>
              <a:t>XML</a:t>
            </a:r>
            <a:r>
              <a:rPr lang="en-US" sz="1200"/>
              <a:t> kimi strukturlaşdırılmış məlumatlar göndəriləndə faydalıdır.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"Axın" (Stream) nə deməkdir</a:t>
            </a:r>
            <a:r>
              <a:rPr lang="en-US" sz="1200"/>
              <a:t>?</a:t>
            </a:r>
            <a:endParaRPr lang="az-Latn-AZ" sz="1200"/>
          </a:p>
          <a:p>
            <a:endParaRPr lang="az-Latn-AZ" sz="1200"/>
          </a:p>
          <a:p>
            <a:r>
              <a:rPr lang="en-US" sz="1200"/>
              <a:t>Axın – məlumatın davamlı bir xətt üzrə ötürülməsi üçün interfeysdir.</a:t>
            </a:r>
            <a:r>
              <a:rPr lang="az-Latn-AZ" sz="1200"/>
              <a:t> Bunu su borusu kimi təsəvvür edə bilərsən:</a:t>
            </a:r>
          </a:p>
          <a:p>
            <a:endParaRPr lang="az-Latn-AZ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Su = məlumat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Boru = axın (stream)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Krandan açıb suyu götürmək = stream-dən oxumaq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Krana su tökmək = stream-ə yazmaq</a:t>
            </a:r>
            <a:endParaRPr lang="az-Latn-AZ" sz="1200"/>
          </a:p>
          <a:p>
            <a:endParaRPr lang="az-Latn-AZ" sz="120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425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BA46B-2F34-5236-8862-1CD205C7C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47571-A993-62B1-B5B2-9C0C96FCB6C6}"/>
              </a:ext>
            </a:extLst>
          </p:cNvPr>
          <p:cNvSpPr txBox="1"/>
          <p:nvPr/>
        </p:nvSpPr>
        <p:spPr>
          <a:xfrm>
            <a:off x="211836" y="314004"/>
            <a:ext cx="117683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İş prinsipi</a:t>
            </a:r>
            <a:r>
              <a:rPr lang="az-Latn-AZ" sz="1200"/>
              <a:t>:</a:t>
            </a:r>
            <a:endParaRPr lang="en-US" sz="1200"/>
          </a:p>
          <a:p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fetch() → POST sorğusu göndərir.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headers: { "Content-Type": "application/json" } → serverə JSON göndərildiyini bildirir.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body: JSON.stringify({...}) → obyekt JSON formatına çevrilir və PHP-yə göndərilir.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PHP (api.php) isə php://input ilə bu JSON-u oxuyub geri qaytarır.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Cavab #result bölməsində göstərilir.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607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749AC-30AD-995F-EE83-521D89952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09E30D-DA00-084A-0C46-C42E42F09A51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18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44445-7678-9416-5B3F-00F848D0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93FA5-7A98-F1B7-A298-7FF8ACB990B0}"/>
              </a:ext>
            </a:extLst>
          </p:cNvPr>
          <p:cNvSpPr txBox="1"/>
          <p:nvPr/>
        </p:nvSpPr>
        <p:spPr>
          <a:xfrm>
            <a:off x="211836" y="314004"/>
            <a:ext cx="117683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curl -X POST http://localhost/php-course/index.php -H "Content-Type: application/json" -d "{\"id\":1, \"name\":\"Ali\", \"email\":\"ali@example.com\"}“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B</a:t>
            </a:r>
            <a:r>
              <a:rPr lang="en-US" sz="1200"/>
              <a:t>əs brauzerin </a:t>
            </a:r>
            <a:r>
              <a:rPr lang="en-US" sz="1200" b="1"/>
              <a:t>URL</a:t>
            </a:r>
            <a:r>
              <a:rPr lang="en-US" sz="1200"/>
              <a:t> bölməsi ilə </a:t>
            </a:r>
            <a:r>
              <a:rPr lang="en-US" sz="1200" b="1"/>
              <a:t>sor</a:t>
            </a:r>
            <a:r>
              <a:rPr lang="az-Latn-AZ" sz="1200" b="1"/>
              <a:t>ğ</a:t>
            </a:r>
            <a:r>
              <a:rPr lang="en-US" sz="1200" b="1"/>
              <a:t>u göndərərək </a:t>
            </a:r>
            <a:r>
              <a:rPr lang="en-US" sz="1200"/>
              <a:t>test edə bilməzdi</a:t>
            </a:r>
            <a:r>
              <a:rPr lang="az-Latn-AZ" sz="1200"/>
              <a:t>k</a:t>
            </a:r>
            <a:r>
              <a:rPr lang="en-US" sz="1200"/>
              <a:t> mi ki, yuxarıda</a:t>
            </a:r>
            <a:r>
              <a:rPr lang="az-Latn-AZ" sz="1200"/>
              <a:t>kı</a:t>
            </a:r>
            <a:r>
              <a:rPr lang="en-US" sz="1200"/>
              <a:t> əmri terminalda </a:t>
            </a:r>
            <a:r>
              <a:rPr lang="az-Latn-AZ" sz="1200"/>
              <a:t>y</a:t>
            </a:r>
            <a:r>
              <a:rPr lang="en-US" sz="1200"/>
              <a:t>azdıq ?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Niyə </a:t>
            </a:r>
            <a:r>
              <a:rPr lang="en-US" sz="1200" b="1">
                <a:solidFill>
                  <a:srgbClr val="FF0000"/>
                </a:solidFill>
              </a:rPr>
              <a:t>cURL</a:t>
            </a:r>
            <a:r>
              <a:rPr lang="en-US" sz="1200"/>
              <a:t> və </a:t>
            </a:r>
            <a:r>
              <a:rPr lang="en-US" sz="1200" b="1">
                <a:solidFill>
                  <a:srgbClr val="FF0000"/>
                </a:solidFill>
              </a:rPr>
              <a:t>fetch() </a:t>
            </a:r>
            <a:r>
              <a:rPr lang="en-US" sz="1200"/>
              <a:t>ilə olur, amma </a:t>
            </a:r>
            <a:r>
              <a:rPr lang="en-US" sz="1200" b="1">
                <a:solidFill>
                  <a:srgbClr val="FF0000"/>
                </a:solidFill>
              </a:rPr>
              <a:t>brauzerin URL bölməsi </a:t>
            </a:r>
            <a:r>
              <a:rPr lang="en-US" sz="1200"/>
              <a:t>ilə olmur?</a:t>
            </a:r>
          </a:p>
          <a:p>
            <a:endParaRPr lang="en-US" sz="1200"/>
          </a:p>
          <a:p>
            <a:r>
              <a:rPr lang="en-US" sz="1200"/>
              <a:t>1) </a:t>
            </a:r>
            <a:r>
              <a:rPr lang="en-US" sz="1200" b="1"/>
              <a:t>Brauzerin ünvan sətri (URL barı) yalnız GET sorğusu göndərə bilir</a:t>
            </a:r>
            <a:r>
              <a:rPr lang="en-US" sz="1200"/>
              <a:t>.</a:t>
            </a:r>
          </a:p>
          <a:p>
            <a:endParaRPr lang="en-US" sz="120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/>
              <a:t>Sən http://localhost/api.php?id=1&amp;name=Ali&amp;email=ali@example.com yazsan → bu GET olacaq.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en-US" sz="120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/>
              <a:t>Amma bizim nümunədə biz POST (və JSON body) göndəririk.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en-US" sz="120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/>
              <a:t>URL barından body göndərmək mümkün deyil.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en-US" sz="1200"/>
          </a:p>
          <a:p>
            <a:r>
              <a:rPr lang="en-US" sz="1200"/>
              <a:t>2) </a:t>
            </a:r>
            <a:r>
              <a:rPr lang="en-US" sz="1200" b="1"/>
              <a:t>POST, PUT, DELETE kimi metodlar üçün</a:t>
            </a:r>
            <a:r>
              <a:rPr lang="en-US" sz="1200"/>
              <a:t>:</a:t>
            </a:r>
          </a:p>
          <a:p>
            <a:endParaRPr lang="en-US" sz="120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/>
              <a:t>ya xüsusi alətlər lazımdır (cURL, Postman, fetch(), Axios və s.)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en-US" sz="120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/>
              <a:t>ya da brauzer vasitəsilə form və ya fetch()/AJAX ilə göndərməlisən.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4159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B187A-C837-7DDB-F55D-134FB06B0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02FAD4-B4E7-B84C-BE52-92FA08A60406}"/>
              </a:ext>
            </a:extLst>
          </p:cNvPr>
          <p:cNvSpPr txBox="1"/>
          <p:nvPr/>
        </p:nvSpPr>
        <p:spPr>
          <a:xfrm>
            <a:off x="211836" y="314004"/>
            <a:ext cx="117683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POST niyə URL ilə olmur?</a:t>
            </a:r>
          </a:p>
          <a:p>
            <a:endParaRPr lang="en-US" sz="1200"/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Çünki POST</a:t>
            </a:r>
            <a:r>
              <a:rPr lang="az-Latn-AZ" sz="1200"/>
              <a:t>,  PUT, DELETE</a:t>
            </a:r>
            <a:r>
              <a:rPr lang="en-US" sz="1200"/>
              <a:t> məluma</a:t>
            </a:r>
            <a:r>
              <a:rPr lang="az-Latn-AZ" sz="1200"/>
              <a:t>tları</a:t>
            </a:r>
            <a:r>
              <a:rPr lang="en-US" sz="1200"/>
              <a:t> URL-də deyil, body-də gedir.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URL barı yalnız query string (GET parametrləri) əlavə edə bilir.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Body göndərmək üçün isə form, AJAX, fetch() və ya cURL istifadə etməlisən.</a:t>
            </a:r>
            <a:endParaRPr lang="az-Latn-AZ" sz="1200"/>
          </a:p>
          <a:p>
            <a:endParaRPr lang="az-Latn-AZ" sz="120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981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DE5BC-ED78-2CE1-1CC3-57161A42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F764DB-A0D6-4E9F-8280-0F55736B101F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6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A7BDD-9C59-B71C-4422-06BEEADFB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F744A2-A1BE-F8B3-D7B7-16E9C6A79FF9}"/>
              </a:ext>
            </a:extLst>
          </p:cNvPr>
          <p:cNvSpPr txBox="1"/>
          <p:nvPr/>
        </p:nvSpPr>
        <p:spPr>
          <a:xfrm>
            <a:off x="211836" y="314004"/>
            <a:ext cx="1176832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Qovluq 3.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Test Sorğusu (JSON ilə):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E8AC7-8B6A-0A56-B799-D62D8A8F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36033"/>
            <a:ext cx="6659051" cy="3449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2D387B-85C1-EF95-4ECE-7F0322029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16945"/>
            <a:ext cx="6659051" cy="1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83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49AB4-B8E8-651B-60DF-AE7BB0773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42CFF2-6D3E-4D0B-C1D4-7591BBAFEA27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Qeyd: $_POST boşdur, çünki JSON formatı $_POST tərəfindən avtomatik emal olunmur.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5ADB-7F10-AC2C-95A5-0E168BB93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096"/>
            <a:ext cx="4829849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9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838D1-E56E-028B-B908-099F0C6C4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83256-1F24-04E7-8702-7455E678E312}"/>
              </a:ext>
            </a:extLst>
          </p:cNvPr>
          <p:cNvSpPr txBox="1"/>
          <p:nvPr/>
        </p:nvSpPr>
        <p:spPr>
          <a:xfrm>
            <a:off x="211836" y="314004"/>
            <a:ext cx="11768328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Xəbərdarlıqlar və Diqqət Ediləcək Məqamlar</a:t>
            </a:r>
          </a:p>
          <a:p>
            <a:br>
              <a:rPr lang="en-US" sz="1400"/>
            </a:br>
            <a:endParaRPr lang="en-US" sz="140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400"/>
              <a:t>Tək İstifadəlik: php://input bir dəfə oxuna bilər. Təkrar oxumaq üçün məlumatları dəyişəndə saxlayın.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400"/>
              <a:t>multipart/form-data: Bu formatda php://input adətən boş olur, çünki məlumatlar $_FILES və $_POST ilə emal olunur.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400"/>
              <a:t>Yaddaş İstifadəsi: Böyük məlumatlar üçün file_get_contents() əvəzinə axın funksiyalarından (fread) istifadə edin, çünki bütün məlumatı yaddaşa yükləmək performans problemləri yarada bilər.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400"/>
              <a:t>Təhlükəsizlik: Gələn məlumatları yoxlayın (məsələn, json_decode nəticəsini və ya XML-i). XSS və ya digər hücumlara qarşı filtrləmə tətbiq edin.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400"/>
              <a:t>Content-Type: Müştəri tərəfində düzgün Content-Type header-i göndərilməsə, emal zamanı xətalar ola bilər. Məsələn, JSON üçün application/json olmalıdır.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1400"/>
              <a:t>Əlaqəli Funksiyalar: file_get_contents(), fopen(), stream_get_contents(), http_get_request_body()</a:t>
            </a:r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50557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9E41F-330B-9D95-E0BC-770580C50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080286-9E11-FDC8-DBA1-E2A35C3B50B0}"/>
              </a:ext>
            </a:extLst>
          </p:cNvPr>
          <p:cNvSpPr txBox="1"/>
          <p:nvPr/>
        </p:nvSpPr>
        <p:spPr>
          <a:xfrm>
            <a:off x="211836" y="314004"/>
            <a:ext cx="11768328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>
                <a:solidFill>
                  <a:srgbClr val="FF0000"/>
                </a:solidFill>
              </a:rPr>
              <a:t>Əlavə Məsləhətlər Tələbələr Üçün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/>
              <a:t>Praktika: Postman və ya cURL ilə JSON/XML sorğuları göndərib, php://input ilə emal etmək.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/>
              <a:t>Tapşırıq: Sadə bir REST API yaradın ki, JSON sorğusu qəbul edib cavab qaytarsın (məsələn, istifadəçi məlumatlarını oxusun).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/>
              <a:t>Təhlükəsizlik: Gələn məlumatları filter_var() və ya htmlspecialchars() ilə təmizləməyi öyrədin.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/>
              <a:t>Resurslar: PHP.net-də "php://input" və "Stream Wrappers" bölmələrini oxuyun. REST API dizaynı haqqında məlumat axtarın.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8945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08CF7-6E0F-A927-5D00-D2F593333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47CA6B-B0FC-73A6-0187-D4CCE49D8235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56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40C24-86B8-2A69-B1B3-5E0285297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D092C0-B7CE-7FBD-C357-F7326A2C9249}"/>
              </a:ext>
            </a:extLst>
          </p:cNvPr>
          <p:cNvSpPr txBox="1"/>
          <p:nvPr/>
        </p:nvSpPr>
        <p:spPr>
          <a:xfrm>
            <a:off x="211836" y="151179"/>
            <a:ext cx="1176832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PHP-də axınlar sistemi</a:t>
            </a:r>
            <a:r>
              <a:rPr lang="az-Latn-AZ" sz="1200"/>
              <a:t>:</a:t>
            </a:r>
            <a:endParaRPr lang="en-US" sz="1200"/>
          </a:p>
          <a:p>
            <a:pPr lvl="1"/>
            <a:endParaRPr lang="az-Latn-AZ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PHP-də hər şey axın (stream) üzərindən idarə olunur: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143000" lvl="2" indent="-228600">
              <a:buFont typeface="Wingdings" panose="05000000000000000000" pitchFamily="2" charset="2"/>
              <a:buChar char="q"/>
            </a:pPr>
            <a:r>
              <a:rPr lang="en-US" sz="1200"/>
              <a:t>Fayllar (fopen("file.txt", "r")) → faylın içi sətir-sətir axın kimi oxunur.</a:t>
            </a:r>
          </a:p>
          <a:p>
            <a:pPr marL="1143000" lvl="2" indent="-228600">
              <a:buFont typeface="Wingdings" panose="05000000000000000000" pitchFamily="2" charset="2"/>
              <a:buChar char="q"/>
            </a:pPr>
            <a:endParaRPr lang="en-US" sz="1200"/>
          </a:p>
          <a:p>
            <a:pPr marL="1143000" lvl="2" indent="-228600">
              <a:buFont typeface="Wingdings" panose="05000000000000000000" pitchFamily="2" charset="2"/>
              <a:buChar char="q"/>
            </a:pPr>
            <a:r>
              <a:rPr lang="en-US" sz="1200"/>
              <a:t>Şəbəkə bağlantıları (fsockopen("example.com", 80)) → TCP/IP məlumatı axın kimi gəlir.</a:t>
            </a:r>
          </a:p>
          <a:p>
            <a:pPr marL="1143000" lvl="2" indent="-228600">
              <a:buFont typeface="Wingdings" panose="05000000000000000000" pitchFamily="2" charset="2"/>
              <a:buChar char="q"/>
            </a:pPr>
            <a:endParaRPr lang="en-US" sz="1200"/>
          </a:p>
          <a:p>
            <a:pPr marL="1143000" lvl="2" indent="-228600">
              <a:buFont typeface="Wingdings" panose="05000000000000000000" pitchFamily="2" charset="2"/>
              <a:buChar char="q"/>
            </a:pPr>
            <a:r>
              <a:rPr lang="en-US" sz="1200"/>
              <a:t>HTTP request body (php://input) → gələn sorğunun gövdəsi axında saxlanılır.</a:t>
            </a:r>
          </a:p>
          <a:p>
            <a:pPr marL="1143000" lvl="2" indent="-228600">
              <a:buFont typeface="Wingdings" panose="05000000000000000000" pitchFamily="2" charset="2"/>
              <a:buChar char="q"/>
            </a:pPr>
            <a:endParaRPr lang="en-US" sz="1200"/>
          </a:p>
          <a:p>
            <a:pPr marL="1143000" lvl="2" indent="-228600">
              <a:buFont typeface="Wingdings" panose="05000000000000000000" pitchFamily="2" charset="2"/>
              <a:buChar char="q"/>
            </a:pPr>
            <a:r>
              <a:rPr lang="en-US" sz="1200"/>
              <a:t>Hətta php://stdout, php://stderr kimi xüsusi axınlar var → çıxış və səhvlər üçün.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Axının xüsusiyyətləri</a:t>
            </a:r>
            <a:r>
              <a:rPr lang="az-Latn-AZ" sz="1200"/>
              <a:t>:</a:t>
            </a:r>
            <a:endParaRPr lang="en-US" sz="1200"/>
          </a:p>
          <a:p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Oxuna bilər (read) → məlumat gəlir, sən götürürsən.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Yazıla bilər (write) → məlumat göndərirsən.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İkili və ya mətn ola bilər (binary/text).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Çox vaxt tampon (buffer) ilə işləyir → məlumat RAM-da saxlanılır və hissə-hissə ötürülür.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Axınların üstünlükləri</a:t>
            </a:r>
            <a:r>
              <a:rPr lang="az-Latn-AZ" sz="1200"/>
              <a:t>:</a:t>
            </a:r>
            <a:endParaRPr lang="en-US" sz="1200"/>
          </a:p>
          <a:p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Fayl, socket, HTTP və RAM obyektləri üçün vahid interfeys verir.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Proqramçı üçün fərq yoxdur: sən fopen() ilə fayl da açsan, php://input da açsan → hər ikisi axın kimi işləyir.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Böyük</a:t>
            </a:r>
            <a:r>
              <a:rPr lang="en-US" sz="1200"/>
              <a:t> faylları RAM-a tam yükləmədən, hissə-hissə oxumağa imkan verir.</a:t>
            </a:r>
            <a:endParaRPr lang="az-Latn-AZ" sz="1200"/>
          </a:p>
        </p:txBody>
      </p:sp>
    </p:spTree>
    <p:extLst>
      <p:ext uri="{BB962C8B-B14F-4D97-AF65-F5344CB8AC3E}">
        <p14:creationId xmlns:p14="http://schemas.microsoft.com/office/powerpoint/2010/main" val="593891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1660D-EBD8-4933-3372-F3514A3B9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D40F6C-6130-B669-8B12-9EEC96AF5E28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0131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8C67C-BBFD-1EDD-4F51-9D3302219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3EC053-6182-C095-0EAC-B0DE9F25B484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974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96D7A-C1B0-93E3-E8FA-FF35CD8AC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75011-C456-2086-62F7-348F2CF28ADB}"/>
              </a:ext>
            </a:extLst>
          </p:cNvPr>
          <p:cNvSpPr txBox="1"/>
          <p:nvPr/>
        </p:nvSpPr>
        <p:spPr>
          <a:xfrm>
            <a:off x="211836" y="314004"/>
            <a:ext cx="11768328" cy="5395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php://input </a:t>
            </a:r>
            <a:r>
              <a:rPr lang="az-Latn-AZ" sz="1200"/>
              <a:t>h</a:t>
            </a:r>
            <a:r>
              <a:rPr lang="en-US" sz="1200"/>
              <a:t>aqqında</a:t>
            </a:r>
            <a:r>
              <a:rPr lang="az-Latn-AZ" sz="1200"/>
              <a:t> dəvam:</a:t>
            </a:r>
          </a:p>
          <a:p>
            <a:endParaRPr lang="az-Latn-AZ" sz="1200"/>
          </a:p>
          <a:p>
            <a:r>
              <a:rPr lang="en-US" sz="1200" b="1"/>
              <a:t>Xüsusiyyətlər</a:t>
            </a:r>
            <a:r>
              <a:rPr lang="az-Latn-AZ" sz="1200"/>
              <a:t>:</a:t>
            </a:r>
            <a:endParaRPr lang="en-US" sz="12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Oxumaq üçün: </a:t>
            </a:r>
            <a:r>
              <a:rPr lang="en-US" sz="1200" b="1"/>
              <a:t>php://input </a:t>
            </a:r>
            <a:r>
              <a:rPr lang="en-US" sz="1200"/>
              <a:t>yalnız oxumaq üçün istifadə olunur, yazmaq mümkün deyil.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Tək istifadəlik: </a:t>
            </a:r>
            <a:r>
              <a:rPr lang="en-US" sz="1200" b="1"/>
              <a:t>php://input </a:t>
            </a:r>
            <a:r>
              <a:rPr lang="en-US" sz="1200"/>
              <a:t>bir dəfə oxuna bilər. Təkrar oxumaq üçün məlumatları dəyişəndə saxlamaq lazımdır.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POST Sorğuları: Yalnız POST metodunda məlumat oxuyur (GET-də məlumat olmur).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Xəbərdarlıq: enctype="multipart/form-data" ilə göndərilən formalar üçün php://input boş ola bilər, çünki bu formatda məlumatlar </a:t>
            </a:r>
            <a:r>
              <a:rPr lang="en-US" sz="1200" b="1"/>
              <a:t>$_FILES </a:t>
            </a:r>
            <a:r>
              <a:rPr lang="en-US" sz="1200"/>
              <a:t>və </a:t>
            </a:r>
            <a:r>
              <a:rPr lang="en-US" sz="1200" b="1"/>
              <a:t>$_POST </a:t>
            </a:r>
            <a:r>
              <a:rPr lang="en-US" sz="1200"/>
              <a:t>ilə emal olunur.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Sintaksis</a:t>
            </a:r>
            <a:r>
              <a:rPr lang="az-Latn-AZ" sz="1200"/>
              <a:t> -</a:t>
            </a:r>
            <a:r>
              <a:rPr lang="en-US" sz="1200"/>
              <a:t> </a:t>
            </a:r>
            <a:r>
              <a:rPr lang="en-US" sz="1200" b="1"/>
              <a:t>php://input </a:t>
            </a:r>
            <a:r>
              <a:rPr lang="en-US" sz="1200"/>
              <a:t>axını </a:t>
            </a:r>
            <a:r>
              <a:rPr lang="en-US" sz="1200" b="1"/>
              <a:t>fayl funksiyaları </a:t>
            </a:r>
            <a:r>
              <a:rPr lang="en-US" sz="1200"/>
              <a:t>ilə istifadə olunur, məsələn: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Bu, sorğunun gövdəsindəki xam məlumatları string kimi qaytarır.</a:t>
            </a:r>
            <a:r>
              <a:rPr lang="az-Latn-AZ" sz="1200"/>
              <a:t> </a:t>
            </a:r>
            <a:r>
              <a:rPr lang="en-US" sz="1200"/>
              <a:t>Digər fayl funksiyaları da istifadə oluna bilər, məsələn: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fopen('php://input', 'r') </a:t>
            </a:r>
            <a:r>
              <a:rPr lang="en-US" sz="1200"/>
              <a:t>– axını açır.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fread() </a:t>
            </a:r>
            <a:r>
              <a:rPr lang="en-US" sz="1200"/>
              <a:t>– axından məlumat oxuyur.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stream_get_contents() </a:t>
            </a:r>
            <a:r>
              <a:rPr lang="en-US" sz="1200"/>
              <a:t>– bütün məzmunu oxuyur.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D2287-CA01-A2A8-D5EB-2624542C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4420217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8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926C0-80CC-DC07-3E5F-67F4B8554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18F610-0EB4-E792-ECE9-EBAB73E772E9}"/>
              </a:ext>
            </a:extLst>
          </p:cNvPr>
          <p:cNvSpPr txBox="1"/>
          <p:nvPr/>
        </p:nvSpPr>
        <p:spPr>
          <a:xfrm>
            <a:off x="211836" y="314004"/>
            <a:ext cx="117683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Ümumi İstifadə Halları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php://input </a:t>
            </a:r>
            <a:r>
              <a:rPr lang="en-US" sz="1200"/>
              <a:t>aşağıdakı ssenarilərdə faydalıdır: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JSON və ya XML Sorğularını Emal Etmək: REST API-lərdə JSON məlumatlarını oxumaq.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Xam Məlumatlarla İşləmək: Standart form formatından kənar məlumatları oxumaq.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API Testləri: Gələn sorğuların xam gövdəsini yoxlamaq.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Fərdi Protokollar: Xüsusi formatlı məlumatların emalı.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833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9B976-BB68-9E3F-B66E-692CF606E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0CC1EE-E6B0-66BE-7D13-6EB97405FEA3}"/>
              </a:ext>
            </a:extLst>
          </p:cNvPr>
          <p:cNvSpPr txBox="1"/>
          <p:nvPr/>
        </p:nvSpPr>
        <p:spPr>
          <a:xfrm>
            <a:off x="211836" y="314004"/>
            <a:ext cx="11768328" cy="615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Gəlin </a:t>
            </a:r>
            <a:r>
              <a:rPr lang="en-US" sz="1200" b="1"/>
              <a:t>php://input</a:t>
            </a:r>
            <a:r>
              <a:rPr lang="en-US" sz="1200"/>
              <a:t>-un istifadəsinə çox sadə bir nümunə yazaq.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pPr>
              <a:lnSpc>
                <a:spcPct val="150000"/>
              </a:lnSpc>
            </a:pPr>
            <a:r>
              <a:rPr lang="en-US" sz="1200"/>
              <a:t>Bizim </a:t>
            </a:r>
            <a:r>
              <a:rPr lang="az-Latn-AZ" sz="1200" b="1"/>
              <a:t>index</a:t>
            </a:r>
            <a:r>
              <a:rPr lang="en-US" sz="1200" b="1"/>
              <a:t>.php </a:t>
            </a:r>
            <a:r>
              <a:rPr lang="en-US" sz="1200"/>
              <a:t>faylımız var.</a:t>
            </a:r>
          </a:p>
          <a:p>
            <a:pPr>
              <a:lnSpc>
                <a:spcPct val="150000"/>
              </a:lnSpc>
            </a:pPr>
            <a:r>
              <a:rPr lang="en-US" sz="1200" b="1"/>
              <a:t>Frontend</a:t>
            </a:r>
            <a:r>
              <a:rPr lang="en-US" sz="1200"/>
              <a:t> və ya </a:t>
            </a:r>
            <a:r>
              <a:rPr lang="en-US" sz="1200" b="1"/>
              <a:t>cURL</a:t>
            </a:r>
            <a:r>
              <a:rPr lang="en-US" sz="1200"/>
              <a:t> vasitəsilə ona </a:t>
            </a:r>
            <a:r>
              <a:rPr lang="en-US" sz="1200" b="1"/>
              <a:t>JSON</a:t>
            </a:r>
            <a:r>
              <a:rPr lang="en-US" sz="1200"/>
              <a:t> məlumatı göndərəcəyik.</a:t>
            </a:r>
          </a:p>
          <a:p>
            <a:pPr>
              <a:lnSpc>
                <a:spcPct val="150000"/>
              </a:lnSpc>
            </a:pPr>
            <a:r>
              <a:rPr lang="en-US" sz="1200"/>
              <a:t>PHP həmin məlumatı </a:t>
            </a:r>
            <a:r>
              <a:rPr lang="en-US" sz="1200" b="1"/>
              <a:t>php://input </a:t>
            </a:r>
            <a:r>
              <a:rPr lang="en-US" sz="1200"/>
              <a:t>ilə oxuyub ekrana çıxaracaq.</a:t>
            </a:r>
          </a:p>
          <a:p>
            <a:pPr>
              <a:lnSpc>
                <a:spcPct val="150000"/>
              </a:lnSpc>
            </a:pPr>
            <a:endParaRPr lang="en-US" sz="1200"/>
          </a:p>
          <a:p>
            <a:pPr>
              <a:lnSpc>
                <a:spcPct val="150000"/>
              </a:lnSpc>
            </a:pPr>
            <a:endParaRPr lang="en-US" sz="1200"/>
          </a:p>
          <a:p>
            <a:pPr>
              <a:lnSpc>
                <a:spcPct val="150000"/>
              </a:lnSpc>
            </a:pPr>
            <a:endParaRPr lang="en-US" sz="1200"/>
          </a:p>
          <a:p>
            <a:pPr>
              <a:lnSpc>
                <a:spcPct val="150000"/>
              </a:lnSpc>
            </a:pPr>
            <a:endParaRPr lang="en-US" sz="1200"/>
          </a:p>
          <a:p>
            <a:pPr>
              <a:lnSpc>
                <a:spcPct val="150000"/>
              </a:lnSpc>
            </a:pPr>
            <a:endParaRPr lang="en-US" sz="1200"/>
          </a:p>
          <a:p>
            <a:pPr>
              <a:lnSpc>
                <a:spcPct val="150000"/>
              </a:lnSpc>
            </a:pPr>
            <a:endParaRPr lang="en-US" sz="1200"/>
          </a:p>
          <a:p>
            <a:pPr>
              <a:lnSpc>
                <a:spcPct val="150000"/>
              </a:lnSpc>
            </a:pPr>
            <a:endParaRPr lang="en-US" sz="1200"/>
          </a:p>
          <a:p>
            <a:pPr>
              <a:lnSpc>
                <a:spcPct val="150000"/>
              </a:lnSpc>
            </a:pPr>
            <a:endParaRPr lang="en-US" sz="1200"/>
          </a:p>
          <a:p>
            <a:pPr>
              <a:lnSpc>
                <a:spcPct val="150000"/>
              </a:lnSpc>
            </a:pPr>
            <a:endParaRPr lang="en-US" sz="1200"/>
          </a:p>
          <a:p>
            <a:pPr>
              <a:lnSpc>
                <a:spcPct val="150000"/>
              </a:lnSpc>
            </a:pPr>
            <a:endParaRPr lang="en-US" sz="1200"/>
          </a:p>
          <a:p>
            <a:pPr>
              <a:lnSpc>
                <a:spcPct val="150000"/>
              </a:lnSpc>
            </a:pPr>
            <a:endParaRPr lang="en-US" sz="1200"/>
          </a:p>
          <a:p>
            <a:pPr>
              <a:lnSpc>
                <a:spcPct val="150000"/>
              </a:lnSpc>
            </a:pPr>
            <a:endParaRPr lang="en-US" sz="1200"/>
          </a:p>
          <a:p>
            <a:pPr>
              <a:lnSpc>
                <a:spcPct val="150000"/>
              </a:lnSpc>
            </a:pPr>
            <a:endParaRPr lang="en-US" sz="1200"/>
          </a:p>
          <a:p>
            <a:pPr>
              <a:lnSpc>
                <a:spcPct val="150000"/>
              </a:lnSpc>
            </a:pPr>
            <a:endParaRPr lang="en-US" sz="1200"/>
          </a:p>
          <a:p>
            <a:pPr>
              <a:lnSpc>
                <a:spcPct val="150000"/>
              </a:lnSpc>
            </a:pPr>
            <a:endParaRPr lang="en-US" sz="1200"/>
          </a:p>
          <a:p>
            <a:pPr>
              <a:lnSpc>
                <a:spcPct val="150000"/>
              </a:lnSpc>
            </a:pPr>
            <a:endParaRPr lang="en-US" sz="1200"/>
          </a:p>
          <a:p>
            <a:pPr>
              <a:lnSpc>
                <a:spcPct val="150000"/>
              </a:lnSpc>
            </a:pPr>
            <a:r>
              <a:rPr lang="en-US" sz="1200" b="1"/>
              <a:t>json_decode()</a:t>
            </a:r>
            <a:r>
              <a:rPr lang="en-US" sz="1200"/>
              <a:t> </a:t>
            </a:r>
            <a:r>
              <a:rPr lang="az-Latn-AZ" sz="1200"/>
              <a:t>və </a:t>
            </a:r>
            <a:r>
              <a:rPr lang="az-Latn-AZ" sz="1200" b="1"/>
              <a:t>json_encode </a:t>
            </a:r>
            <a:r>
              <a:rPr lang="az-Latn-AZ" sz="1200"/>
              <a:t>haqqında növbəti dərslikdə olacaq.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170DE-31F2-8A8E-3B53-F92D3C37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0965"/>
            <a:ext cx="6982692" cy="401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1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F8240-4E6C-1415-8B5D-B7CF134E6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1BF80-1003-60DC-EDC4-88C6CE558CEC}"/>
              </a:ext>
            </a:extLst>
          </p:cNvPr>
          <p:cNvSpPr txBox="1"/>
          <p:nvPr/>
        </p:nvSpPr>
        <p:spPr>
          <a:xfrm>
            <a:off x="211836" y="314004"/>
            <a:ext cx="11768328" cy="6319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Test etmək (cURL ilə) Terminalda bu əmri yaz</a:t>
            </a:r>
            <a:r>
              <a:rPr lang="en-US" sz="1200"/>
              <a:t>:</a:t>
            </a:r>
          </a:p>
          <a:p>
            <a:endParaRPr lang="en-US" sz="1200"/>
          </a:p>
          <a:p>
            <a:r>
              <a:rPr lang="en-US" sz="1200"/>
              <a:t>curl -X POST http://localhost/php-course/index.php -H "Content-Type: application/json" -d "{\"id\":1, \"name\":\"Ali\", \"email\":\"ali@example.com\"}“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 b="1"/>
              <a:t>Cavab</a:t>
            </a:r>
            <a:r>
              <a:rPr lang="en-US" sz="1200"/>
              <a:t>: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 b="1"/>
              <a:t>Burada </a:t>
            </a:r>
            <a:r>
              <a:rPr lang="en-US" sz="1200"/>
              <a:t>: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cURL</a:t>
            </a:r>
            <a:r>
              <a:rPr lang="en-US" sz="1200"/>
              <a:t> vasitəsilə </a:t>
            </a:r>
            <a:r>
              <a:rPr lang="en-US" sz="1200" b="1"/>
              <a:t>JSON</a:t>
            </a:r>
            <a:r>
              <a:rPr lang="en-US" sz="1200"/>
              <a:t> göndərdik.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PHP </a:t>
            </a:r>
            <a:r>
              <a:rPr lang="en-US" sz="1200" b="1"/>
              <a:t>php://input </a:t>
            </a:r>
            <a:r>
              <a:rPr lang="en-US" sz="1200"/>
              <a:t>ilə HTTP body-ni oxuduq. </a:t>
            </a:r>
            <a:r>
              <a:rPr lang="az-Latn-AZ" sz="1200"/>
              <a:t>Yəni, terminaldan göndərilən </a:t>
            </a:r>
            <a:r>
              <a:rPr lang="az-Latn-AZ" sz="1200" b="1"/>
              <a:t>JSON -nu</a:t>
            </a:r>
            <a:r>
              <a:rPr lang="en-US" sz="1200" b="1"/>
              <a:t>, </a:t>
            </a:r>
            <a:r>
              <a:rPr lang="az-Latn-AZ" sz="1200"/>
              <a:t>həmin bu </a:t>
            </a:r>
            <a:r>
              <a:rPr lang="az-Latn-AZ" sz="1200" b="1"/>
              <a:t>php</a:t>
            </a:r>
            <a:r>
              <a:rPr lang="en-US" sz="1200" b="1"/>
              <a:t>://input </a:t>
            </a:r>
            <a:r>
              <a:rPr lang="en-US" sz="1200"/>
              <a:t>tutur</a:t>
            </a:r>
            <a:r>
              <a:rPr lang="az-Latn-AZ" sz="1200"/>
              <a:t>. </a:t>
            </a:r>
            <a:r>
              <a:rPr lang="en-US" sz="1200"/>
              <a:t>( </a:t>
            </a:r>
            <a:r>
              <a:rPr lang="az-Latn-AZ" sz="1200"/>
              <a:t>Obyektin string kimi yazılış forması JSON -dur.</a:t>
            </a:r>
            <a:r>
              <a:rPr lang="en-US" sz="1200"/>
              <a:t> 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JSON-u array-ə çevirdi və bizə geri qaytardı.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D106D-BD3F-01D6-67B0-ECFF9F4C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8015"/>
            <a:ext cx="12192000" cy="1640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B03E8-7198-15C7-F683-D19CED173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9003"/>
            <a:ext cx="2096655" cy="13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2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819D2-4025-B394-83F1-B16B61FA6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A3B91F-CEC5-9110-5823-3E86DC201E13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01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C8178-5245-1953-9138-C90973800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947013-1BC6-245C-48F4-EE996F7B1B57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İndi JavaScript </a:t>
            </a:r>
            <a:r>
              <a:rPr lang="en-US" sz="1200" b="1">
                <a:solidFill>
                  <a:srgbClr val="FF0000"/>
                </a:solidFill>
              </a:rPr>
              <a:t>fetch() </a:t>
            </a:r>
            <a:r>
              <a:rPr lang="en-US" sz="1200"/>
              <a:t>ilə necə test edəcəyimizi </a:t>
            </a:r>
            <a:r>
              <a:rPr lang="az-Latn-AZ" sz="1200"/>
              <a:t>görək</a:t>
            </a:r>
            <a:r>
              <a:rPr lang="en-US" sz="1200"/>
              <a:t>. Bu üsul brauzerdən də API-ni yoxlamağa imkan verir.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0CCB6-97F6-421E-FA57-2C18D244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416"/>
            <a:ext cx="12192000" cy="578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3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49DC9-4AD2-1BC0-4120-0E57A9878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28BF7A-3F9E-0D34-7748-CB34CBC46B76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Test edirik və nəticə olaraq geriyə datalarımız qayıdır. Bu dataları </a:t>
            </a:r>
            <a:r>
              <a:rPr lang="az-Latn-AZ" sz="1200" b="1"/>
              <a:t>JSON.stringify() </a:t>
            </a:r>
            <a:r>
              <a:rPr lang="az-Latn-AZ" sz="1200"/>
              <a:t>metodu ilə stringə çevirdik ki, ekrana çap edə bilək.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8B678-01E5-6FD6-3A59-05B6DE91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605"/>
            <a:ext cx="3867690" cy="3048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076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1367</Words>
  <Application>Microsoft Office PowerPoint</Application>
  <PresentationFormat>Widescreen</PresentationFormat>
  <Paragraphs>228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</cp:lastModifiedBy>
  <cp:revision>13</cp:revision>
  <dcterms:created xsi:type="dcterms:W3CDTF">2025-09-13T06:24:35Z</dcterms:created>
  <dcterms:modified xsi:type="dcterms:W3CDTF">2025-09-14T06:18:04Z</dcterms:modified>
</cp:coreProperties>
</file>