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1" r:id="rId1"/>
  </p:sldMasterIdLst>
  <p:notesMasterIdLst>
    <p:notesMasterId r:id="rId12"/>
  </p:notesMasterIdLst>
  <p:handoutMasterIdLst>
    <p:handoutMasterId r:id="rId13"/>
  </p:handoutMasterIdLst>
  <p:sldIdLst>
    <p:sldId id="348" r:id="rId2"/>
    <p:sldId id="257" r:id="rId3"/>
    <p:sldId id="279" r:id="rId4"/>
    <p:sldId id="280" r:id="rId5"/>
    <p:sldId id="281" r:id="rId6"/>
    <p:sldId id="276" r:id="rId7"/>
    <p:sldId id="349" r:id="rId8"/>
    <p:sldId id="277" r:id="rId9"/>
    <p:sldId id="278" r:id="rId10"/>
    <p:sldId id="282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1" autoAdjust="0"/>
    <p:restoredTop sz="86502"/>
  </p:normalViewPr>
  <p:slideViewPr>
    <p:cSldViewPr snapToGrid="0">
      <p:cViewPr varScale="1">
        <p:scale>
          <a:sx n="94" d="100"/>
          <a:sy n="94" d="100"/>
        </p:scale>
        <p:origin x="48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evi\Dropbox\Data%20Science%20Notes\File%20for%20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59663194274628"/>
          <c:y val="4.5045045045045043E-2"/>
          <c:w val="0.84932361715655114"/>
          <c:h val="0.73656147711265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62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  <c:pt idx="5">
                  <c:v>1.75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4</c:v>
                </c:pt>
                <c:pt idx="15">
                  <c:v>4.25</c:v>
                </c:pt>
                <c:pt idx="16">
                  <c:v>4.5</c:v>
                </c:pt>
                <c:pt idx="17">
                  <c:v>4.75</c:v>
                </c:pt>
                <c:pt idx="18">
                  <c:v>5</c:v>
                </c:pt>
                <c:pt idx="19">
                  <c:v>5.5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76-4CF5-9F4E-D3FADDF0E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600256"/>
        <c:axId val="388601240"/>
      </c:scatterChart>
      <c:valAx>
        <c:axId val="388600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Study</a:t>
                </a:r>
                <a:r>
                  <a:rPr lang="en-US" sz="1800" b="1" baseline="0"/>
                  <a:t> Hours</a:t>
                </a:r>
                <a:endParaRPr lang="en-US" sz="1800" b="1"/>
              </a:p>
            </c:rich>
          </c:tx>
          <c:layout>
            <c:manualLayout>
              <c:xMode val="edge"/>
              <c:yMode val="edge"/>
              <c:x val="0.40768833341183081"/>
              <c:y val="0.88399558163337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01240"/>
        <c:crosses val="autoZero"/>
        <c:crossBetween val="midCat"/>
      </c:valAx>
      <c:valAx>
        <c:axId val="38860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/>
                  <a:t>Pass</a:t>
                </a:r>
              </a:p>
            </c:rich>
          </c:tx>
          <c:layout>
            <c:manualLayout>
              <c:xMode val="edge"/>
              <c:yMode val="edge"/>
              <c:x val="0"/>
              <c:y val="0.35464637866212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60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5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8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75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677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8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62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1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8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6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70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32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6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40346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987552"/>
            <a:ext cx="4334175" cy="583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Considering this data from Wikipedia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https://en.wikipedia.org/wiki/Logistic_regression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87902"/>
              </p:ext>
            </p:extLst>
          </p:nvPr>
        </p:nvGraphicFramePr>
        <p:xfrm>
          <a:off x="5916305" y="225189"/>
          <a:ext cx="3548418" cy="659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379">
                  <a:extLst>
                    <a:ext uri="{9D8B030D-6E8A-4147-A177-3AD203B41FA5}">
                      <a16:colId xmlns:a16="http://schemas.microsoft.com/office/drawing/2014/main" val="1058460694"/>
                    </a:ext>
                  </a:extLst>
                </a:gridCol>
                <a:gridCol w="1897039">
                  <a:extLst>
                    <a:ext uri="{9D8B030D-6E8A-4147-A177-3AD203B41FA5}">
                      <a16:colId xmlns:a16="http://schemas.microsoft.com/office/drawing/2014/main" val="3927778409"/>
                    </a:ext>
                  </a:extLst>
                </a:gridCol>
              </a:tblGrid>
              <a:tr h="4065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Study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811204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7506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748787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018275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262694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9203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33956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14924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877804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91071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47279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72066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925814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44871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77191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6541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02726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30823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98886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97423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6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37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6498"/>
          </a:xfrm>
        </p:spPr>
        <p:txBody>
          <a:bodyPr>
            <a:normAutofit/>
          </a:bodyPr>
          <a:lstStyle/>
          <a:p>
            <a:r>
              <a:rPr lang="en-US" dirty="0"/>
              <a:t>Linear Vs Logistic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7296" y="1334570"/>
                <a:ext cx="9371079" cy="5366268"/>
              </a:xfrm>
            </p:spPr>
            <p:txBody>
              <a:bodyPr>
                <a:normAutofit fontScale="92500" lnSpcReduction="10000"/>
              </a:bodyPr>
              <a:lstStyle/>
              <a:p>
                <a:pPr marL="685800" lvl="2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While Linear regression is used to make predictions on continuous data, logistic is used to determine the probability of an event happening if the event only has two outcomes.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/>
                  <a:t>is the equation of linear regression with one independent variable.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If we have more than one independent variable then we will have more coefficients.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But we can’t use this to find probability.</a:t>
                </a:r>
                <a:br>
                  <a:rPr lang="en-US" sz="2600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96" y="1334570"/>
                <a:ext cx="9371079" cy="5366268"/>
              </a:xfrm>
              <a:blipFill>
                <a:blip r:embed="rId2"/>
                <a:stretch>
                  <a:fillRect l="-1041" r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44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91" y="382385"/>
            <a:ext cx="11227836" cy="145885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When do we use logistic regression?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13" y="1214708"/>
            <a:ext cx="9297162" cy="55147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Whenever we have two outcomes.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Examples: </a:t>
            </a:r>
          </a:p>
          <a:p>
            <a:pPr marL="0" indent="0">
              <a:buNone/>
            </a:pPr>
            <a:r>
              <a:rPr lang="en-US" sz="2400" dirty="0"/>
              <a:t>	If students studied for a certain time, would they pass an exam or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Can a person with a certain credit score, get a home loan or not?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case of student study time, there are only two outcomes. Either the student passes the exam or does not.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27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15" y="73818"/>
            <a:ext cx="8596668" cy="13208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523" y="763468"/>
            <a:ext cx="7824589" cy="6615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Graph of study hours and pass, 0 indicates fail and 1 indicates pass.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BFFEC2-CC47-4143-BB6B-7A9E8DD74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7763190"/>
              </p:ext>
            </p:extLst>
          </p:nvPr>
        </p:nvGraphicFramePr>
        <p:xfrm>
          <a:off x="635794" y="1634013"/>
          <a:ext cx="7956020" cy="5038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708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760" y="282372"/>
            <a:ext cx="10178322" cy="972282"/>
          </a:xfrm>
        </p:spPr>
        <p:txBody>
          <a:bodyPr/>
          <a:lstStyle/>
          <a:p>
            <a:r>
              <a:rPr lang="en-US" sz="5400" dirty="0"/>
              <a:t>Goals of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0" y="1172307"/>
            <a:ext cx="8620985" cy="54033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Model and use the model for prediction.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Create a model using the independent variables to determine the probability of an event occurring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Use the model to predict probability that an observation would fall into one category or other. </a:t>
            </a:r>
          </a:p>
        </p:txBody>
      </p:sp>
    </p:spTree>
    <p:extLst>
      <p:ext uri="{BB962C8B-B14F-4D97-AF65-F5344CB8AC3E}">
        <p14:creationId xmlns:p14="http://schemas.microsoft.com/office/powerpoint/2010/main" val="185728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01621" y="158406"/>
            <a:ext cx="10178322" cy="1056948"/>
          </a:xfrm>
        </p:spPr>
        <p:txBody>
          <a:bodyPr/>
          <a:lstStyle/>
          <a:p>
            <a:r>
              <a:rPr lang="en-US" sz="5400" dirty="0"/>
              <a:t>Sigmoid function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0555" y="1209126"/>
                <a:ext cx="8533447" cy="5490467"/>
              </a:xfrm>
              <a:ln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 marL="118872" indent="0">
                  <a:buNone/>
                  <a:defRPr/>
                </a:pPr>
                <a:r>
                  <a:rPr lang="en-US" sz="2800" dirty="0"/>
                  <a:t>We consider sigmoid function that would help us find the probability while satisfying the most important properties of probability that is </a:t>
                </a:r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0≤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 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it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Solving this equation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will give us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 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555" y="1209126"/>
                <a:ext cx="8533447" cy="5490467"/>
              </a:xfrm>
              <a:blipFill>
                <a:blip r:embed="rId2"/>
                <a:stretch>
                  <a:fillRect l="-71" t="-999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45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01621" y="158406"/>
                <a:ext cx="10178322" cy="1056948"/>
              </a:xfrm>
            </p:spPr>
            <p:txBody>
              <a:bodyPr/>
              <a:lstStyle/>
              <a:p>
                <a:r>
                  <a:rPr lang="en-US" dirty="0">
                    <a:latin typeface="Arial" charset="0"/>
                    <a:ea typeface="ＭＳ Ｐゴシック" charset="0"/>
                    <a:cs typeface="ＭＳ Ｐゴシック" charset="0"/>
                  </a:rPr>
                  <a:t>Solving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1945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1621" y="158406"/>
                <a:ext cx="10178322" cy="1056948"/>
              </a:xfrm>
              <a:blipFill>
                <a:blip r:embed="rId2"/>
                <a:stretch>
                  <a:fillRect l="-1796" t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0555" y="1209126"/>
                <a:ext cx="8789525" cy="5577754"/>
              </a:xfrm>
              <a:ln>
                <a:miter lim="800000"/>
                <a:headEnd/>
                <a:tailEnd/>
              </a:ln>
            </p:spPr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  <a:defRPr/>
                </a:pPr>
                <a:r>
                  <a:rPr lang="en-US" sz="2800" dirty="0"/>
                  <a:t>Solving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Raise both sides by e </a:t>
                </a:r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e^(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num>
                          <m:den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118872" indent="0">
                  <a:buNone/>
                  <a:defRPr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Multiply both sides by (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)</a:t>
                </a:r>
              </a:p>
              <a:p>
                <a:pPr marL="118872" indent="0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= (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Add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 on both sides</a:t>
                </a:r>
              </a:p>
              <a:p>
                <a:pPr marL="118872" indent="0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On the left hand side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 is common factor</a:t>
                </a:r>
              </a:p>
              <a:p>
                <a:pPr marL="118872" indent="0"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(1+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r>
                  <a:rPr lang="en-US" sz="2800" dirty="0"/>
                  <a:t>solving this equation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will give us</a:t>
                </a:r>
              </a:p>
              <a:p>
                <a:pPr marL="118872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 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 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  <a:p>
                <a:pPr marL="118872" indent="0">
                  <a:buNone/>
                  <a:defRPr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555" y="1209126"/>
                <a:ext cx="8789525" cy="5577754"/>
              </a:xfrm>
              <a:blipFill>
                <a:blip r:embed="rId3"/>
                <a:stretch>
                  <a:fillRect t="-1639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6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98752" y="346597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Sigmoid function graph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598752" y="1492180"/>
            <a:ext cx="879527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(Body)" charset="0"/>
                <a:ea typeface="ＭＳ Ｐゴシック" charset="0"/>
                <a:cs typeface="Arial (Body)" charset="0"/>
              </a:rPr>
              <a:t>Sigmoid function looks like an ‘S’ with values between 0 and 1 making it ideal for logit function. </a:t>
            </a:r>
          </a:p>
          <a:p>
            <a:pPr marL="0" indent="0">
              <a:buNone/>
            </a:pPr>
            <a:endParaRPr lang="en-US" sz="2800" dirty="0">
              <a:latin typeface="Arial (Body)" charset="0"/>
              <a:ea typeface="ＭＳ Ｐゴシック" charset="0"/>
              <a:cs typeface="Arial (Body)" charset="0"/>
            </a:endParaRPr>
          </a:p>
          <a:p>
            <a:pPr marL="0" indent="0">
              <a:buNone/>
            </a:pPr>
            <a:endParaRPr lang="en-US" sz="2800" dirty="0">
              <a:latin typeface="Arial (Body)" charset="0"/>
              <a:ea typeface="ＭＳ Ｐゴシック" charset="0"/>
              <a:cs typeface="Arial (Body)" charset="0"/>
            </a:endParaRPr>
          </a:p>
          <a:p>
            <a:pPr marL="0" indent="0">
              <a:buNone/>
            </a:pPr>
            <a:r>
              <a:rPr lang="en-US" sz="2800" dirty="0">
                <a:latin typeface="Arial (Body)" charset="0"/>
                <a:ea typeface="ＭＳ Ｐゴシック" charset="0"/>
                <a:cs typeface="Arial (Body)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8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38" y="2713464"/>
            <a:ext cx="4183386" cy="31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0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534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88218" y="1273203"/>
                <a:ext cx="7772400" cy="4572000"/>
              </a:xfrm>
            </p:spPr>
            <p:txBody>
              <a:bodyPr/>
              <a:lstStyle/>
              <a:p>
                <a:pPr marL="118872" indent="0">
                  <a:buNone/>
                </a:pPr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After determining the probability, we can choose a cut-off value to categorize observations</a:t>
                </a:r>
              </a:p>
              <a:p>
                <a:pPr marL="118872" indent="0">
                  <a:buNone/>
                </a:pPr>
                <a:endParaRPr lang="en-US" sz="2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118872" indent="0">
                  <a:buNone/>
                </a:pPr>
                <a:r>
                  <a:rPr lang="en-US" sz="2800" dirty="0">
                    <a:ea typeface="ＭＳ Ｐゴシック" charset="0"/>
                    <a:cs typeface="ＭＳ Ｐゴシック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𝑣𝑎𝑙𝑢𝑒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outcome is 0</a:t>
                </a:r>
              </a:p>
              <a:p>
                <a:pPr marL="118872" indent="0">
                  <a:buNone/>
                </a:pPr>
                <a:endParaRPr lang="en-US" sz="2800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  <a:p>
                <a:pPr marL="118872" indent="0">
                  <a:buNone/>
                </a:pPr>
                <a:r>
                  <a:rPr lang="en-US" sz="2800" dirty="0">
                    <a:ea typeface="ＭＳ Ｐゴシック" charset="0"/>
                    <a:cs typeface="ＭＳ Ｐゴシック" charset="0"/>
                  </a:rPr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≥ 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𝑣𝑎𝑙𝑢𝑒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, </m:t>
                    </m:r>
                  </m:oMath>
                </a14:m>
                <a:r>
                  <a:rPr lang="en-US" sz="2800" dirty="0">
                    <a:latin typeface="Arial" charset="0"/>
                    <a:ea typeface="ＭＳ Ｐゴシック" charset="0"/>
                    <a:cs typeface="ＭＳ Ｐゴシック" charset="0"/>
                  </a:rPr>
                  <a:t>outcome is 1</a:t>
                </a:r>
              </a:p>
            </p:txBody>
          </p:sp>
        </mc:Choice>
        <mc:Fallback xmlns="">
          <p:sp>
            <p:nvSpPr>
              <p:cNvPr id="2150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8218" y="1273203"/>
                <a:ext cx="7772400" cy="4572000"/>
              </a:xfrm>
              <a:blipFill>
                <a:blip r:embed="rId2"/>
                <a:stretch>
                  <a:fillRect l="-78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9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7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12897</TotalTime>
  <Words>473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Arial (Body)</vt:lpstr>
      <vt:lpstr>Calibri</vt:lpstr>
      <vt:lpstr>Cambria Math</vt:lpstr>
      <vt:lpstr>Trebuchet MS</vt:lpstr>
      <vt:lpstr>Wingdings 3</vt:lpstr>
      <vt:lpstr>Facet</vt:lpstr>
      <vt:lpstr>Logistic Regression</vt:lpstr>
      <vt:lpstr>Linear Vs Logistic </vt:lpstr>
      <vt:lpstr>When do we use logistic regression? </vt:lpstr>
      <vt:lpstr>An Example</vt:lpstr>
      <vt:lpstr>Goals of Logistic Regression</vt:lpstr>
      <vt:lpstr>Sigmoid function</vt:lpstr>
      <vt:lpstr>Solving for p ̂</vt:lpstr>
      <vt:lpstr>Sigmoid function graph</vt:lpstr>
      <vt:lpstr>Classification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 Pudipeddi</cp:lastModifiedBy>
  <cp:revision>379</cp:revision>
  <cp:lastPrinted>2015-09-08T17:47:13Z</cp:lastPrinted>
  <dcterms:created xsi:type="dcterms:W3CDTF">2015-08-24T18:00:54Z</dcterms:created>
  <dcterms:modified xsi:type="dcterms:W3CDTF">2024-09-24T03:19:04Z</dcterms:modified>
</cp:coreProperties>
</file>