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27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9" r:id="rId3"/>
    <p:sldId id="257" r:id="rId4"/>
    <p:sldId id="278" r:id="rId5"/>
    <p:sldId id="276" r:id="rId6"/>
    <p:sldId id="288" r:id="rId7"/>
    <p:sldId id="280" r:id="rId8"/>
    <p:sldId id="277" r:id="rId9"/>
    <p:sldId id="284" r:id="rId10"/>
    <p:sldId id="281" r:id="rId11"/>
    <p:sldId id="282" r:id="rId12"/>
    <p:sldId id="285" r:id="rId13"/>
    <p:sldId id="286" r:id="rId14"/>
    <p:sldId id="287" r:id="rId15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7" autoAdjust="0"/>
    <p:restoredTop sz="86502"/>
  </p:normalViewPr>
  <p:slideViewPr>
    <p:cSldViewPr snapToGrid="0">
      <p:cViewPr varScale="1">
        <p:scale>
          <a:sx n="89" d="100"/>
          <a:sy n="89" d="100"/>
        </p:scale>
        <p:origin x="188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40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9540FE18-13F7-4CDF-AB3B-D3B827BD271E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6D09ADF-4C2D-4AB0-A722-66495454D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84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D2FF73-EC49-4036-BFBE-4A07FEBAFD49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76045-D52C-4153-BCD4-DF6EDEB5A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055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76045-D52C-4153-BCD4-DF6EDEB5A7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41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976045-D52C-4153-BCD4-DF6EDEB5A7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904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825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1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2648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41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89403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117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152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52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04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37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774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44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13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22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211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05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0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  <p:sldLayoutId id="2147484129" r:id="rId2"/>
    <p:sldLayoutId id="2147484130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36" r:id="rId9"/>
    <p:sldLayoutId id="2147484137" r:id="rId10"/>
    <p:sldLayoutId id="2147484138" r:id="rId11"/>
    <p:sldLayoutId id="2147484139" r:id="rId12"/>
    <p:sldLayoutId id="2147484140" r:id="rId13"/>
    <p:sldLayoutId id="2147484141" r:id="rId14"/>
    <p:sldLayoutId id="2147484142" r:id="rId15"/>
    <p:sldLayoutId id="214748414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laude_Shanno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04799"/>
            <a:ext cx="8077200" cy="4707467"/>
          </a:xfrm>
        </p:spPr>
        <p:txBody>
          <a:bodyPr/>
          <a:lstStyle/>
          <a:p>
            <a:pPr algn="ctr"/>
            <a:r>
              <a:rPr lang="en-US" dirty="0"/>
              <a:t>Decision tree</a:t>
            </a:r>
          </a:p>
        </p:txBody>
      </p:sp>
    </p:spTree>
    <p:extLst>
      <p:ext uri="{BB962C8B-B14F-4D97-AF65-F5344CB8AC3E}">
        <p14:creationId xmlns:p14="http://schemas.microsoft.com/office/powerpoint/2010/main" val="4260490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82385"/>
            <a:ext cx="11125200" cy="921482"/>
          </a:xfrm>
        </p:spPr>
        <p:txBody>
          <a:bodyPr>
            <a:normAutofit fontScale="90000"/>
          </a:bodyPr>
          <a:lstStyle/>
          <a:p>
            <a:r>
              <a:rPr lang="en-US" dirty="0"/>
              <a:t>Iterative </a:t>
            </a:r>
            <a:r>
              <a:rPr lang="en-US" dirty="0" err="1"/>
              <a:t>Dichotomiser</a:t>
            </a:r>
            <a:r>
              <a:rPr lang="en-US" dirty="0"/>
              <a:t> 3  (ID3)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988143"/>
            <a:ext cx="9700342" cy="5666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Algorithm: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Start at root node also known as parent node.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Split the parent node at the feature to minimize the sum of entropy which will maximize information gain.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Assign training data to new child nodes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Repeat steps 1 and 2 for each new child node until the nodes can’t be split or reach a stopping criteria.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When do we stop?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When the nodes can’t be split any further.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Maximum tree depth is reached.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Splitting a node doesn’t yield new information gain.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5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 lessons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718" y="1348942"/>
            <a:ext cx="8964604" cy="46095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We chose the outlook as the root node so that we can have the maximum split, three. Your choice of a root varies from dataset to dataset.  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We arrived at the leaf nodes (green in color) in the least number of levels.</a:t>
            </a:r>
          </a:p>
          <a:p>
            <a:pPr marL="457200" indent="-457200">
              <a:buFont typeface="+mj-lt"/>
              <a:buAutoNum type="arabicPeriod"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2310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</a:t>
            </a:r>
            <a:r>
              <a:rPr lang="en-US" dirty="0" err="1"/>
              <a:t>Sklearn</a:t>
            </a:r>
            <a:r>
              <a:rPr lang="en-US" dirty="0"/>
              <a:t> use?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Sklearn</a:t>
            </a:r>
            <a:r>
              <a:rPr lang="en-US" sz="3600" dirty="0"/>
              <a:t> will automatically choose a root following the ID3 algorithm that would have the maximum information gain. 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450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2278-66B8-4A2F-931B-87629FD8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Decision Tree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4029A-C7DC-4981-9D86-54EE2793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0955"/>
            <a:ext cx="8664018" cy="3932003"/>
          </a:xfrm>
        </p:spPr>
        <p:txBody>
          <a:bodyPr/>
          <a:lstStyle/>
          <a:p>
            <a:r>
              <a:rPr lang="en-US" dirty="0"/>
              <a:t>Easy to interpret</a:t>
            </a:r>
          </a:p>
          <a:p>
            <a:r>
              <a:rPr lang="en-US" dirty="0"/>
              <a:t>Limited data preparation as features do not have to be scaled</a:t>
            </a:r>
          </a:p>
          <a:p>
            <a:r>
              <a:rPr lang="en-US" dirty="0"/>
              <a:t>Not easily influenced by outliers</a:t>
            </a:r>
          </a:p>
          <a:p>
            <a:r>
              <a:rPr lang="en-US" dirty="0"/>
              <a:t>Non-parametric and hence less reliant on feature distribution.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66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2278-66B8-4A2F-931B-87629FD8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Decision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4029A-C7DC-4981-9D86-54EE2793D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276" y="1791221"/>
            <a:ext cx="8664018" cy="3932003"/>
          </a:xfrm>
        </p:spPr>
        <p:txBody>
          <a:bodyPr/>
          <a:lstStyle/>
          <a:p>
            <a:r>
              <a:rPr lang="en-US" dirty="0"/>
              <a:t>Overfitting</a:t>
            </a:r>
          </a:p>
          <a:p>
            <a:r>
              <a:rPr lang="en-US" dirty="0"/>
              <a:t>A small change during retraining can result in a significant change in the tree structure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15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358" y="987425"/>
            <a:ext cx="4226536" cy="5730898"/>
          </a:xfrm>
        </p:spPr>
      </p:pic>
    </p:spTree>
    <p:extLst>
      <p:ext uri="{BB962C8B-B14F-4D97-AF65-F5344CB8AC3E}">
        <p14:creationId xmlns:p14="http://schemas.microsoft.com/office/powerpoint/2010/main" val="286162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787" y="391349"/>
            <a:ext cx="10178322" cy="1040015"/>
          </a:xfrm>
        </p:spPr>
        <p:txBody>
          <a:bodyPr>
            <a:normAutofit/>
          </a:bodyPr>
          <a:lstStyle/>
          <a:p>
            <a:r>
              <a:rPr lang="en-US" dirty="0"/>
              <a:t>Decision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787" y="1212012"/>
            <a:ext cx="10178322" cy="50969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/>
              <a:t>Decision Tree is a supervised learning technique used for classification.</a:t>
            </a:r>
          </a:p>
          <a:p>
            <a:pPr marL="0" indent="0">
              <a:buNone/>
            </a:pP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/>
              <a:t>We use features to build a tree.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tree should have </a:t>
            </a:r>
          </a:p>
          <a:p>
            <a:r>
              <a:rPr lang="en-US" sz="2800" dirty="0"/>
              <a:t>a root </a:t>
            </a:r>
          </a:p>
          <a:p>
            <a:r>
              <a:rPr lang="en-US" sz="2800" dirty="0"/>
              <a:t>branches </a:t>
            </a:r>
          </a:p>
          <a:p>
            <a:r>
              <a:rPr lang="en-US" sz="2800" dirty="0"/>
              <a:t>leaves.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We start with a feature as a root and then use other features to branch the tree. </a:t>
            </a:r>
          </a:p>
        </p:txBody>
      </p:sp>
    </p:spTree>
    <p:extLst>
      <p:ext uri="{BB962C8B-B14F-4D97-AF65-F5344CB8AC3E}">
        <p14:creationId xmlns:p14="http://schemas.microsoft.com/office/powerpoint/2010/main" val="199117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025548" y="393652"/>
            <a:ext cx="7879976" cy="5362687"/>
          </a:xfrm>
        </p:spPr>
        <p:txBody>
          <a:bodyPr/>
          <a:lstStyle/>
          <a:p>
            <a:pPr marL="118872" indent="0">
              <a:buNone/>
            </a:pPr>
            <a:r>
              <a:rPr lang="en-US" sz="2800" dirty="0">
                <a:latin typeface="Arial" charset="0"/>
                <a:ea typeface="ＭＳ Ｐゴシック" charset="0"/>
                <a:cs typeface="ＭＳ Ｐゴシック" charset="0"/>
              </a:rPr>
              <a:t>Let us consider a dataset.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2AE087A-5ACB-E44F-94F0-7299DE92F212}" type="slidenum">
              <a:rPr lang="en-US" sz="1200">
                <a:solidFill>
                  <a:srgbClr val="898989"/>
                </a:solidFill>
              </a:rPr>
              <a:pPr/>
              <a:t>4</a:t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548" y="926905"/>
            <a:ext cx="6959124" cy="521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01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7779" y="793057"/>
            <a:ext cx="8627131" cy="5007446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118872" indent="0">
              <a:buNone/>
              <a:defRPr/>
            </a:pPr>
            <a:r>
              <a:rPr lang="en-US" sz="2800" dirty="0"/>
              <a:t>For the same data set, using different features, several decision trees can be built; which one to use?</a:t>
            </a:r>
          </a:p>
          <a:p>
            <a:pPr marL="118872" indent="0">
              <a:buNone/>
              <a:defRPr/>
            </a:pPr>
            <a:endParaRPr lang="en-US" sz="2800" dirty="0"/>
          </a:p>
          <a:p>
            <a:pPr marL="118872" indent="0">
              <a:buNone/>
              <a:defRPr/>
            </a:pPr>
            <a:r>
              <a:rPr lang="en-US" sz="2800" dirty="0"/>
              <a:t>The one that gives the most information and has least entropy.</a:t>
            </a:r>
          </a:p>
          <a:p>
            <a:pPr marL="118872" indent="0">
              <a:buNone/>
              <a:defRPr/>
            </a:pPr>
            <a:endParaRPr lang="en-US" sz="2800" dirty="0"/>
          </a:p>
          <a:p>
            <a:pPr marL="118872" indent="0">
              <a:buNone/>
              <a:defRPr/>
            </a:pPr>
            <a:r>
              <a:rPr lang="en-US" sz="2800" dirty="0"/>
              <a:t>In simple terms, we want a tree which gives most information with minimum number of levels. </a:t>
            </a:r>
          </a:p>
          <a:p>
            <a:pPr marL="118872" indent="0">
              <a:buNone/>
              <a:defRPr/>
            </a:pPr>
            <a:r>
              <a:rPr lang="en-US" sz="2800" dirty="0"/>
              <a:t> </a:t>
            </a:r>
          </a:p>
          <a:p>
            <a:pPr marL="118872" indent="0">
              <a:buNone/>
              <a:defRPr/>
            </a:pPr>
            <a:endParaRPr lang="en-US" sz="2800" dirty="0"/>
          </a:p>
          <a:p>
            <a:pPr marL="118872" indent="0">
              <a:buNone/>
              <a:defRPr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FDB290-9A19-EC41-BE15-3F58630A9877}" type="slidenum">
              <a:rPr lang="en-US" sz="1200">
                <a:solidFill>
                  <a:srgbClr val="898989"/>
                </a:solidFill>
              </a:rPr>
              <a:pPr/>
              <a:t>5</a:t>
            </a:fld>
            <a:endParaRPr lang="en-US" sz="1200" dirty="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31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793" y="1728384"/>
            <a:ext cx="3295799" cy="2028166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118872" indent="0">
              <a:buNone/>
              <a:defRPr/>
            </a:pPr>
            <a:r>
              <a:rPr lang="en-US" sz="2800" dirty="0"/>
              <a:t> </a:t>
            </a:r>
          </a:p>
          <a:p>
            <a:pPr marL="118872" indent="0">
              <a:buNone/>
              <a:defRPr/>
            </a:pPr>
            <a:endParaRPr lang="en-US" sz="2800" dirty="0"/>
          </a:p>
          <a:p>
            <a:pPr marL="118872" indent="0">
              <a:buNone/>
              <a:defRPr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FDB290-9A19-EC41-BE15-3F58630A9877}" type="slidenum">
              <a:rPr lang="en-US" sz="1200">
                <a:solidFill>
                  <a:srgbClr val="898989"/>
                </a:solidFill>
              </a:rPr>
              <a:pPr/>
              <a:t>6</a:t>
            </a:fld>
            <a:endParaRPr lang="en-US" sz="1200" dirty="0">
              <a:solidFill>
                <a:srgbClr val="898989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EC6F2C-5D49-31CB-E66C-A2AF1759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787" y="391349"/>
            <a:ext cx="10178322" cy="720275"/>
          </a:xfrm>
        </p:spPr>
        <p:txBody>
          <a:bodyPr>
            <a:normAutofit/>
          </a:bodyPr>
          <a:lstStyle/>
          <a:p>
            <a:r>
              <a:rPr lang="en-US" dirty="0"/>
              <a:t>Father Of Information Theory</a:t>
            </a:r>
          </a:p>
        </p:txBody>
      </p:sp>
      <p:pic>
        <p:nvPicPr>
          <p:cNvPr id="2050" name="Picture 2" descr="Quanta Magazine">
            <a:extLst>
              <a:ext uri="{FF2B5EF4-FFF2-40B4-BE49-F238E27FC236}">
                <a16:creationId xmlns:a16="http://schemas.microsoft.com/office/drawing/2014/main" id="{896B1EA3-5145-DC88-D43B-B58F662B3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49" y="1728384"/>
            <a:ext cx="5418667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D8B63A-A5B9-DD84-93C2-7768FA3B2782}"/>
              </a:ext>
            </a:extLst>
          </p:cNvPr>
          <p:cNvSpPr txBox="1"/>
          <p:nvPr/>
        </p:nvSpPr>
        <p:spPr>
          <a:xfrm>
            <a:off x="914399" y="1149287"/>
            <a:ext cx="6024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Claude Shannon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296FE9-FB37-F0EA-0CDC-5E00EE24CBF3}"/>
              </a:ext>
            </a:extLst>
          </p:cNvPr>
          <p:cNvSpPr txBox="1"/>
          <p:nvPr/>
        </p:nvSpPr>
        <p:spPr>
          <a:xfrm>
            <a:off x="712941" y="5524047"/>
            <a:ext cx="61004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https://en.wikipedia.org/wiki/Claude_Shannon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https://www.quantamagazine.org/how-claude-shannons-information-theory-invented-the-future-20201222/</a:t>
            </a:r>
          </a:p>
        </p:txBody>
      </p:sp>
    </p:spTree>
    <p:extLst>
      <p:ext uri="{BB962C8B-B14F-4D97-AF65-F5344CB8AC3E}">
        <p14:creationId xmlns:p14="http://schemas.microsoft.com/office/powerpoint/2010/main" val="1743856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912" y="30765"/>
            <a:ext cx="9556888" cy="741313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construct a decision tree 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4">
                <a:extLst>
                  <a:ext uri="{FF2B5EF4-FFF2-40B4-BE49-F238E27FC236}">
                    <a16:creationId xmlns:a16="http://schemas.microsoft.com/office/drawing/2014/main" id="{B18FC229-3C27-4ED0-A195-1CFF0BDC83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4213" y="4083927"/>
                <a:ext cx="1583808" cy="127592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 fontScale="925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Play = 0</a:t>
                </a:r>
              </a:p>
              <a:p>
                <a:pPr marL="0" indent="0" algn="ctr">
                  <a:buNone/>
                </a:pPr>
                <a:r>
                  <a:rPr lang="en-US" dirty="0"/>
                  <a:t>Don’t play = 2</a:t>
                </a:r>
              </a:p>
            </p:txBody>
          </p:sp>
        </mc:Choice>
        <mc:Fallback xmlns="">
          <p:sp>
            <p:nvSpPr>
              <p:cNvPr id="25" name="Content Placeholder 24">
                <a:extLst>
                  <a:ext uri="{FF2B5EF4-FFF2-40B4-BE49-F238E27FC236}">
                    <a16:creationId xmlns:a16="http://schemas.microsoft.com/office/drawing/2014/main" id="{B18FC229-3C27-4ED0-A195-1CFF0BDC83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4213" y="4083927"/>
                <a:ext cx="1583808" cy="1275920"/>
              </a:xfrm>
              <a:prstGeom prst="rect">
                <a:avLst/>
              </a:prstGeom>
              <a:blipFill>
                <a:blip r:embed="rId2"/>
                <a:stretch>
                  <a:fillRect l="-76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990683" y="1103854"/>
            <a:ext cx="2537209" cy="91741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Outlook</a:t>
            </a:r>
          </a:p>
          <a:p>
            <a:pPr algn="ctr"/>
            <a:r>
              <a:rPr lang="en-US" dirty="0"/>
              <a:t>Play = 9</a:t>
            </a:r>
          </a:p>
          <a:p>
            <a:pPr algn="ctr"/>
            <a:r>
              <a:rPr lang="en-US" dirty="0"/>
              <a:t>Don’t play = 5</a:t>
            </a:r>
          </a:p>
        </p:txBody>
      </p:sp>
      <p:sp>
        <p:nvSpPr>
          <p:cNvPr id="5" name="Rectangle 4"/>
          <p:cNvSpPr/>
          <p:nvPr/>
        </p:nvSpPr>
        <p:spPr>
          <a:xfrm>
            <a:off x="2141193" y="2463632"/>
            <a:ext cx="2537209" cy="10740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Sunny</a:t>
            </a:r>
          </a:p>
          <a:p>
            <a:pPr algn="ctr"/>
            <a:r>
              <a:rPr lang="en-US" dirty="0"/>
              <a:t>Play = 2</a:t>
            </a:r>
          </a:p>
          <a:p>
            <a:pPr algn="ctr"/>
            <a:r>
              <a:rPr lang="en-US" dirty="0"/>
              <a:t>Don’t play = 3</a:t>
            </a:r>
          </a:p>
        </p:txBody>
      </p:sp>
      <p:sp>
        <p:nvSpPr>
          <p:cNvPr id="6" name="Rectangle 5"/>
          <p:cNvSpPr/>
          <p:nvPr/>
        </p:nvSpPr>
        <p:spPr>
          <a:xfrm>
            <a:off x="5047588" y="2383130"/>
            <a:ext cx="2537209" cy="1074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Cloudy</a:t>
            </a:r>
          </a:p>
          <a:p>
            <a:pPr algn="ctr"/>
            <a:r>
              <a:rPr lang="en-US" dirty="0"/>
              <a:t>Play = 4</a:t>
            </a:r>
          </a:p>
          <a:p>
            <a:pPr algn="ctr"/>
            <a:r>
              <a:rPr lang="en-US" dirty="0"/>
              <a:t>Don’t play = 0</a:t>
            </a:r>
          </a:p>
        </p:txBody>
      </p:sp>
      <p:sp>
        <p:nvSpPr>
          <p:cNvPr id="7" name="Rectangle 6"/>
          <p:cNvSpPr/>
          <p:nvPr/>
        </p:nvSpPr>
        <p:spPr>
          <a:xfrm>
            <a:off x="7791877" y="2362052"/>
            <a:ext cx="2537209" cy="1050053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Rainy</a:t>
            </a:r>
          </a:p>
          <a:p>
            <a:pPr algn="ctr"/>
            <a:r>
              <a:rPr lang="en-US" dirty="0"/>
              <a:t>Play = 3</a:t>
            </a:r>
          </a:p>
          <a:p>
            <a:pPr algn="ctr"/>
            <a:r>
              <a:rPr lang="en-US" dirty="0"/>
              <a:t>Don’t Play = 2</a:t>
            </a:r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4329094" y="1980854"/>
            <a:ext cx="900917" cy="49334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7303070" y="2015977"/>
            <a:ext cx="691342" cy="33706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  <a:endCxn id="6" idx="0"/>
          </p:cNvCxnSpPr>
          <p:nvPr/>
        </p:nvCxnSpPr>
        <p:spPr>
          <a:xfrm>
            <a:off x="6261547" y="2015977"/>
            <a:ext cx="54646" cy="36715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2152651" y="1103854"/>
            <a:ext cx="2537209" cy="917414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Play Golf dataset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 = 14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Outcome = play golf</a:t>
            </a:r>
          </a:p>
        </p:txBody>
      </p:sp>
      <p:cxnSp>
        <p:nvCxnSpPr>
          <p:cNvPr id="42" name="Straight Arrow Connector 41"/>
          <p:cNvCxnSpPr>
            <a:cxnSpLocks/>
          </p:cNvCxnSpPr>
          <p:nvPr/>
        </p:nvCxnSpPr>
        <p:spPr>
          <a:xfrm>
            <a:off x="3711751" y="3537632"/>
            <a:ext cx="0" cy="54629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/>
          </p:cNvCxnSpPr>
          <p:nvPr/>
        </p:nvCxnSpPr>
        <p:spPr>
          <a:xfrm flipH="1">
            <a:off x="2528680" y="3537632"/>
            <a:ext cx="185935" cy="57720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4529692" y="3533074"/>
            <a:ext cx="320333" cy="55085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1496180" y="4114838"/>
                <a:ext cx="1581916" cy="1243538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&lt;70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Play = 1</a:t>
                </a:r>
              </a:p>
              <a:p>
                <a:pPr algn="ctr"/>
                <a:r>
                  <a:rPr lang="en-US" dirty="0"/>
                  <a:t>Don’t play = 0</a:t>
                </a:r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180" y="4114838"/>
                <a:ext cx="1581916" cy="1243538"/>
              </a:xfrm>
              <a:prstGeom prst="rect">
                <a:avLst/>
              </a:prstGeom>
              <a:blipFill>
                <a:blip r:embed="rId3"/>
                <a:stretch>
                  <a:fillRect l="-3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3126348" y="4088485"/>
                <a:ext cx="1563511" cy="127136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70≤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&lt;80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Play = 1</a:t>
                </a:r>
              </a:p>
              <a:p>
                <a:pPr algn="ctr"/>
                <a:r>
                  <a:rPr lang="en-US" dirty="0"/>
                  <a:t>Don’t play = 1</a:t>
                </a:r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8" y="4088485"/>
                <a:ext cx="1563511" cy="1271362"/>
              </a:xfrm>
              <a:prstGeom prst="rect">
                <a:avLst/>
              </a:prstGeom>
              <a:blipFill>
                <a:blip r:embed="rId4"/>
                <a:stretch>
                  <a:fillRect l="-800" r="-8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7202508" y="4183120"/>
            <a:ext cx="1583808" cy="111526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Windy False</a:t>
            </a:r>
          </a:p>
          <a:p>
            <a:pPr algn="ctr"/>
            <a:r>
              <a:rPr lang="en-US" dirty="0"/>
              <a:t>Play = 3</a:t>
            </a:r>
          </a:p>
          <a:p>
            <a:pPr algn="ctr"/>
            <a:r>
              <a:rPr lang="en-US" dirty="0"/>
              <a:t>Don’t play = 0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097668" y="4157926"/>
            <a:ext cx="1809309" cy="112792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Windy True</a:t>
            </a:r>
          </a:p>
          <a:p>
            <a:pPr algn="ctr"/>
            <a:r>
              <a:rPr lang="en-US" dirty="0"/>
              <a:t>Play = 0</a:t>
            </a:r>
          </a:p>
          <a:p>
            <a:pPr algn="ctr"/>
            <a:r>
              <a:rPr lang="en-US" dirty="0"/>
              <a:t>Don’t play = 2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H="1">
            <a:off x="8265994" y="3385827"/>
            <a:ext cx="444372" cy="79315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</p:cNvCxnSpPr>
          <p:nvPr/>
        </p:nvCxnSpPr>
        <p:spPr>
          <a:xfrm>
            <a:off x="9512770" y="3407081"/>
            <a:ext cx="410449" cy="74001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4">
            <a:extLst>
              <a:ext uri="{FF2B5EF4-FFF2-40B4-BE49-F238E27FC236}">
                <a16:creationId xmlns:a16="http://schemas.microsoft.com/office/drawing/2014/main" id="{493F33B7-413D-4939-92B0-E6FE633F28B5}"/>
              </a:ext>
            </a:extLst>
          </p:cNvPr>
          <p:cNvSpPr txBox="1">
            <a:spLocks/>
          </p:cNvSpPr>
          <p:nvPr/>
        </p:nvSpPr>
        <p:spPr>
          <a:xfrm>
            <a:off x="2607942" y="5589003"/>
            <a:ext cx="1542806" cy="1179400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Windy True</a:t>
            </a:r>
          </a:p>
          <a:p>
            <a:pPr marL="0" indent="0" algn="ctr">
              <a:buNone/>
            </a:pPr>
            <a:r>
              <a:rPr lang="en-US" dirty="0"/>
              <a:t>Play = 1</a:t>
            </a:r>
          </a:p>
          <a:p>
            <a:pPr marL="0" indent="0" algn="ctr">
              <a:buNone/>
            </a:pPr>
            <a:r>
              <a:rPr lang="en-US" dirty="0"/>
              <a:t>Don’t play = 0</a:t>
            </a:r>
          </a:p>
        </p:txBody>
      </p:sp>
      <p:sp>
        <p:nvSpPr>
          <p:cNvPr id="41" name="Content Placeholder 24">
            <a:extLst>
              <a:ext uri="{FF2B5EF4-FFF2-40B4-BE49-F238E27FC236}">
                <a16:creationId xmlns:a16="http://schemas.microsoft.com/office/drawing/2014/main" id="{845A4155-FA11-468B-9BE3-76AAA14DBF79}"/>
              </a:ext>
            </a:extLst>
          </p:cNvPr>
          <p:cNvSpPr txBox="1">
            <a:spLocks/>
          </p:cNvSpPr>
          <p:nvPr/>
        </p:nvSpPr>
        <p:spPr>
          <a:xfrm>
            <a:off x="4468502" y="5583251"/>
            <a:ext cx="1687533" cy="1179400"/>
          </a:xfrm>
          <a:prstGeom prst="rect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Windy False</a:t>
            </a:r>
          </a:p>
          <a:p>
            <a:pPr marL="0" indent="0" algn="ctr">
              <a:buNone/>
            </a:pPr>
            <a:r>
              <a:rPr lang="en-US" dirty="0"/>
              <a:t>Play = 0</a:t>
            </a:r>
          </a:p>
          <a:p>
            <a:pPr marL="0" indent="0" algn="ctr">
              <a:buNone/>
            </a:pPr>
            <a:r>
              <a:rPr lang="en-US" dirty="0"/>
              <a:t>Don’t play = 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4DD8833-C83D-46E7-8678-9CAE583E4A41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3379345" y="5359847"/>
            <a:ext cx="111928" cy="22915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ABFD036-DD00-4927-B6E1-0B5A08FB4402}"/>
              </a:ext>
            </a:extLst>
          </p:cNvPr>
          <p:cNvCxnSpPr>
            <a:cxnSpLocks/>
          </p:cNvCxnSpPr>
          <p:nvPr/>
        </p:nvCxnSpPr>
        <p:spPr>
          <a:xfrm>
            <a:off x="4468503" y="5359847"/>
            <a:ext cx="269608" cy="22915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C0E4FC2-A1DF-4495-8FEE-EDD7A1A134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11217" y="601900"/>
            <a:ext cx="4667817" cy="35770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FBB086-B5E0-48B9-D38B-BCA735859432}"/>
              </a:ext>
            </a:extLst>
          </p:cNvPr>
          <p:cNvSpPr txBox="1"/>
          <p:nvPr/>
        </p:nvSpPr>
        <p:spPr>
          <a:xfrm>
            <a:off x="-2753186" y="5101182"/>
            <a:ext cx="4066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Outlook = Sunny</a:t>
            </a:r>
          </a:p>
          <a:p>
            <a:r>
              <a:rPr lang="en-US" dirty="0"/>
              <a:t>Temperature = 85</a:t>
            </a:r>
          </a:p>
          <a:p>
            <a:r>
              <a:rPr lang="en-US" dirty="0"/>
              <a:t>Humidity = 75</a:t>
            </a:r>
          </a:p>
          <a:p>
            <a:r>
              <a:rPr lang="en-US" dirty="0"/>
              <a:t>Windy = False</a:t>
            </a:r>
          </a:p>
          <a:p>
            <a:r>
              <a:rPr lang="en-US" dirty="0"/>
              <a:t>Play/Don’t Play ?</a:t>
            </a:r>
          </a:p>
          <a:p>
            <a:r>
              <a:rPr lang="en-US" dirty="0"/>
              <a:t>Traversing through the tree, we can say that for the given data point, the target is Don’t Play.</a:t>
            </a:r>
          </a:p>
        </p:txBody>
      </p:sp>
    </p:spTree>
    <p:extLst>
      <p:ext uri="{BB962C8B-B14F-4D97-AF65-F5344CB8AC3E}">
        <p14:creationId xmlns:p14="http://schemas.microsoft.com/office/powerpoint/2010/main" val="423474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48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19765" y="1460344"/>
                <a:ext cx="8400535" cy="47705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800" dirty="0">
                  <a:latin typeface="Arial (Body)" charset="0"/>
                  <a:ea typeface="ＭＳ Ｐゴシック" charset="0"/>
                  <a:cs typeface="Arial (Body)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𝐸𝑛𝑡𝑟𝑜𝑝𝑦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𝑐</m:t>
                          </m:r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ln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>
                  <a:latin typeface="Arial (Body)" charset="0"/>
                  <a:ea typeface="ＭＳ Ｐゴシック" charset="0"/>
                  <a:cs typeface="Arial (Body)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Arial (Body)" charset="0"/>
                  <a:ea typeface="ＭＳ Ｐゴシック" charset="0"/>
                  <a:cs typeface="Arial (Body)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𝐺𝑎𝑖𝑛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  <a:cs typeface="Arial (Body)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  <a:cs typeface="Arial (Body)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  <a:cs typeface="Arial (Body)" charset="0"/>
                            </a:rPr>
                            <m:t>,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  <a:cs typeface="Arial (Body)" charset="0"/>
                            </a:rPr>
                            <m:t>𝐵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  <a:cs typeface="Arial (Body)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  <a:cs typeface="Arial (Body)" charset="0"/>
                            </a:rPr>
                            <m:t>𝐴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𝐸𝑛𝑡𝑟𝑜𝑝𝑦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,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Arial (Body)" charset="0"/>
                  <a:ea typeface="ＭＳ Ｐゴシック" charset="0"/>
                  <a:cs typeface="Arial (Body)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Arial (Body)" charset="0"/>
                  <a:ea typeface="ＭＳ Ｐゴシック" charset="0"/>
                  <a:cs typeface="Arial (Body)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Arial (Body)" charset="0"/>
                  <a:ea typeface="ＭＳ Ｐゴシック" charset="0"/>
                  <a:cs typeface="Arial (Body)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Arial (Body)" charset="0"/>
                    <a:ea typeface="ＭＳ Ｐゴシック" charset="0"/>
                    <a:cs typeface="Arial (Body)" charset="0"/>
                  </a:rPr>
                  <a:t> </a:t>
                </a:r>
              </a:p>
            </p:txBody>
          </p:sp>
        </mc:Choice>
        <mc:Fallback>
          <p:sp>
            <p:nvSpPr>
              <p:cNvPr id="2048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9765" y="1460344"/>
                <a:ext cx="8400535" cy="477052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E8F8E7F-F3AA-6345-AD78-8E6DA62055CD}" type="slidenum">
              <a:rPr lang="en-US" sz="1200">
                <a:solidFill>
                  <a:srgbClr val="898989"/>
                </a:solidFill>
              </a:rPr>
              <a:pPr/>
              <a:t>8</a:t>
            </a:fld>
            <a:endParaRPr lang="en-US" sz="1200" dirty="0">
              <a:solidFill>
                <a:srgbClr val="898989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2B75E9-1731-234D-B83F-E8E18C9E4509}"/>
              </a:ext>
            </a:extLst>
          </p:cNvPr>
          <p:cNvSpPr txBox="1">
            <a:spLocks/>
          </p:cNvSpPr>
          <p:nvPr/>
        </p:nvSpPr>
        <p:spPr>
          <a:xfrm>
            <a:off x="778238" y="394056"/>
            <a:ext cx="11125200" cy="9214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Information gain theorem</a:t>
            </a:r>
          </a:p>
        </p:txBody>
      </p:sp>
    </p:spTree>
    <p:extLst>
      <p:ext uri="{BB962C8B-B14F-4D97-AF65-F5344CB8AC3E}">
        <p14:creationId xmlns:p14="http://schemas.microsoft.com/office/powerpoint/2010/main" val="2105392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8473" y="85067"/>
            <a:ext cx="9439564" cy="865909"/>
          </a:xfrm>
        </p:spPr>
        <p:txBody>
          <a:bodyPr/>
          <a:lstStyle/>
          <a:p>
            <a:r>
              <a:rPr lang="en-US" dirty="0"/>
              <a:t>Compute the information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85322" y="2159452"/>
                <a:ext cx="10175420" cy="435419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𝑃𝑙𝑎𝑦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𝑂𝑢𝑡𝑙𝑜𝑜𝑘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𝑃𝑙𝑎𝑦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𝑃𝑙𝑎𝑦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𝑂𝑢𝑡𝑙𝑜𝑜𝑘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	   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𝑃𝑙𝑎𝑦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9, 5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14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= 0.94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𝑃𝑙𝑎𝑦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𝑂𝑢𝑡𝑙𝑜𝑜𝑘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𝑠𝑢𝑛𝑛𝑦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2, 3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𝐶𝑙𝑜𝑢𝑑𝑦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4, 0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𝑅𝑎𝑖𝑛𝑦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(2, 3)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*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/>
                  <a:t>) +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*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/>
                  <a:t>) 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                                  +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14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*    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dirty="0"/>
                  <a:t>) = 0.693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𝑃𝑙𝑎𝑦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𝑂𝑢𝑡𝑙𝑜𝑜𝑘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=0.94 −0.693=0. 247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5322" y="2159452"/>
                <a:ext cx="10175420" cy="435419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9587949"/>
              </p:ext>
            </p:extLst>
          </p:nvPr>
        </p:nvGraphicFramePr>
        <p:xfrm>
          <a:off x="250723" y="788342"/>
          <a:ext cx="9669200" cy="1360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3840">
                  <a:extLst>
                    <a:ext uri="{9D8B030D-6E8A-4147-A177-3AD203B41FA5}">
                      <a16:colId xmlns:a16="http://schemas.microsoft.com/office/drawing/2014/main" val="2239424344"/>
                    </a:ext>
                  </a:extLst>
                </a:gridCol>
                <a:gridCol w="1933840">
                  <a:extLst>
                    <a:ext uri="{9D8B030D-6E8A-4147-A177-3AD203B41FA5}">
                      <a16:colId xmlns:a16="http://schemas.microsoft.com/office/drawing/2014/main" val="4077222704"/>
                    </a:ext>
                  </a:extLst>
                </a:gridCol>
                <a:gridCol w="1933840">
                  <a:extLst>
                    <a:ext uri="{9D8B030D-6E8A-4147-A177-3AD203B41FA5}">
                      <a16:colId xmlns:a16="http://schemas.microsoft.com/office/drawing/2014/main" val="2312244600"/>
                    </a:ext>
                  </a:extLst>
                </a:gridCol>
                <a:gridCol w="1933840">
                  <a:extLst>
                    <a:ext uri="{9D8B030D-6E8A-4147-A177-3AD203B41FA5}">
                      <a16:colId xmlns:a16="http://schemas.microsoft.com/office/drawing/2014/main" val="4195299956"/>
                    </a:ext>
                  </a:extLst>
                </a:gridCol>
                <a:gridCol w="1933840">
                  <a:extLst>
                    <a:ext uri="{9D8B030D-6E8A-4147-A177-3AD203B41FA5}">
                      <a16:colId xmlns:a16="http://schemas.microsoft.com/office/drawing/2014/main" val="1143081478"/>
                    </a:ext>
                  </a:extLst>
                </a:gridCol>
              </a:tblGrid>
              <a:tr h="354234">
                <a:tc>
                  <a:txBody>
                    <a:bodyPr/>
                    <a:lstStyle/>
                    <a:p>
                      <a:r>
                        <a:rPr lang="en-US" sz="1600" dirty="0"/>
                        <a:t>Play? || 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Cloudy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286237"/>
                  </a:ext>
                </a:extLst>
              </a:tr>
              <a:tr h="316152">
                <a:tc>
                  <a:txBody>
                    <a:bodyPr/>
                    <a:lstStyle/>
                    <a:p>
                      <a:r>
                        <a:rPr lang="en-US" sz="1600" dirty="0"/>
                        <a:t>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521900"/>
                  </a:ext>
                </a:extLst>
              </a:tr>
              <a:tr h="316152">
                <a:tc>
                  <a:txBody>
                    <a:bodyPr/>
                    <a:lstStyle/>
                    <a:p>
                      <a:r>
                        <a:rPr lang="en-US" sz="1600" dirty="0"/>
                        <a:t>Don’t 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727415"/>
                  </a:ext>
                </a:extLst>
              </a:tr>
              <a:tr h="316152">
                <a:tc>
                  <a:txBody>
                    <a:bodyPr/>
                    <a:lstStyle/>
                    <a:p>
                      <a:r>
                        <a:rPr lang="en-US" sz="16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2292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6A9AE3A-3DB9-42B8-9D69-E0DA6E8D92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4200839" y="518021"/>
                <a:ext cx="4451562" cy="27266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8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Gill Sans MT" panose="020B0502020104020203" pitchFamily="34" charset="0"/>
                  <a:buChar char="–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10000"/>
                  </a:lnSpc>
                  <a:spcBef>
                    <a:spcPts val="700"/>
                  </a:spcBef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400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endParaRPr lang="en-US" sz="2800" dirty="0">
                  <a:latin typeface="Arial (Body)" charset="0"/>
                  <a:ea typeface="ＭＳ Ｐゴシック" charset="0"/>
                  <a:cs typeface="Arial (Body)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𝐸𝑛𝑡𝑟𝑜𝑝𝑦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𝑐</m:t>
                          </m:r>
                        </m:sup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ln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ＭＳ Ｐゴシック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800" dirty="0">
                  <a:latin typeface="Arial (Body)" charset="0"/>
                  <a:ea typeface="ＭＳ Ｐゴシック" charset="0"/>
                  <a:cs typeface="Arial (Body)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800" dirty="0">
                  <a:latin typeface="Arial (Body)" charset="0"/>
                  <a:ea typeface="ＭＳ Ｐゴシック" charset="0"/>
                  <a:cs typeface="Arial (Body)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𝐺𝑎𝑖𝑛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  <a:cs typeface="Arial (Body)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  <a:cs typeface="Arial (Body)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  <a:cs typeface="Arial (Body)" charset="0"/>
                            </a:rPr>
                            <m:t>,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  <a:cs typeface="Arial (Body)" charset="0"/>
                            </a:rPr>
                            <m:t>𝐵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  <a:cs typeface="Arial (Body)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ＭＳ Ｐゴシック" charset="0"/>
                              <a:cs typeface="Arial (Body)" charset="0"/>
                            </a:rPr>
                            <m:t>𝐴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𝐸𝑛𝑡𝑟𝑜𝑝𝑦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𝐴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,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𝐵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ＭＳ Ｐゴシック" charset="0"/>
                          <a:cs typeface="Arial (Body)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Arial (Body)" charset="0"/>
                  <a:ea typeface="ＭＳ Ｐゴシック" charset="0"/>
                  <a:cs typeface="Arial (Body)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800" dirty="0">
                  <a:latin typeface="Arial (Body)" charset="0"/>
                  <a:ea typeface="ＭＳ Ｐゴシック" charset="0"/>
                  <a:cs typeface="Arial (Body)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800" dirty="0">
                  <a:latin typeface="Arial (Body)" charset="0"/>
                  <a:ea typeface="ＭＳ Ｐゴシック" charset="0"/>
                  <a:cs typeface="Arial (Body)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800" dirty="0">
                    <a:latin typeface="Arial (Body)" charset="0"/>
                    <a:ea typeface="ＭＳ Ｐゴシック" charset="0"/>
                    <a:cs typeface="Arial (Body)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6A9AE3A-3DB9-42B8-9D69-E0DA6E8D9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200839" y="518021"/>
                <a:ext cx="4451562" cy="27266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290691A-9EBD-4B29-8747-D3F10C6CEE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55038" y="2827163"/>
            <a:ext cx="4540360" cy="346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1165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  <wetp:taskpane dockstate="right" visibility="0" width="70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034A8D60-0A43-0A41-864B-846490CF0540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6AEDBBF-1FA4-B94B-A9BE-FDEFEBA41539}">
  <we:reference id="wa104379997" version="1.0.0.2" store="en-US" storeType="OMEX"/>
  <we:alternateReferences>
    <we:reference id="WA104379997" version="1.0.0.2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4089</TotalTime>
  <Words>684</Words>
  <Application>Microsoft Office PowerPoint</Application>
  <PresentationFormat>Widescreen</PresentationFormat>
  <Paragraphs>153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(Body)</vt:lpstr>
      <vt:lpstr>Calibri</vt:lpstr>
      <vt:lpstr>Cambria Math</vt:lpstr>
      <vt:lpstr>Trebuchet MS</vt:lpstr>
      <vt:lpstr>Wingdings 3</vt:lpstr>
      <vt:lpstr>Facet</vt:lpstr>
      <vt:lpstr>Decision tree</vt:lpstr>
      <vt:lpstr>PowerPoint Presentation</vt:lpstr>
      <vt:lpstr>Decision tree</vt:lpstr>
      <vt:lpstr>PowerPoint Presentation</vt:lpstr>
      <vt:lpstr>PowerPoint Presentation</vt:lpstr>
      <vt:lpstr>Father Of Information Theory</vt:lpstr>
      <vt:lpstr>Let’s construct a decision tree  </vt:lpstr>
      <vt:lpstr>PowerPoint Presentation</vt:lpstr>
      <vt:lpstr>Compute the information gain</vt:lpstr>
      <vt:lpstr>Iterative Dichotomiser 3  (ID3) </vt:lpstr>
      <vt:lpstr>Takeaway lessons</vt:lpstr>
      <vt:lpstr>What will Sklearn use? </vt:lpstr>
      <vt:lpstr>Advantages of Decision Tree </vt:lpstr>
      <vt:lpstr>Disadvantages of Decision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processing using Python</dc:title>
  <dc:creator>Chityala, Ravi</dc:creator>
  <cp:lastModifiedBy>Sridevi Pudipeddi</cp:lastModifiedBy>
  <cp:revision>388</cp:revision>
  <cp:lastPrinted>2015-09-08T17:47:13Z</cp:lastPrinted>
  <dcterms:created xsi:type="dcterms:W3CDTF">2015-08-24T18:00:54Z</dcterms:created>
  <dcterms:modified xsi:type="dcterms:W3CDTF">2024-10-08T04:00:06Z</dcterms:modified>
</cp:coreProperties>
</file>