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08" r:id="rId1"/>
  </p:sldMasterIdLst>
  <p:notesMasterIdLst>
    <p:notesMasterId r:id="rId24"/>
  </p:notesMasterIdLst>
  <p:handoutMasterIdLst>
    <p:handoutMasterId r:id="rId25"/>
  </p:handoutMasterIdLst>
  <p:sldIdLst>
    <p:sldId id="348" r:id="rId2"/>
    <p:sldId id="356" r:id="rId3"/>
    <p:sldId id="258" r:id="rId4"/>
    <p:sldId id="259" r:id="rId5"/>
    <p:sldId id="349" r:id="rId6"/>
    <p:sldId id="350" r:id="rId7"/>
    <p:sldId id="351" r:id="rId8"/>
    <p:sldId id="352" r:id="rId9"/>
    <p:sldId id="260" r:id="rId10"/>
    <p:sldId id="257" r:id="rId11"/>
    <p:sldId id="360" r:id="rId12"/>
    <p:sldId id="264" r:id="rId13"/>
    <p:sldId id="262" r:id="rId14"/>
    <p:sldId id="353" r:id="rId15"/>
    <p:sldId id="354" r:id="rId16"/>
    <p:sldId id="355" r:id="rId17"/>
    <p:sldId id="265" r:id="rId18"/>
    <p:sldId id="357" r:id="rId19"/>
    <p:sldId id="358" r:id="rId20"/>
    <p:sldId id="359" r:id="rId21"/>
    <p:sldId id="263" r:id="rId22"/>
    <p:sldId id="345" r:id="rId2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1" autoAdjust="0"/>
    <p:restoredTop sz="86502"/>
  </p:normalViewPr>
  <p:slideViewPr>
    <p:cSldViewPr snapToGrid="0">
      <p:cViewPr varScale="1">
        <p:scale>
          <a:sx n="93" d="100"/>
          <a:sy n="93" d="100"/>
        </p:scale>
        <p:origin x="90" y="6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731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devi\Dropbox\Data%20Science%20Notes\File%20for%2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devi\Dropbox\Data%20Science%20Notes\File%20for%20graph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devi\Dropbox\Data%20Science%20Notes\File%20for%20graphs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656755496803773"/>
          <c:y val="9.8405397117448654E-2"/>
          <c:w val="0.77761285769935695"/>
          <c:h val="0.6985947018812160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Exam Score out of 100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79375" cap="rnd">
                <a:solidFill>
                  <a:schemeClr val="accent1">
                    <a:alpha val="77000"/>
                  </a:schemeClr>
                </a:solidFill>
                <a:round/>
              </a:ln>
              <a:effectLst/>
            </c:spPr>
          </c:marker>
          <c:dPt>
            <c:idx val="8"/>
            <c:marker>
              <c:symbol val="circle"/>
              <c:size val="5"/>
              <c:spPr>
                <a:solidFill>
                  <a:schemeClr val="accent1"/>
                </a:solidFill>
                <a:ln w="79375" cap="rnd" cmpd="thickThin">
                  <a:solidFill>
                    <a:schemeClr val="accent1">
                      <a:alpha val="77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F0B-403B-B99B-CF573838DCDA}"/>
              </c:ext>
            </c:extLst>
          </c:dPt>
          <c:trendline>
            <c:spPr>
              <a:ln w="41275" cap="rnd">
                <a:noFill/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Sheet2!$A$2:$A$17</c:f>
              <c:numCache>
                <c:formatCode>General</c:formatCode>
                <c:ptCount val="16"/>
                <c:pt idx="0">
                  <c:v>16</c:v>
                </c:pt>
                <c:pt idx="1">
                  <c:v>34</c:v>
                </c:pt>
                <c:pt idx="2">
                  <c:v>8</c:v>
                </c:pt>
                <c:pt idx="3">
                  <c:v>37</c:v>
                </c:pt>
                <c:pt idx="4">
                  <c:v>39</c:v>
                </c:pt>
                <c:pt idx="5">
                  <c:v>40</c:v>
                </c:pt>
                <c:pt idx="6">
                  <c:v>54</c:v>
                </c:pt>
                <c:pt idx="7">
                  <c:v>21</c:v>
                </c:pt>
                <c:pt idx="8">
                  <c:v>16</c:v>
                </c:pt>
                <c:pt idx="9">
                  <c:v>67</c:v>
                </c:pt>
                <c:pt idx="10">
                  <c:v>40</c:v>
                </c:pt>
                <c:pt idx="11">
                  <c:v>43</c:v>
                </c:pt>
                <c:pt idx="12">
                  <c:v>47</c:v>
                </c:pt>
                <c:pt idx="13">
                  <c:v>56</c:v>
                </c:pt>
                <c:pt idx="14">
                  <c:v>60</c:v>
                </c:pt>
                <c:pt idx="15">
                  <c:v>80</c:v>
                </c:pt>
              </c:numCache>
            </c:numRef>
          </c:xVal>
          <c:yVal>
            <c:numRef>
              <c:f>Sheet2!$B$2:$B$17</c:f>
              <c:numCache>
                <c:formatCode>General</c:formatCode>
                <c:ptCount val="16"/>
                <c:pt idx="0">
                  <c:v>50</c:v>
                </c:pt>
                <c:pt idx="1">
                  <c:v>61</c:v>
                </c:pt>
                <c:pt idx="2">
                  <c:v>45</c:v>
                </c:pt>
                <c:pt idx="3">
                  <c:v>60</c:v>
                </c:pt>
                <c:pt idx="4">
                  <c:v>60</c:v>
                </c:pt>
                <c:pt idx="5">
                  <c:v>67</c:v>
                </c:pt>
                <c:pt idx="6">
                  <c:v>65</c:v>
                </c:pt>
                <c:pt idx="7">
                  <c:v>59</c:v>
                </c:pt>
                <c:pt idx="8">
                  <c:v>57</c:v>
                </c:pt>
                <c:pt idx="9">
                  <c:v>73</c:v>
                </c:pt>
                <c:pt idx="10">
                  <c:v>70</c:v>
                </c:pt>
                <c:pt idx="11">
                  <c:v>71</c:v>
                </c:pt>
                <c:pt idx="12">
                  <c:v>75</c:v>
                </c:pt>
                <c:pt idx="13">
                  <c:v>71</c:v>
                </c:pt>
                <c:pt idx="14">
                  <c:v>88</c:v>
                </c:pt>
                <c:pt idx="15">
                  <c:v>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F0B-403B-B99B-CF573838DC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925960"/>
        <c:axId val="323924320"/>
      </c:scatterChart>
      <c:valAx>
        <c:axId val="323925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924320"/>
        <c:crosses val="autoZero"/>
        <c:crossBetween val="midCat"/>
      </c:valAx>
      <c:valAx>
        <c:axId val="32392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925960"/>
        <c:crosses val="autoZero"/>
        <c:crossBetween val="midCat"/>
      </c:valAx>
      <c:spPr>
        <a:noFill/>
        <a:ln w="25400">
          <a:solidFill>
            <a:srgbClr val="C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14372586997953"/>
          <c:y val="3.44520523993034E-2"/>
          <c:w val="0.77761285769935695"/>
          <c:h val="0.6985947018812160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Exam Score out of 100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79375" cap="rnd">
                <a:solidFill>
                  <a:schemeClr val="accent1">
                    <a:alpha val="77000"/>
                  </a:schemeClr>
                </a:solidFill>
                <a:round/>
              </a:ln>
              <a:effectLst/>
            </c:spPr>
          </c:marker>
          <c:dPt>
            <c:idx val="8"/>
            <c:marker>
              <c:symbol val="circle"/>
              <c:size val="5"/>
              <c:spPr>
                <a:solidFill>
                  <a:schemeClr val="accent1"/>
                </a:solidFill>
                <a:ln w="79375" cap="rnd" cmpd="thickThin">
                  <a:solidFill>
                    <a:schemeClr val="accent1">
                      <a:alpha val="77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ED0-433B-80F9-637CE3170381}"/>
              </c:ext>
            </c:extLst>
          </c:dPt>
          <c:trendline>
            <c:spPr>
              <a:ln w="41275" cap="rnd">
                <a:noFill/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Sheet2!$A$2:$A$17</c:f>
              <c:numCache>
                <c:formatCode>General</c:formatCode>
                <c:ptCount val="16"/>
                <c:pt idx="0">
                  <c:v>16</c:v>
                </c:pt>
                <c:pt idx="1">
                  <c:v>34</c:v>
                </c:pt>
                <c:pt idx="2">
                  <c:v>8</c:v>
                </c:pt>
                <c:pt idx="3">
                  <c:v>37</c:v>
                </c:pt>
                <c:pt idx="4">
                  <c:v>39</c:v>
                </c:pt>
                <c:pt idx="5">
                  <c:v>40</c:v>
                </c:pt>
                <c:pt idx="6">
                  <c:v>54</c:v>
                </c:pt>
                <c:pt idx="7">
                  <c:v>21</c:v>
                </c:pt>
                <c:pt idx="8">
                  <c:v>16</c:v>
                </c:pt>
                <c:pt idx="9">
                  <c:v>67</c:v>
                </c:pt>
                <c:pt idx="10">
                  <c:v>40</c:v>
                </c:pt>
                <c:pt idx="11">
                  <c:v>43</c:v>
                </c:pt>
                <c:pt idx="12">
                  <c:v>47</c:v>
                </c:pt>
                <c:pt idx="13">
                  <c:v>56</c:v>
                </c:pt>
                <c:pt idx="14">
                  <c:v>60</c:v>
                </c:pt>
                <c:pt idx="15">
                  <c:v>80</c:v>
                </c:pt>
              </c:numCache>
            </c:numRef>
          </c:xVal>
          <c:yVal>
            <c:numRef>
              <c:f>Sheet2!$B$2:$B$17</c:f>
              <c:numCache>
                <c:formatCode>General</c:formatCode>
                <c:ptCount val="16"/>
                <c:pt idx="0">
                  <c:v>50</c:v>
                </c:pt>
                <c:pt idx="1">
                  <c:v>61</c:v>
                </c:pt>
                <c:pt idx="2">
                  <c:v>45</c:v>
                </c:pt>
                <c:pt idx="3">
                  <c:v>60</c:v>
                </c:pt>
                <c:pt idx="4">
                  <c:v>60</c:v>
                </c:pt>
                <c:pt idx="5">
                  <c:v>67</c:v>
                </c:pt>
                <c:pt idx="6">
                  <c:v>65</c:v>
                </c:pt>
                <c:pt idx="7">
                  <c:v>59</c:v>
                </c:pt>
                <c:pt idx="8">
                  <c:v>57</c:v>
                </c:pt>
                <c:pt idx="9">
                  <c:v>73</c:v>
                </c:pt>
                <c:pt idx="10">
                  <c:v>70</c:v>
                </c:pt>
                <c:pt idx="11">
                  <c:v>71</c:v>
                </c:pt>
                <c:pt idx="12">
                  <c:v>75</c:v>
                </c:pt>
                <c:pt idx="13">
                  <c:v>71</c:v>
                </c:pt>
                <c:pt idx="14">
                  <c:v>88</c:v>
                </c:pt>
                <c:pt idx="15">
                  <c:v>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ED0-433B-80F9-637CE31703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925960"/>
        <c:axId val="323924320"/>
      </c:scatterChart>
      <c:valAx>
        <c:axId val="323925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924320"/>
        <c:crosses val="autoZero"/>
        <c:crossBetween val="midCat"/>
      </c:valAx>
      <c:valAx>
        <c:axId val="32392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925960"/>
        <c:crosses val="autoZero"/>
        <c:crossBetween val="midCat"/>
      </c:valAx>
      <c:spPr>
        <a:noFill/>
        <a:ln w="25400">
          <a:solidFill>
            <a:srgbClr val="C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656755496803773"/>
          <c:y val="9.8405397117448654E-2"/>
          <c:w val="0.77761285769935695"/>
          <c:h val="0.6985947018812160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Exam Score out of 100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79375" cap="rnd">
                <a:solidFill>
                  <a:schemeClr val="accent1"/>
                </a:solidFill>
                <a:round/>
              </a:ln>
              <a:effectLst/>
            </c:spPr>
          </c:marker>
          <c:dPt>
            <c:idx val="8"/>
            <c:marker>
              <c:symbol val="circle"/>
              <c:size val="5"/>
              <c:spPr>
                <a:solidFill>
                  <a:schemeClr val="accent1"/>
                </a:solidFill>
                <a:ln w="79375" cap="rnd" cmpd="thickThin">
                  <a:solidFill>
                    <a:schemeClr val="accent1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4C0-4510-92B5-D45C684C22A1}"/>
              </c:ext>
            </c:extLst>
          </c:dPt>
          <c:trendline>
            <c:spPr>
              <a:ln w="41275" cap="rnd">
                <a:solidFill>
                  <a:srgbClr val="C00000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Sheet2!$A$2:$A$17</c:f>
              <c:numCache>
                <c:formatCode>General</c:formatCode>
                <c:ptCount val="16"/>
                <c:pt idx="0">
                  <c:v>16</c:v>
                </c:pt>
                <c:pt idx="1">
                  <c:v>34</c:v>
                </c:pt>
                <c:pt idx="2">
                  <c:v>8</c:v>
                </c:pt>
                <c:pt idx="3">
                  <c:v>37</c:v>
                </c:pt>
                <c:pt idx="4">
                  <c:v>39</c:v>
                </c:pt>
                <c:pt idx="5">
                  <c:v>40</c:v>
                </c:pt>
                <c:pt idx="6">
                  <c:v>54</c:v>
                </c:pt>
                <c:pt idx="7">
                  <c:v>21</c:v>
                </c:pt>
                <c:pt idx="8">
                  <c:v>16</c:v>
                </c:pt>
                <c:pt idx="9">
                  <c:v>67</c:v>
                </c:pt>
                <c:pt idx="10">
                  <c:v>40</c:v>
                </c:pt>
                <c:pt idx="11">
                  <c:v>43</c:v>
                </c:pt>
                <c:pt idx="12">
                  <c:v>47</c:v>
                </c:pt>
                <c:pt idx="13">
                  <c:v>56</c:v>
                </c:pt>
                <c:pt idx="14">
                  <c:v>60</c:v>
                </c:pt>
                <c:pt idx="15">
                  <c:v>80</c:v>
                </c:pt>
              </c:numCache>
            </c:numRef>
          </c:xVal>
          <c:yVal>
            <c:numRef>
              <c:f>Sheet2!$B$2:$B$17</c:f>
              <c:numCache>
                <c:formatCode>General</c:formatCode>
                <c:ptCount val="16"/>
                <c:pt idx="0">
                  <c:v>50</c:v>
                </c:pt>
                <c:pt idx="1">
                  <c:v>61</c:v>
                </c:pt>
                <c:pt idx="2">
                  <c:v>45</c:v>
                </c:pt>
                <c:pt idx="3">
                  <c:v>60</c:v>
                </c:pt>
                <c:pt idx="4">
                  <c:v>60</c:v>
                </c:pt>
                <c:pt idx="5">
                  <c:v>67</c:v>
                </c:pt>
                <c:pt idx="6">
                  <c:v>65</c:v>
                </c:pt>
                <c:pt idx="7">
                  <c:v>59</c:v>
                </c:pt>
                <c:pt idx="8">
                  <c:v>57</c:v>
                </c:pt>
                <c:pt idx="9">
                  <c:v>73</c:v>
                </c:pt>
                <c:pt idx="10">
                  <c:v>70</c:v>
                </c:pt>
                <c:pt idx="11">
                  <c:v>71</c:v>
                </c:pt>
                <c:pt idx="12">
                  <c:v>75</c:v>
                </c:pt>
                <c:pt idx="13">
                  <c:v>71</c:v>
                </c:pt>
                <c:pt idx="14">
                  <c:v>88</c:v>
                </c:pt>
                <c:pt idx="15">
                  <c:v>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4C0-4510-92B5-D45C684C2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925960"/>
        <c:axId val="323924320"/>
      </c:scatterChart>
      <c:valAx>
        <c:axId val="323925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924320"/>
        <c:crosses val="autoZero"/>
        <c:crossBetween val="midCat"/>
      </c:valAx>
      <c:valAx>
        <c:axId val="32392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92596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0.42216</cdr:x>
      <cdr:y>0.87275</cdr:y>
    </cdr:from>
    <cdr:to>
      <cdr:x>0.72562</cdr:x>
      <cdr:y>0.94818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2272690-A72E-4DA7-89EC-826DDB8F3A37}"/>
            </a:ext>
          </a:extLst>
        </cdr:cNvPr>
        <cdr:cNvSpPr txBox="1"/>
      </cdr:nvSpPr>
      <cdr:spPr>
        <a:xfrm xmlns:a="http://schemas.openxmlformats.org/drawingml/2006/main">
          <a:off x="2644257" y="3774066"/>
          <a:ext cx="1900778" cy="3262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b="1"/>
            <a:t>Study Time in min</a:t>
          </a:r>
        </a:p>
      </cdr:txBody>
    </cdr:sp>
  </cdr:relSizeAnchor>
  <cdr:relSizeAnchor xmlns:cdr="http://schemas.openxmlformats.org/drawingml/2006/chartDrawing">
    <cdr:from>
      <cdr:x>0.05353</cdr:x>
      <cdr:y>0.04758</cdr:y>
    </cdr:from>
    <cdr:to>
      <cdr:x>0.11436</cdr:x>
      <cdr:y>0.76652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FA47CDEE-E8DD-4E2B-BC6B-7977AF6C28F8}"/>
            </a:ext>
          </a:extLst>
        </cdr:cNvPr>
        <cdr:cNvSpPr txBox="1"/>
      </cdr:nvSpPr>
      <cdr:spPr>
        <a:xfrm xmlns:a="http://schemas.openxmlformats.org/drawingml/2006/main">
          <a:off x="335280" y="205740"/>
          <a:ext cx="381000" cy="31089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pPr marL="0" marR="0" lvl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b="1" i="0" baseline="0">
              <a:effectLst/>
              <a:latin typeface="+mn-lt"/>
              <a:ea typeface="+mn-ea"/>
              <a:cs typeface="+mn-cs"/>
            </a:rPr>
            <a:t>Exam Score out of 100</a:t>
          </a:r>
          <a:endParaRPr lang="en-US" sz="1800" b="1">
            <a:effectLst/>
          </a:endParaRPr>
        </a:p>
        <a:p xmlns:a="http://schemas.openxmlformats.org/drawingml/2006/main">
          <a:endParaRPr lang="en-US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0.42216</cdr:x>
      <cdr:y>0.87275</cdr:y>
    </cdr:from>
    <cdr:to>
      <cdr:x>0.72562</cdr:x>
      <cdr:y>0.94818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2272690-A72E-4DA7-89EC-826DDB8F3A37}"/>
            </a:ext>
          </a:extLst>
        </cdr:cNvPr>
        <cdr:cNvSpPr txBox="1"/>
      </cdr:nvSpPr>
      <cdr:spPr>
        <a:xfrm xmlns:a="http://schemas.openxmlformats.org/drawingml/2006/main">
          <a:off x="2644257" y="3774066"/>
          <a:ext cx="1900778" cy="3262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b="1"/>
            <a:t>Study Time in min</a:t>
          </a:r>
        </a:p>
      </cdr:txBody>
    </cdr:sp>
  </cdr:relSizeAnchor>
  <cdr:relSizeAnchor xmlns:cdr="http://schemas.openxmlformats.org/drawingml/2006/chartDrawing">
    <cdr:from>
      <cdr:x>0.05353</cdr:x>
      <cdr:y>0.04758</cdr:y>
    </cdr:from>
    <cdr:to>
      <cdr:x>0.11436</cdr:x>
      <cdr:y>0.76652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FA47CDEE-E8DD-4E2B-BC6B-7977AF6C28F8}"/>
            </a:ext>
          </a:extLst>
        </cdr:cNvPr>
        <cdr:cNvSpPr txBox="1"/>
      </cdr:nvSpPr>
      <cdr:spPr>
        <a:xfrm xmlns:a="http://schemas.openxmlformats.org/drawingml/2006/main">
          <a:off x="335280" y="205740"/>
          <a:ext cx="381000" cy="31089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pPr marL="0" marR="0" lvl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b="1" i="0" baseline="0">
              <a:effectLst/>
              <a:latin typeface="+mn-lt"/>
              <a:ea typeface="+mn-ea"/>
              <a:cs typeface="+mn-cs"/>
            </a:rPr>
            <a:t>Exam Score out of 100</a:t>
          </a:r>
          <a:endParaRPr lang="en-US" sz="1800" b="1">
            <a:effectLst/>
          </a:endParaRPr>
        </a:p>
        <a:p xmlns:a="http://schemas.openxmlformats.org/drawingml/2006/main">
          <a:endParaRPr lang="en-US" sz="110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0.42216</cdr:x>
      <cdr:y>0.87275</cdr:y>
    </cdr:from>
    <cdr:to>
      <cdr:x>0.72562</cdr:x>
      <cdr:y>0.94818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2272690-A72E-4DA7-89EC-826DDB8F3A37}"/>
            </a:ext>
          </a:extLst>
        </cdr:cNvPr>
        <cdr:cNvSpPr txBox="1"/>
      </cdr:nvSpPr>
      <cdr:spPr>
        <a:xfrm xmlns:a="http://schemas.openxmlformats.org/drawingml/2006/main">
          <a:off x="2644257" y="3774066"/>
          <a:ext cx="1900778" cy="3262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b="1"/>
            <a:t>Study Time in min</a:t>
          </a:r>
        </a:p>
      </cdr:txBody>
    </cdr:sp>
  </cdr:relSizeAnchor>
  <cdr:relSizeAnchor xmlns:cdr="http://schemas.openxmlformats.org/drawingml/2006/chartDrawing">
    <cdr:from>
      <cdr:x>0.05353</cdr:x>
      <cdr:y>0.04758</cdr:y>
    </cdr:from>
    <cdr:to>
      <cdr:x>0.11436</cdr:x>
      <cdr:y>0.76652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FA47CDEE-E8DD-4E2B-BC6B-7977AF6C28F8}"/>
            </a:ext>
          </a:extLst>
        </cdr:cNvPr>
        <cdr:cNvSpPr txBox="1"/>
      </cdr:nvSpPr>
      <cdr:spPr>
        <a:xfrm xmlns:a="http://schemas.openxmlformats.org/drawingml/2006/main">
          <a:off x="335280" y="205740"/>
          <a:ext cx="381000" cy="31089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pPr marL="0" marR="0" lvl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b="1" i="0" baseline="0">
              <a:effectLst/>
              <a:latin typeface="+mn-lt"/>
              <a:ea typeface="+mn-ea"/>
              <a:cs typeface="+mn-cs"/>
            </a:rPr>
            <a:t>Exam Score out of 100</a:t>
          </a:r>
          <a:endParaRPr lang="en-US" sz="1800" b="1">
            <a:effectLst/>
          </a:endParaRPr>
        </a:p>
        <a:p xmlns:a="http://schemas.openxmlformats.org/drawingml/2006/main">
          <a:endParaRPr lang="en-US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40FE18-13F7-4CDF-AB3B-D3B827BD271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D09ADF-4C2D-4AB0-A722-6649545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84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2FF73-EC49-4036-BFBE-4A07FEBAFD4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6045-D52C-4153-BCD4-DF6EDEB5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76045-D52C-4153-BCD4-DF6EDEB5A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1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0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9124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55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353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48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04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6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3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878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3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25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2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1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0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8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9" r:id="rId1"/>
    <p:sldLayoutId id="2147484510" r:id="rId2"/>
    <p:sldLayoutId id="2147484511" r:id="rId3"/>
    <p:sldLayoutId id="2147484512" r:id="rId4"/>
    <p:sldLayoutId id="2147484513" r:id="rId5"/>
    <p:sldLayoutId id="2147484514" r:id="rId6"/>
    <p:sldLayoutId id="2147484515" r:id="rId7"/>
    <p:sldLayoutId id="2147484516" r:id="rId8"/>
    <p:sldLayoutId id="2147484517" r:id="rId9"/>
    <p:sldLayoutId id="2147484518" r:id="rId10"/>
    <p:sldLayoutId id="2147484519" r:id="rId11"/>
    <p:sldLayoutId id="2147484520" r:id="rId12"/>
    <p:sldLayoutId id="2147484521" r:id="rId13"/>
    <p:sldLayoutId id="2147484522" r:id="rId14"/>
    <p:sldLayoutId id="2147484523" r:id="rId15"/>
    <p:sldLayoutId id="21474845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inearRegression.html" TargetMode="External"/><Relationship Id="rId2" Type="http://schemas.openxmlformats.org/officeDocument/2006/relationships/hyperlink" Target="https://machinelearningmastery.com/linear-regression-for-machine-learn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740346"/>
            <a:ext cx="8077200" cy="1673352"/>
          </a:xfrm>
        </p:spPr>
        <p:txBody>
          <a:bodyPr/>
          <a:lstStyle/>
          <a:p>
            <a:pPr algn="ctr"/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99638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6"/>
            <a:ext cx="7925243" cy="1468990"/>
          </a:xfrm>
        </p:spPr>
        <p:txBody>
          <a:bodyPr>
            <a:normAutofit/>
          </a:bodyPr>
          <a:lstStyle/>
          <a:p>
            <a:r>
              <a:rPr lang="en-US" dirty="0"/>
              <a:t>Formal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933" y="1134533"/>
            <a:ext cx="8624775" cy="5526252"/>
          </a:xfrm>
        </p:spPr>
        <p:txBody>
          <a:bodyPr>
            <a:normAutofit/>
          </a:bodyPr>
          <a:lstStyle/>
          <a:p>
            <a:pPr marL="685800" lvl="2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dirty="0"/>
              <a:t>Linear regression is used to make predictions on continuous data.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is used to relate one dependent variable with one or more independent variables.</a:t>
            </a:r>
          </a:p>
          <a:p>
            <a:pPr marL="0" indent="0">
              <a:buNone/>
            </a:pPr>
            <a:endParaRPr lang="en-US" sz="2400" b="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5646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528" y="324029"/>
            <a:ext cx="7899771" cy="1165724"/>
          </a:xfrm>
        </p:spPr>
        <p:txBody>
          <a:bodyPr>
            <a:normAutofit/>
          </a:bodyPr>
          <a:lstStyle/>
          <a:p>
            <a:r>
              <a:rPr lang="en-US" dirty="0"/>
              <a:t>Linear Regression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2933" y="1134533"/>
                <a:ext cx="8655597" cy="5526252"/>
              </a:xfrm>
            </p:spPr>
            <p:txBody>
              <a:bodyPr>
                <a:normAutofit/>
              </a:bodyPr>
              <a:lstStyle/>
              <a:p>
                <a:pPr marL="685800" lvl="2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is the equation of linear regression with one independent variable. This is known as simple linear regression.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is known as the coefficient of x or slope of the line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the intercept where the line intersects the y-axis,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also known as bias.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we have more than one independent variable then we will have more coefficients. 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933" y="1134533"/>
                <a:ext cx="8655597" cy="5526252"/>
              </a:xfrm>
              <a:blipFill>
                <a:blip r:embed="rId2"/>
                <a:stretch>
                  <a:fillRect l="-1056" r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123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F092-3E39-478B-8ADB-21738F42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fit the line?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209A623-2E7C-4F4F-9767-47FC97F96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846662"/>
              </p:ext>
            </p:extLst>
          </p:nvPr>
        </p:nvGraphicFramePr>
        <p:xfrm>
          <a:off x="1576915" y="1208035"/>
          <a:ext cx="9209618" cy="5463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610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0EF20E-2BFE-4102-B7DD-8E1DD951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equation?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C7FD11-7F45-489B-BD2A-02454915D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4268" y="1168400"/>
                <a:ext cx="8579734" cy="53806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Let y represent exam score and let x represent study time.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Computing the linear regression will give us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Intercept = 42.944, slope = 0.575, R-squared = 0.8069.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 do we put them together? </a:t>
                </a:r>
              </a:p>
              <a:p>
                <a:pPr marL="0" indent="0">
                  <a:buNone/>
                </a:pPr>
                <a:r>
                  <a:rPr lang="en-US" dirty="0"/>
                  <a:t>						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𝑖𝑛𝑡𝑒𝑟𝑐𝑒𝑝𝑡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Intercept is referred to as bias and is denoted by b. Slope is denoted by m.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						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=42.944+0.575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So, to predict the exam score for study time 75 min, substitute 75 for x in the above equation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=42.944+0.575∗75=86.069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C7FD11-7F45-489B-BD2A-02454915D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4268" y="1168400"/>
                <a:ext cx="8579734" cy="5380682"/>
              </a:xfrm>
              <a:blipFill>
                <a:blip r:embed="rId2"/>
                <a:stretch>
                  <a:fillRect l="-640" t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96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E092-43C7-44FA-8505-6E7DA3F1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our model is a good fit?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8463F-A763-44D7-A33F-2734DEF6C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77818"/>
            <a:ext cx="8993139" cy="5237017"/>
          </a:xfrm>
        </p:spPr>
        <p:txBody>
          <a:bodyPr>
            <a:normAutofit/>
          </a:bodyPr>
          <a:lstStyle/>
          <a:p>
            <a:r>
              <a:rPr lang="en-US" dirty="0"/>
              <a:t>To determine if our model is a good fit for the given dataset, we have the following metrics:</a:t>
            </a:r>
          </a:p>
          <a:p>
            <a:r>
              <a:rPr lang="en-US" dirty="0"/>
              <a:t>Mean Squared Error, </a:t>
            </a:r>
            <a:r>
              <a:rPr lang="en-US" dirty="0" err="1"/>
              <a:t>mse</a:t>
            </a:r>
            <a:endParaRPr lang="en-US" dirty="0"/>
          </a:p>
          <a:p>
            <a:r>
              <a:rPr lang="en-US" dirty="0"/>
              <a:t>Mean Absolute Error, </a:t>
            </a:r>
            <a:r>
              <a:rPr lang="en-US" dirty="0" err="1"/>
              <a:t>mae</a:t>
            </a:r>
            <a:endParaRPr lang="en-US" dirty="0"/>
          </a:p>
          <a:p>
            <a:r>
              <a:rPr lang="en-US" dirty="0"/>
              <a:t>R-squared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13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011C-82C8-4346-A204-3E0EEFF9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16C00-81AA-475E-9C56-058BD4561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Squared Error, </a:t>
            </a:r>
            <a:r>
              <a:rPr lang="en-US" dirty="0" err="1"/>
              <a:t>mse</a:t>
            </a:r>
            <a:r>
              <a:rPr lang="en-US" dirty="0"/>
              <a:t> – </a:t>
            </a:r>
          </a:p>
          <a:p>
            <a:pPr lvl="1"/>
            <a:r>
              <a:rPr lang="en-US" dirty="0"/>
              <a:t>Takes on values in the range of 0 to  infinity.</a:t>
            </a:r>
          </a:p>
          <a:p>
            <a:pPr lvl="1"/>
            <a:r>
              <a:rPr lang="en-US" dirty="0"/>
              <a:t>Is sensitive to outliers.</a:t>
            </a:r>
          </a:p>
          <a:p>
            <a:pPr lvl="1"/>
            <a:r>
              <a:rPr lang="en-US" dirty="0" err="1"/>
              <a:t>mse</a:t>
            </a:r>
            <a:r>
              <a:rPr lang="en-US" dirty="0"/>
              <a:t> doesn’t have an upper bound, so </a:t>
            </a:r>
            <a:r>
              <a:rPr lang="en-US" dirty="0" err="1"/>
              <a:t>mse</a:t>
            </a:r>
            <a:r>
              <a:rPr lang="en-US" dirty="0"/>
              <a:t> of the train and </a:t>
            </a:r>
            <a:r>
              <a:rPr lang="en-US" dirty="0" err="1"/>
              <a:t>mse</a:t>
            </a:r>
            <a:r>
              <a:rPr lang="en-US" dirty="0"/>
              <a:t> of test should be computed.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A9360-36D1-45E2-B841-C074CC4E7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45" y="4268354"/>
            <a:ext cx="4377748" cy="12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86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8E8B-6CA7-4DAA-ADE1-8212B284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Absolute Error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4F9D1-D7BD-40F5-AC3E-500CB824E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Absolute Error, </a:t>
            </a:r>
            <a:r>
              <a:rPr lang="en-US" dirty="0" err="1"/>
              <a:t>mae</a:t>
            </a:r>
            <a:r>
              <a:rPr lang="en-US" dirty="0"/>
              <a:t> – </a:t>
            </a:r>
          </a:p>
          <a:p>
            <a:pPr lvl="1"/>
            <a:r>
              <a:rPr lang="en-US" dirty="0"/>
              <a:t>Takes on values in the range of 0 to  infinity</a:t>
            </a:r>
          </a:p>
          <a:p>
            <a:pPr lvl="1"/>
            <a:r>
              <a:rPr lang="en-US" dirty="0"/>
              <a:t>Is not sensitive to outliers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45516-D620-4ED5-9D51-CBB7D28AB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426" y="3676120"/>
            <a:ext cx="4894426" cy="164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00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7059-BDA1-4C53-8C0E-9E47E767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66" y="609600"/>
            <a:ext cx="8579735" cy="834736"/>
          </a:xfrm>
        </p:spPr>
        <p:txBody>
          <a:bodyPr>
            <a:normAutofit fontScale="90000"/>
          </a:bodyPr>
          <a:lstStyle/>
          <a:p>
            <a:r>
              <a:rPr lang="en-US" dirty="0"/>
              <a:t>R-squared Details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CDCB74-8AE3-4389-9529-4BB45F52F4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710" y="1319645"/>
                <a:ext cx="8652242" cy="538595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R-squared determines goodness of fit </a:t>
                </a:r>
              </a:p>
              <a:p>
                <a:pPr lvl="1"/>
                <a:r>
                  <a:rPr lang="en-US" sz="2200" dirty="0"/>
                  <a:t>values range from 0 to 1. </a:t>
                </a:r>
              </a:p>
              <a:p>
                <a:pPr lvl="1"/>
                <a:r>
                  <a:rPr lang="en-US" sz="2400" dirty="0"/>
                  <a:t>R-squared value closer to 1 indicate that the regression line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perfectly fits the data.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R-squared is also called Coefficient of Determination and it’s formula is,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 = Sum Squared Regression Error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 = Sum Squared Total Error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CDCB74-8AE3-4389-9529-4BB45F52F4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710" y="1319645"/>
                <a:ext cx="8652242" cy="5385955"/>
              </a:xfrm>
              <a:blipFill>
                <a:blip r:embed="rId2"/>
                <a:stretch>
                  <a:fillRect l="-4369" b="-8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127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2D16-567F-40BF-BB82-3176B020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Involved in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A963A-9FC5-48FA-8A33-9BA4D92C9A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73996"/>
                <a:ext cx="8733794" cy="55840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Our goal is to  compute the best m and b that describe the dataset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/>
                        <m:t>𝑦</m:t>
                      </m:r>
                      <m:r>
                        <a:rPr lang="en-US" sz="1600" i="1"/>
                        <m:t>=</m:t>
                      </m:r>
                      <m:r>
                        <a:rPr lang="en-US" sz="1600" i="1"/>
                        <m:t>𝑏</m:t>
                      </m:r>
                      <m:r>
                        <a:rPr lang="en-US" sz="1600" i="1"/>
                        <m:t> +</m:t>
                      </m:r>
                      <m:r>
                        <a:rPr lang="en-US" sz="1600" i="1"/>
                        <m:t>𝑚𝑥</m:t>
                      </m:r>
                    </m:oMath>
                  </m:oMathPara>
                </a14:m>
                <a:endParaRPr lang="en-US" sz="1600" i="1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228600" indent="-228600">
                  <a:buAutoNum type="arabicParenR"/>
                </a:pPr>
                <a:r>
                  <a:rPr lang="en-US" sz="1600" dirty="0"/>
                  <a:t>Divide the dataset into two parts: 80% is used towards training and 20% is used for testing.</a:t>
                </a:r>
              </a:p>
              <a:p>
                <a:pPr marL="228600" indent="-228600">
                  <a:buAutoNum type="arabicParenR"/>
                </a:pPr>
                <a:r>
                  <a:rPr lang="en-US" sz="1600" dirty="0"/>
                  <a:t>During training: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Assign random values to b and m.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A randomly chosen batch of data points is used to update the values of m and b. This way of choosing points is called mini-batch stochastic gradient.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For this chosen batch, the loss, L, is the difference between true value and predicted value is computed.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Using the loss, m and b values get updated. </a:t>
                </a:r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A963A-9FC5-48FA-8A33-9BA4D92C9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73996"/>
                <a:ext cx="8733794" cy="5584003"/>
              </a:xfrm>
              <a:blipFill>
                <a:blip r:embed="rId2"/>
                <a:stretch>
                  <a:fillRect l="-349" t="-437" r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584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2D16-567F-40BF-BB82-3176B020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with MSE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A963A-9FC5-48FA-8A33-9BA4D92C9A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3097" y="1411014"/>
                <a:ext cx="8540905" cy="50134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With Mean Squared Error as our Loss,</a:t>
                </a:r>
              </a:p>
              <a:p>
                <a:pPr marL="0" indent="0">
                  <a:buNone/>
                </a:pPr>
                <a:r>
                  <a:rPr lang="en-US" dirty="0"/>
                  <a:t>The equation for the Loss function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Our goal is to find m and b that would minimize L.</a:t>
                </a:r>
              </a:p>
              <a:p>
                <a:pPr marL="0" indent="0">
                  <a:buNone/>
                </a:pPr>
                <a:r>
                  <a:rPr lang="en-US" dirty="0"/>
                  <a:t>For this we take the first derivative of L so that we can use it to update m and b.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A963A-9FC5-48FA-8A33-9BA4D92C9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097" y="1411014"/>
                <a:ext cx="8540905" cy="5013433"/>
              </a:xfrm>
              <a:blipFill>
                <a:blip r:embed="rId2"/>
                <a:stretch>
                  <a:fillRect l="-571" t="-729" r="-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3E36890-CCD0-4870-8EBD-0F4AF2185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601" y="3770261"/>
            <a:ext cx="6643756" cy="295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3854-3502-4506-B021-1F35626D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991" y="375454"/>
            <a:ext cx="8596668" cy="1826581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CCC0E-09E1-45F6-8595-1D488BE87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4991" y="2317531"/>
            <a:ext cx="8439012" cy="3070317"/>
          </a:xfrm>
        </p:spPr>
        <p:txBody>
          <a:bodyPr/>
          <a:lstStyle/>
          <a:p>
            <a:r>
              <a:rPr lang="en-US" dirty="0"/>
              <a:t>Linear Regression and Multi-linear Regression</a:t>
            </a:r>
          </a:p>
          <a:p>
            <a:r>
              <a:rPr lang="en-US" dirty="0"/>
              <a:t>An Example</a:t>
            </a:r>
          </a:p>
          <a:p>
            <a:r>
              <a:rPr lang="en-US" dirty="0"/>
              <a:t>Correlation</a:t>
            </a:r>
          </a:p>
          <a:p>
            <a:r>
              <a:rPr lang="en-US" dirty="0"/>
              <a:t>Loss Function</a:t>
            </a:r>
          </a:p>
          <a:p>
            <a:r>
              <a:rPr lang="en-US" dirty="0"/>
              <a:t>Metrics to valid the model and goodness of fit </a:t>
            </a:r>
          </a:p>
        </p:txBody>
      </p:sp>
    </p:spTree>
    <p:extLst>
      <p:ext uri="{BB962C8B-B14F-4D97-AF65-F5344CB8AC3E}">
        <p14:creationId xmlns:p14="http://schemas.microsoft.com/office/powerpoint/2010/main" val="3283444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25E32-79D9-498E-8F6E-4F11E889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Graph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7B28EA-5959-4284-AF9B-C20BD2A97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300" y="2160588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120917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5B1E-DF98-4CBD-B559-E0635EC3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Linear Regression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1B0297-53F2-4FDB-ACBD-5E038AB2D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5068" y="1439333"/>
                <a:ext cx="8871544" cy="44402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200" dirty="0"/>
                  <a:t>If we had three independent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one dependent variable,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 then the multi linear regression will be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1B0297-53F2-4FDB-ACBD-5E038AB2D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5068" y="1439333"/>
                <a:ext cx="8871544" cy="4440259"/>
              </a:xfrm>
              <a:blipFill>
                <a:blip r:embed="rId2"/>
                <a:stretch>
                  <a:fillRect l="-1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257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0945-848E-9C4C-9AAB-3F85EF27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06148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3BA8-DF65-7D4D-844E-D4A93B731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915" y="1388532"/>
            <a:ext cx="7952198" cy="470404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Links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https://machinelearningmastery.com/linear-regression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-for-machine-learning/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https://scikit-learn.org/stable/modules/generated/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sklearn.linear_model.LinearRegression.html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43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D888-D9A4-47BC-84A1-E228CC89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706" y="286603"/>
            <a:ext cx="9981973" cy="716507"/>
          </a:xfrm>
        </p:spPr>
        <p:txBody>
          <a:bodyPr>
            <a:normAutofit/>
          </a:bodyPr>
          <a:lstStyle/>
          <a:p>
            <a:r>
              <a:rPr lang="en-US" dirty="0"/>
              <a:t>An Example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798F8-FFD4-4B7D-A998-A8043456C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224" y="1166884"/>
            <a:ext cx="9252506" cy="56911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Does study hours have </a:t>
            </a:r>
          </a:p>
          <a:p>
            <a:pPr marL="0" indent="0">
              <a:buNone/>
            </a:pPr>
            <a:r>
              <a:rPr lang="en-US" dirty="0"/>
              <a:t>influence on exam score?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602FAF-53D6-4C33-A5E1-BD377435D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28030"/>
              </p:ext>
            </p:extLst>
          </p:nvPr>
        </p:nvGraphicFramePr>
        <p:xfrm>
          <a:off x="5397691" y="896878"/>
          <a:ext cx="6291616" cy="535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8762">
                  <a:extLst>
                    <a:ext uri="{9D8B030D-6E8A-4147-A177-3AD203B41FA5}">
                      <a16:colId xmlns:a16="http://schemas.microsoft.com/office/drawing/2014/main" val="3494132225"/>
                    </a:ext>
                  </a:extLst>
                </a:gridCol>
                <a:gridCol w="3252854">
                  <a:extLst>
                    <a:ext uri="{9D8B030D-6E8A-4147-A177-3AD203B41FA5}">
                      <a16:colId xmlns:a16="http://schemas.microsoft.com/office/drawing/2014/main" val="269788653"/>
                    </a:ext>
                  </a:extLst>
                </a:gridCol>
              </a:tblGrid>
              <a:tr h="543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Study time (min)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 out of 100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0217290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938036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8474182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1792925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6218744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1718990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9788920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6939994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1640111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9445041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1129804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4289736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8459367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4152817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7290695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5669401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3102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15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F080-E6D2-4E04-B69A-A08A5A37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349" y="286604"/>
            <a:ext cx="10084331" cy="980222"/>
          </a:xfrm>
        </p:spPr>
        <p:txBody>
          <a:bodyPr/>
          <a:lstStyle/>
          <a:p>
            <a:r>
              <a:rPr lang="en-US" dirty="0"/>
              <a:t>Scatterplot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9FD97F8-76BA-4033-B382-59AD187E4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6618899"/>
              </p:ext>
            </p:extLst>
          </p:nvPr>
        </p:nvGraphicFramePr>
        <p:xfrm>
          <a:off x="562173" y="1266826"/>
          <a:ext cx="10287797" cy="5472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087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9D47-DE32-4D8F-9EB4-593C065E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76FEC-33BC-4578-8335-7ABB783DA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We want to derive a linear mathematical equation that can be used to predict exam score if study time is given. </a:t>
            </a:r>
          </a:p>
          <a:p>
            <a:endParaRPr lang="en-US" sz="3200" dirty="0"/>
          </a:p>
          <a:p>
            <a:r>
              <a:rPr lang="en-US" sz="3200" dirty="0"/>
              <a:t>We want to build a simple model that is computationally efficient.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0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7B45-F669-4158-A1BC-361D74E1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BC90B-030D-40D9-AC8E-7712036B6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0226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/>
              <a:t>Understanding how two variables are related to each other can help us simplify our model.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With this pursuit in mind, we will look at how two variables are linearly related using a measure called “Correlation.”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797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E263-EAD4-47B2-85BC-095D3AAB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Coefficient -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99DA-0173-400C-A197-FA09F988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Coefficient helps us understand bivariant behavior.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30F64-98E4-477C-ACEE-B8CB56307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18" y="2800589"/>
            <a:ext cx="5919325" cy="368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8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E263-EAD4-47B2-85BC-095D3AAB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Coefficient -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99DA-0173-400C-A197-FA09F988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9" y="1339273"/>
            <a:ext cx="8738293" cy="5518727"/>
          </a:xfrm>
        </p:spPr>
        <p:txBody>
          <a:bodyPr/>
          <a:lstStyle/>
          <a:p>
            <a:r>
              <a:rPr lang="en-US" dirty="0"/>
              <a:t>The range for Correlation Coefficient, r is between -1 to 1, including the end points.</a:t>
            </a:r>
          </a:p>
          <a:p>
            <a:r>
              <a:rPr lang="en-US" dirty="0"/>
              <a:t>Features that are negatively correlated will have negative r values.</a:t>
            </a:r>
          </a:p>
          <a:p>
            <a:r>
              <a:rPr lang="en-US" dirty="0"/>
              <a:t>Features that are positively correlated will have positive r values.</a:t>
            </a:r>
          </a:p>
          <a:p>
            <a:r>
              <a:rPr lang="en-US" dirty="0"/>
              <a:t>Features that are not correlated, r=0.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1458F-DD52-4399-A00F-533DB42E2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55" y="3107256"/>
            <a:ext cx="7904624" cy="344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CDB8-BF52-4AEC-AD0A-CC26DBB9F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76" y="286604"/>
            <a:ext cx="10283433" cy="618560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between study time and exam score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D9C80-4C2D-412E-AAC0-A63C05199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782" y="905164"/>
            <a:ext cx="10815782" cy="5880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Study hours and exam score are positively related. </a:t>
            </a:r>
          </a:p>
          <a:p>
            <a:pPr marL="0" indent="0">
              <a:buNone/>
            </a:pPr>
            <a:r>
              <a:rPr lang="en-US" sz="2000" dirty="0"/>
              <a:t>This means, the more time someone spends studying </a:t>
            </a:r>
          </a:p>
          <a:p>
            <a:pPr marL="0" indent="0">
              <a:buNone/>
            </a:pPr>
            <a:r>
              <a:rPr lang="en-US" sz="2000" dirty="0"/>
              <a:t>the more score they will get.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403A163-5A61-48D9-9123-0837F0DD63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0410324"/>
              </p:ext>
            </p:extLst>
          </p:nvPr>
        </p:nvGraphicFramePr>
        <p:xfrm>
          <a:off x="533400" y="2820276"/>
          <a:ext cx="9393382" cy="3574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56351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34A8D60-0A43-0A41-864B-846490CF054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6AEDBBF-1FA4-B94B-A9BE-FDEFEBA41539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4301</TotalTime>
  <Words>936</Words>
  <Application>Microsoft Office PowerPoint</Application>
  <PresentationFormat>Widescreen</PresentationFormat>
  <Paragraphs>173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Trebuchet MS</vt:lpstr>
      <vt:lpstr>Wingdings 3</vt:lpstr>
      <vt:lpstr>Facet</vt:lpstr>
      <vt:lpstr>Linear Regression</vt:lpstr>
      <vt:lpstr>Learning Objectives</vt:lpstr>
      <vt:lpstr>An Example </vt:lpstr>
      <vt:lpstr>Scatterplot</vt:lpstr>
      <vt:lpstr>What is our Goal?</vt:lpstr>
      <vt:lpstr>Bivariant Analysis</vt:lpstr>
      <vt:lpstr>Correlation Coefficient - Relationship</vt:lpstr>
      <vt:lpstr>Correlation Coefficient - Formula</vt:lpstr>
      <vt:lpstr>Correlation between study time and exam score </vt:lpstr>
      <vt:lpstr>Formal Definition</vt:lpstr>
      <vt:lpstr>Linear Regression Formula</vt:lpstr>
      <vt:lpstr>Can we fit the line? </vt:lpstr>
      <vt:lpstr>What’s the equation? </vt:lpstr>
      <vt:lpstr>How do we know our model is a good fit?</vt:lpstr>
      <vt:lpstr>MSE Details</vt:lpstr>
      <vt:lpstr>Mean Absolute Error Details</vt:lpstr>
      <vt:lpstr>R-squared Details </vt:lpstr>
      <vt:lpstr>Steps Involved in Linear Regression</vt:lpstr>
      <vt:lpstr>Loss Function with MSE </vt:lpstr>
      <vt:lpstr>Loss Function Graph </vt:lpstr>
      <vt:lpstr>Multi Linear Regression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using Python</dc:title>
  <dc:creator>Chityala, Ravi</dc:creator>
  <cp:lastModifiedBy>Sridevi Pudipeddi</cp:lastModifiedBy>
  <cp:revision>411</cp:revision>
  <cp:lastPrinted>2015-09-08T17:47:13Z</cp:lastPrinted>
  <dcterms:created xsi:type="dcterms:W3CDTF">2015-08-24T18:00:54Z</dcterms:created>
  <dcterms:modified xsi:type="dcterms:W3CDTF">2023-08-07T17:44:58Z</dcterms:modified>
</cp:coreProperties>
</file>