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91" r:id="rId5"/>
    <p:sldId id="29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3" r:id="rId19"/>
    <p:sldId id="274" r:id="rId20"/>
    <p:sldId id="275" r:id="rId21"/>
    <p:sldId id="276" r:id="rId22"/>
    <p:sldId id="277" r:id="rId23"/>
    <p:sldId id="278" r:id="rId24"/>
    <p:sldId id="279" r:id="rId25"/>
    <p:sldId id="280" r:id="rId26"/>
    <p:sldId id="281" r:id="rId27"/>
    <p:sldId id="293" r:id="rId28"/>
    <p:sldId id="282" r:id="rId29"/>
    <p:sldId id="283" r:id="rId30"/>
    <p:sldId id="284"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568" y="-5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CB13541-ADA2-4699-A1A9-AE6DA65D5DC3}" type="datetimeFigureOut">
              <a:rPr lang="en-US" smtClean="0"/>
              <a:t>1/30/15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A0FC1D3-7E37-43E4-9EA8-95A2BAB505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3541-ADA2-4699-A1A9-AE6DA65D5DC3}"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FC1D3-7E37-43E4-9EA8-95A2BAB505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3541-ADA2-4699-A1A9-AE6DA65D5DC3}"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FC1D3-7E37-43E4-9EA8-95A2BAB505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CB13541-ADA2-4699-A1A9-AE6DA65D5DC3}" type="datetimeFigureOut">
              <a:rPr lang="en-US" smtClean="0"/>
              <a:t>1/30/15</a:t>
            </a:fld>
            <a:endParaRPr lang="en-US"/>
          </a:p>
        </p:txBody>
      </p:sp>
      <p:sp>
        <p:nvSpPr>
          <p:cNvPr id="9" name="Slide Number Placeholder 8"/>
          <p:cNvSpPr>
            <a:spLocks noGrp="1"/>
          </p:cNvSpPr>
          <p:nvPr>
            <p:ph type="sldNum" sz="quarter" idx="15"/>
          </p:nvPr>
        </p:nvSpPr>
        <p:spPr/>
        <p:txBody>
          <a:bodyPr rtlCol="0"/>
          <a:lstStyle/>
          <a:p>
            <a:fld id="{DA0FC1D3-7E37-43E4-9EA8-95A2BAB505B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CB13541-ADA2-4699-A1A9-AE6DA65D5DC3}" type="datetimeFigureOut">
              <a:rPr lang="en-US" smtClean="0"/>
              <a:t>1/30/15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A0FC1D3-7E37-43E4-9EA8-95A2BAB505B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B13541-ADA2-4699-A1A9-AE6DA65D5DC3}" type="datetimeFigureOut">
              <a:rPr lang="en-US" smtClean="0"/>
              <a:t>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FC1D3-7E37-43E4-9EA8-95A2BAB505B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CB13541-ADA2-4699-A1A9-AE6DA65D5DC3}" type="datetimeFigureOut">
              <a:rPr lang="en-US" smtClean="0"/>
              <a:t>1/30/15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FC1D3-7E37-43E4-9EA8-95A2BAB505B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CB13541-ADA2-4699-A1A9-AE6DA65D5DC3}" type="datetimeFigureOut">
              <a:rPr lang="en-US" smtClean="0"/>
              <a:t>1/30/15</a:t>
            </a:fld>
            <a:endParaRPr lang="en-US"/>
          </a:p>
        </p:txBody>
      </p:sp>
      <p:sp>
        <p:nvSpPr>
          <p:cNvPr id="7" name="Slide Number Placeholder 6"/>
          <p:cNvSpPr>
            <a:spLocks noGrp="1"/>
          </p:cNvSpPr>
          <p:nvPr>
            <p:ph type="sldNum" sz="quarter" idx="11"/>
          </p:nvPr>
        </p:nvSpPr>
        <p:spPr/>
        <p:txBody>
          <a:bodyPr rtlCol="0"/>
          <a:lstStyle/>
          <a:p>
            <a:fld id="{DA0FC1D3-7E37-43E4-9EA8-95A2BAB505B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3541-ADA2-4699-A1A9-AE6DA65D5DC3}" type="datetimeFigureOut">
              <a:rPr lang="en-US" smtClean="0"/>
              <a:t>1/30/15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FC1D3-7E37-43E4-9EA8-95A2BAB505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CB13541-ADA2-4699-A1A9-AE6DA65D5DC3}" type="datetimeFigureOut">
              <a:rPr lang="en-US" smtClean="0"/>
              <a:t>1/30/15</a:t>
            </a:fld>
            <a:endParaRPr lang="en-US"/>
          </a:p>
        </p:txBody>
      </p:sp>
      <p:sp>
        <p:nvSpPr>
          <p:cNvPr id="22" name="Slide Number Placeholder 21"/>
          <p:cNvSpPr>
            <a:spLocks noGrp="1"/>
          </p:cNvSpPr>
          <p:nvPr>
            <p:ph type="sldNum" sz="quarter" idx="15"/>
          </p:nvPr>
        </p:nvSpPr>
        <p:spPr/>
        <p:txBody>
          <a:bodyPr rtlCol="0"/>
          <a:lstStyle/>
          <a:p>
            <a:fld id="{DA0FC1D3-7E37-43E4-9EA8-95A2BAB505B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CB13541-ADA2-4699-A1A9-AE6DA65D5DC3}" type="datetimeFigureOut">
              <a:rPr lang="en-US" smtClean="0"/>
              <a:t>1/30/15</a:t>
            </a:fld>
            <a:endParaRPr lang="en-US"/>
          </a:p>
        </p:txBody>
      </p:sp>
      <p:sp>
        <p:nvSpPr>
          <p:cNvPr id="18" name="Slide Number Placeholder 17"/>
          <p:cNvSpPr>
            <a:spLocks noGrp="1"/>
          </p:cNvSpPr>
          <p:nvPr>
            <p:ph type="sldNum" sz="quarter" idx="11"/>
          </p:nvPr>
        </p:nvSpPr>
        <p:spPr/>
        <p:txBody>
          <a:bodyPr rtlCol="0"/>
          <a:lstStyle/>
          <a:p>
            <a:fld id="{DA0FC1D3-7E37-43E4-9EA8-95A2BAB505B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CB13541-ADA2-4699-A1A9-AE6DA65D5DC3}" type="datetimeFigureOut">
              <a:rPr lang="en-US" smtClean="0"/>
              <a:t>1/30/15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0FC1D3-7E37-43E4-9EA8-95A2BAB505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76200"/>
            <a:ext cx="7239000" cy="838200"/>
          </a:xfrm>
        </p:spPr>
        <p:txBody>
          <a:bodyPr/>
          <a:lstStyle/>
          <a:p>
            <a:pPr algn="ctr"/>
            <a:r>
              <a:rPr lang="en-US" dirty="0" smtClean="0"/>
              <a:t>Python Basics</a:t>
            </a:r>
            <a:endParaRPr lang="en-US" dirty="0"/>
          </a:p>
        </p:txBody>
      </p:sp>
      <p:sp>
        <p:nvSpPr>
          <p:cNvPr id="3" name="Subtitle 2"/>
          <p:cNvSpPr>
            <a:spLocks noGrp="1"/>
          </p:cNvSpPr>
          <p:nvPr>
            <p:ph type="subTitle" idx="1"/>
          </p:nvPr>
        </p:nvSpPr>
        <p:spPr>
          <a:xfrm>
            <a:off x="2133600" y="1143000"/>
            <a:ext cx="6781800" cy="5410200"/>
          </a:xfrm>
        </p:spPr>
        <p:txBody>
          <a:bodyPr>
            <a:normAutofit/>
          </a:bodyPr>
          <a:lstStyle/>
          <a:p>
            <a:pPr marL="457200" indent="-457200">
              <a:buFont typeface="Arial" pitchFamily="34" charset="0"/>
              <a:buChar char="•"/>
            </a:pPr>
            <a:r>
              <a:rPr lang="en-US" sz="2800" b="0" dirty="0" smtClean="0"/>
              <a:t>Using triple-quoted strings</a:t>
            </a:r>
          </a:p>
          <a:p>
            <a:pPr marL="457200" indent="-457200">
              <a:buFont typeface="Arial" pitchFamily="34" charset="0"/>
              <a:buChar char="•"/>
            </a:pPr>
            <a:r>
              <a:rPr lang="en-US" sz="2800" b="0" dirty="0" smtClean="0"/>
              <a:t>Doing math</a:t>
            </a:r>
          </a:p>
          <a:p>
            <a:pPr marL="457200" indent="-457200">
              <a:buFont typeface="Arial" pitchFamily="34" charset="0"/>
              <a:buChar char="•"/>
            </a:pPr>
            <a:r>
              <a:rPr lang="en-US" sz="2800" b="0" dirty="0" smtClean="0"/>
              <a:t>Storing data in computer’s memory</a:t>
            </a:r>
          </a:p>
          <a:p>
            <a:pPr marL="457200" indent="-457200">
              <a:buFont typeface="Arial" pitchFamily="34" charset="0"/>
              <a:buChar char="•"/>
            </a:pPr>
            <a:r>
              <a:rPr lang="en-US" sz="2800" b="0" dirty="0" smtClean="0"/>
              <a:t>Using variables to access and manipulate data</a:t>
            </a:r>
          </a:p>
          <a:p>
            <a:pPr marL="457200" indent="-457200">
              <a:buFont typeface="Arial" pitchFamily="34" charset="0"/>
              <a:buChar char="•"/>
            </a:pPr>
            <a:r>
              <a:rPr lang="en-US" sz="2800" b="0" dirty="0" smtClean="0"/>
              <a:t>Getting input from users</a:t>
            </a:r>
            <a:endParaRPr lang="en-US" sz="2800" b="0" dirty="0"/>
          </a:p>
        </p:txBody>
      </p:sp>
    </p:spTree>
    <p:extLst>
      <p:ext uri="{BB962C8B-B14F-4D97-AF65-F5344CB8AC3E}">
        <p14:creationId xmlns:p14="http://schemas.microsoft.com/office/powerpoint/2010/main" val="94753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variables</a:t>
            </a:r>
            <a:endParaRPr lang="en-US" dirty="0"/>
          </a:p>
        </p:txBody>
      </p:sp>
      <p:sp>
        <p:nvSpPr>
          <p:cNvPr id="3" name="Content Placeholder 2"/>
          <p:cNvSpPr>
            <a:spLocks noGrp="1"/>
          </p:cNvSpPr>
          <p:nvPr>
            <p:ph sz="quarter" idx="1"/>
          </p:nvPr>
        </p:nvSpPr>
        <p:spPr/>
        <p:txBody>
          <a:bodyPr/>
          <a:lstStyle/>
          <a:p>
            <a:r>
              <a:rPr lang="en-US" dirty="0" smtClean="0"/>
              <a:t>Variables are used to store data</a:t>
            </a:r>
          </a:p>
          <a:p>
            <a:r>
              <a:rPr lang="en-US" dirty="0" smtClean="0"/>
              <a:t>Technically, a variable is a location in memory that keeps track of data</a:t>
            </a:r>
          </a:p>
          <a:p>
            <a:r>
              <a:rPr lang="en-US" dirty="0" smtClean="0"/>
              <a:t>No data types, unlike Java, C#, …..</a:t>
            </a:r>
          </a:p>
          <a:p>
            <a:r>
              <a:rPr lang="en-US" dirty="0" smtClean="0"/>
              <a:t>Example:</a:t>
            </a:r>
          </a:p>
          <a:p>
            <a:pPr marL="0" indent="0">
              <a:buNone/>
            </a:pPr>
            <a:r>
              <a:rPr lang="en-US" dirty="0" smtClean="0"/>
              <a:t>name = “Doug”</a:t>
            </a:r>
          </a:p>
          <a:p>
            <a:pPr marL="0" indent="0">
              <a:buNone/>
            </a:pPr>
            <a:r>
              <a:rPr lang="en-US" dirty="0" smtClean="0"/>
              <a:t>print(name)</a:t>
            </a:r>
          </a:p>
          <a:p>
            <a:pPr marL="0" indent="0">
              <a:buNone/>
            </a:pPr>
            <a:endParaRPr lang="en-US" dirty="0"/>
          </a:p>
          <a:p>
            <a:pPr marL="0" indent="0">
              <a:buNone/>
            </a:pPr>
            <a:r>
              <a:rPr lang="en-US" dirty="0" smtClean="0"/>
              <a:t>name = input(“Enter your name: “)</a:t>
            </a:r>
          </a:p>
          <a:p>
            <a:pPr marL="0" indent="0">
              <a:buNone/>
            </a:pPr>
            <a:r>
              <a:rPr lang="en-US" dirty="0"/>
              <a:t>p</a:t>
            </a:r>
            <a:r>
              <a:rPr lang="en-US" dirty="0" smtClean="0"/>
              <a:t>rint</a:t>
            </a:r>
            <a:r>
              <a:rPr lang="en-US" smtClean="0"/>
              <a:t>(“Hello, </a:t>
            </a:r>
            <a:r>
              <a:rPr lang="en-US" dirty="0" smtClean="0"/>
              <a:t>“ </a:t>
            </a:r>
            <a:r>
              <a:rPr lang="en-US" smtClean="0"/>
              <a:t>+ name)</a:t>
            </a:r>
            <a:endParaRPr lang="en-US" dirty="0"/>
          </a:p>
        </p:txBody>
      </p:sp>
    </p:spTree>
    <p:extLst>
      <p:ext uri="{BB962C8B-B14F-4D97-AF65-F5344CB8AC3E}">
        <p14:creationId xmlns:p14="http://schemas.microsoft.com/office/powerpoint/2010/main" val="409531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Useful string methods</a:t>
            </a:r>
            <a:endParaRPr lang="en-US" dirty="0"/>
          </a:p>
        </p:txBody>
      </p:sp>
      <p:sp>
        <p:nvSpPr>
          <p:cNvPr id="3" name="Content Placeholder 2"/>
          <p:cNvSpPr>
            <a:spLocks noGrp="1"/>
          </p:cNvSpPr>
          <p:nvPr>
            <p:ph sz="quarter" idx="1"/>
          </p:nvPr>
        </p:nvSpPr>
        <p:spPr/>
        <p:txBody>
          <a:bodyPr>
            <a:normAutofit lnSpcReduction="10000"/>
          </a:bodyPr>
          <a:lstStyle/>
          <a:p>
            <a:r>
              <a:rPr lang="en-US" dirty="0"/>
              <a:t>u</a:t>
            </a:r>
            <a:r>
              <a:rPr lang="en-US" dirty="0" smtClean="0"/>
              <a:t>pper()</a:t>
            </a:r>
          </a:p>
          <a:p>
            <a:r>
              <a:rPr lang="en-US" dirty="0"/>
              <a:t>l</a:t>
            </a:r>
            <a:r>
              <a:rPr lang="en-US" dirty="0" smtClean="0"/>
              <a:t>ower()</a:t>
            </a:r>
          </a:p>
          <a:p>
            <a:r>
              <a:rPr lang="en-US" dirty="0" err="1"/>
              <a:t>s</a:t>
            </a:r>
            <a:r>
              <a:rPr lang="en-US" dirty="0" err="1" smtClean="0"/>
              <a:t>wapcase</a:t>
            </a:r>
            <a:r>
              <a:rPr lang="en-US" dirty="0" smtClean="0"/>
              <a:t>() – case of each letter is switched</a:t>
            </a:r>
          </a:p>
          <a:p>
            <a:r>
              <a:rPr lang="en-US" dirty="0"/>
              <a:t>c</a:t>
            </a:r>
            <a:r>
              <a:rPr lang="en-US" dirty="0" smtClean="0"/>
              <a:t>apitalize() – first letter is capitalized and the rest are lowercase</a:t>
            </a:r>
          </a:p>
          <a:p>
            <a:r>
              <a:rPr lang="en-US" dirty="0"/>
              <a:t>t</a:t>
            </a:r>
            <a:r>
              <a:rPr lang="en-US" dirty="0" smtClean="0"/>
              <a:t>itle() – first letter of each word is capitalized and all others are lowercase</a:t>
            </a:r>
          </a:p>
          <a:p>
            <a:r>
              <a:rPr lang="en-US" dirty="0"/>
              <a:t>s</a:t>
            </a:r>
            <a:r>
              <a:rPr lang="en-US" dirty="0" smtClean="0"/>
              <a:t>trip() (trim() in some languages) – removes whitespaces from beginning and end of string</a:t>
            </a:r>
          </a:p>
          <a:p>
            <a:r>
              <a:rPr lang="en-US" dirty="0"/>
              <a:t>r</a:t>
            </a:r>
            <a:r>
              <a:rPr lang="en-US" dirty="0" smtClean="0"/>
              <a:t>eplace(old, new[, max]) – occurrences of “old” are replaced with “new”. Max is optional and limits the number of replacements </a:t>
            </a:r>
            <a:endParaRPr lang="en-US" dirty="0"/>
          </a:p>
        </p:txBody>
      </p:sp>
    </p:spTree>
    <p:extLst>
      <p:ext uri="{BB962C8B-B14F-4D97-AF65-F5344CB8AC3E}">
        <p14:creationId xmlns:p14="http://schemas.microsoft.com/office/powerpoint/2010/main" val="381691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An example</a:t>
            </a:r>
            <a:endParaRPr lang="en-US" dirty="0"/>
          </a:p>
        </p:txBody>
      </p:sp>
      <p:sp>
        <p:nvSpPr>
          <p:cNvPr id="3" name="Content Placeholder 2"/>
          <p:cNvSpPr>
            <a:spLocks noGrp="1"/>
          </p:cNvSpPr>
          <p:nvPr>
            <p:ph sz="quarter" idx="1"/>
          </p:nvPr>
        </p:nvSpPr>
        <p:spPr>
          <a:xfrm>
            <a:off x="228600" y="1219200"/>
            <a:ext cx="8686800" cy="5254752"/>
          </a:xfrm>
        </p:spPr>
        <p:txBody>
          <a:bodyPr/>
          <a:lstStyle/>
          <a:p>
            <a:pPr marL="0" indent="0">
              <a:buNone/>
            </a:pPr>
            <a:r>
              <a:rPr lang="en-US" dirty="0" err="1"/>
              <a:t>my_string</a:t>
            </a:r>
            <a:r>
              <a:rPr lang="en-US" dirty="0"/>
              <a:t> = "   may the WHOLE world be HAPPY!!      "</a:t>
            </a:r>
          </a:p>
          <a:p>
            <a:pPr marL="0" indent="0">
              <a:buNone/>
            </a:pPr>
            <a:r>
              <a:rPr lang="en-US" dirty="0"/>
              <a:t>print("Using upper: " + </a:t>
            </a:r>
            <a:r>
              <a:rPr lang="en-US" dirty="0" err="1"/>
              <a:t>my_string.upper</a:t>
            </a:r>
            <a:r>
              <a:rPr lang="en-US" dirty="0"/>
              <a:t>())</a:t>
            </a:r>
          </a:p>
          <a:p>
            <a:pPr marL="0" indent="0">
              <a:buNone/>
            </a:pPr>
            <a:r>
              <a:rPr lang="en-US" dirty="0"/>
              <a:t>print("\</a:t>
            </a:r>
            <a:r>
              <a:rPr lang="en-US" dirty="0" err="1"/>
              <a:t>nUsing</a:t>
            </a:r>
            <a:r>
              <a:rPr lang="en-US" dirty="0"/>
              <a:t> lower: " + </a:t>
            </a:r>
            <a:r>
              <a:rPr lang="en-US" dirty="0" err="1"/>
              <a:t>my_string.lower</a:t>
            </a:r>
            <a:r>
              <a:rPr lang="en-US" dirty="0"/>
              <a:t>())</a:t>
            </a:r>
          </a:p>
          <a:p>
            <a:pPr marL="0" indent="0">
              <a:buNone/>
            </a:pPr>
            <a:r>
              <a:rPr lang="en-US" dirty="0"/>
              <a:t>print("\</a:t>
            </a:r>
            <a:r>
              <a:rPr lang="en-US" dirty="0" err="1"/>
              <a:t>nUsing</a:t>
            </a:r>
            <a:r>
              <a:rPr lang="en-US" dirty="0"/>
              <a:t> </a:t>
            </a:r>
            <a:r>
              <a:rPr lang="en-US" dirty="0" err="1"/>
              <a:t>swapcase</a:t>
            </a:r>
            <a:r>
              <a:rPr lang="en-US" dirty="0"/>
              <a:t>: " + </a:t>
            </a:r>
            <a:r>
              <a:rPr lang="en-US" dirty="0" err="1"/>
              <a:t>my_string.swapcase</a:t>
            </a:r>
            <a:r>
              <a:rPr lang="en-US" dirty="0"/>
              <a:t>())</a:t>
            </a:r>
          </a:p>
          <a:p>
            <a:pPr marL="0" indent="0">
              <a:buNone/>
            </a:pPr>
            <a:r>
              <a:rPr lang="en-US" dirty="0"/>
              <a:t>print("\</a:t>
            </a:r>
            <a:r>
              <a:rPr lang="en-US" dirty="0" err="1"/>
              <a:t>nUsing</a:t>
            </a:r>
            <a:r>
              <a:rPr lang="en-US" dirty="0"/>
              <a:t> capitalize: " + </a:t>
            </a:r>
            <a:r>
              <a:rPr lang="en-US" dirty="0" err="1"/>
              <a:t>my_string.capitalize</a:t>
            </a:r>
            <a:r>
              <a:rPr lang="en-US" dirty="0"/>
              <a:t>())</a:t>
            </a:r>
          </a:p>
          <a:p>
            <a:pPr marL="0" indent="0">
              <a:buNone/>
            </a:pPr>
            <a:r>
              <a:rPr lang="en-US" dirty="0"/>
              <a:t>print("\</a:t>
            </a:r>
            <a:r>
              <a:rPr lang="en-US" dirty="0" err="1"/>
              <a:t>nUsing</a:t>
            </a:r>
            <a:r>
              <a:rPr lang="en-US" dirty="0"/>
              <a:t> title: " + </a:t>
            </a:r>
            <a:r>
              <a:rPr lang="en-US" dirty="0" err="1"/>
              <a:t>my_string.title</a:t>
            </a:r>
            <a:r>
              <a:rPr lang="en-US" dirty="0"/>
              <a:t>())</a:t>
            </a:r>
          </a:p>
          <a:p>
            <a:pPr marL="0" indent="0">
              <a:buNone/>
            </a:pPr>
            <a:r>
              <a:rPr lang="en-US" dirty="0"/>
              <a:t>print("\</a:t>
            </a:r>
            <a:r>
              <a:rPr lang="en-US" dirty="0" err="1"/>
              <a:t>nUsing</a:t>
            </a:r>
            <a:r>
              <a:rPr lang="en-US" dirty="0"/>
              <a:t> strip: " + </a:t>
            </a:r>
            <a:r>
              <a:rPr lang="en-US" dirty="0" err="1"/>
              <a:t>my_string.strip</a:t>
            </a:r>
            <a:r>
              <a:rPr lang="en-US" dirty="0"/>
              <a:t>())</a:t>
            </a:r>
          </a:p>
          <a:p>
            <a:pPr marL="0" indent="0">
              <a:buNone/>
            </a:pPr>
            <a:r>
              <a:rPr lang="en-US" dirty="0"/>
              <a:t>print("\</a:t>
            </a:r>
            <a:r>
              <a:rPr lang="en-US" dirty="0" err="1"/>
              <a:t>nUsing</a:t>
            </a:r>
            <a:r>
              <a:rPr lang="en-US" dirty="0"/>
              <a:t> replace: " + </a:t>
            </a:r>
            <a:r>
              <a:rPr lang="en-US" dirty="0" err="1"/>
              <a:t>my_string.replace</a:t>
            </a:r>
            <a:r>
              <a:rPr lang="en-US" dirty="0"/>
              <a:t>("may", "Let"))</a:t>
            </a:r>
          </a:p>
          <a:p>
            <a:pPr marL="0" indent="0">
              <a:buNone/>
            </a:pPr>
            <a:endParaRPr lang="en-US" dirty="0"/>
          </a:p>
        </p:txBody>
      </p:sp>
    </p:spTree>
    <p:extLst>
      <p:ext uri="{BB962C8B-B14F-4D97-AF65-F5344CB8AC3E}">
        <p14:creationId xmlns:p14="http://schemas.microsoft.com/office/powerpoint/2010/main" val="66118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US" dirty="0" smtClean="0"/>
              <a:t>Output…….</a:t>
            </a:r>
            <a:endParaRPr lang="en-US" dirty="0"/>
          </a:p>
        </p:txBody>
      </p:sp>
      <p:sp>
        <p:nvSpPr>
          <p:cNvPr id="3" name="Content Placeholder 2"/>
          <p:cNvSpPr>
            <a:spLocks noGrp="1"/>
          </p:cNvSpPr>
          <p:nvPr>
            <p:ph sz="quarter" idx="1"/>
          </p:nvPr>
        </p:nvSpPr>
        <p:spPr>
          <a:xfrm>
            <a:off x="457200" y="1295400"/>
            <a:ext cx="8229600" cy="5178552"/>
          </a:xfrm>
        </p:spPr>
        <p:txBody>
          <a:bodyPr>
            <a:normAutofit fontScale="92500" lnSpcReduction="10000"/>
          </a:bodyPr>
          <a:lstStyle/>
          <a:p>
            <a:pPr marL="0" indent="0">
              <a:buNone/>
            </a:pPr>
            <a:r>
              <a:rPr lang="en-US" dirty="0"/>
              <a:t>Using upper:    MAY THE WHOLE WORLD BE HAPPY!!      </a:t>
            </a:r>
          </a:p>
          <a:p>
            <a:pPr marL="0" indent="0">
              <a:buNone/>
            </a:pPr>
            <a:endParaRPr lang="en-US" dirty="0"/>
          </a:p>
          <a:p>
            <a:pPr marL="0" indent="0">
              <a:buNone/>
            </a:pPr>
            <a:r>
              <a:rPr lang="en-US" dirty="0"/>
              <a:t>Using lower:    may the whole world be happy!!      </a:t>
            </a:r>
          </a:p>
          <a:p>
            <a:pPr marL="0" indent="0">
              <a:buNone/>
            </a:pPr>
            <a:endParaRPr lang="en-US" dirty="0"/>
          </a:p>
          <a:p>
            <a:pPr marL="0" indent="0">
              <a:buNone/>
            </a:pPr>
            <a:r>
              <a:rPr lang="en-US" dirty="0"/>
              <a:t>Using </a:t>
            </a:r>
            <a:r>
              <a:rPr lang="en-US" dirty="0" err="1"/>
              <a:t>swapcase</a:t>
            </a:r>
            <a:r>
              <a:rPr lang="en-US" dirty="0"/>
              <a:t>:    MAY THE whole WORLD BE happy!!      </a:t>
            </a:r>
          </a:p>
          <a:p>
            <a:pPr marL="0" indent="0">
              <a:buNone/>
            </a:pPr>
            <a:endParaRPr lang="en-US" dirty="0"/>
          </a:p>
          <a:p>
            <a:pPr marL="0" indent="0">
              <a:buNone/>
            </a:pPr>
            <a:r>
              <a:rPr lang="en-US" dirty="0"/>
              <a:t>Using capitalize:    may the whole world be happy!!      </a:t>
            </a:r>
          </a:p>
          <a:p>
            <a:pPr marL="0" indent="0">
              <a:buNone/>
            </a:pPr>
            <a:endParaRPr lang="en-US" dirty="0"/>
          </a:p>
          <a:p>
            <a:pPr marL="0" indent="0">
              <a:buNone/>
            </a:pPr>
            <a:r>
              <a:rPr lang="en-US" dirty="0"/>
              <a:t>Using title:    May The Whole World Be Happy!!      </a:t>
            </a:r>
          </a:p>
          <a:p>
            <a:pPr marL="0" indent="0">
              <a:buNone/>
            </a:pPr>
            <a:endParaRPr lang="en-US" dirty="0"/>
          </a:p>
          <a:p>
            <a:pPr marL="0" indent="0">
              <a:buNone/>
            </a:pPr>
            <a:r>
              <a:rPr lang="en-US" dirty="0"/>
              <a:t>Using strip: may the WHOLE world be HAPPY!!</a:t>
            </a:r>
          </a:p>
          <a:p>
            <a:pPr marL="0" indent="0">
              <a:buNone/>
            </a:pPr>
            <a:endParaRPr lang="en-US" dirty="0"/>
          </a:p>
          <a:p>
            <a:pPr marL="0" indent="0">
              <a:buNone/>
            </a:pPr>
            <a:r>
              <a:rPr lang="en-US" dirty="0"/>
              <a:t>Using replace:    Let the WHOLE world be HAPPY!!</a:t>
            </a:r>
          </a:p>
        </p:txBody>
      </p:sp>
    </p:spTree>
    <p:extLst>
      <p:ext uri="{BB962C8B-B14F-4D97-AF65-F5344CB8AC3E}">
        <p14:creationId xmlns:p14="http://schemas.microsoft.com/office/powerpoint/2010/main" val="228021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input – getting numbers</a:t>
            </a:r>
            <a:endParaRPr lang="en-US" dirty="0"/>
          </a:p>
        </p:txBody>
      </p:sp>
      <p:sp>
        <p:nvSpPr>
          <p:cNvPr id="3" name="Content Placeholder 2"/>
          <p:cNvSpPr>
            <a:spLocks noGrp="1"/>
          </p:cNvSpPr>
          <p:nvPr>
            <p:ph sz="quarter" idx="1"/>
          </p:nvPr>
        </p:nvSpPr>
        <p:spPr/>
        <p:txBody>
          <a:bodyPr/>
          <a:lstStyle/>
          <a:p>
            <a:pPr marL="0" indent="0">
              <a:buNone/>
            </a:pPr>
            <a:r>
              <a:rPr lang="en-US" dirty="0"/>
              <a:t>age = input("Enter your age: ")</a:t>
            </a:r>
          </a:p>
          <a:p>
            <a:pPr marL="0" indent="0">
              <a:buNone/>
            </a:pPr>
            <a:r>
              <a:rPr lang="en-US" dirty="0"/>
              <a:t>age = age + 5</a:t>
            </a:r>
          </a:p>
          <a:p>
            <a:pPr marL="0" indent="0">
              <a:buNone/>
            </a:pPr>
            <a:r>
              <a:rPr lang="en-US" dirty="0"/>
              <a:t>print("Five years from now, you will be " + age</a:t>
            </a:r>
            <a:r>
              <a:rPr lang="en-US" dirty="0" smtClean="0"/>
              <a:t>)</a:t>
            </a:r>
          </a:p>
          <a:p>
            <a:pPr marL="0" indent="0">
              <a:buNone/>
            </a:pPr>
            <a:endParaRPr lang="en-US" dirty="0"/>
          </a:p>
          <a:p>
            <a:pPr marL="0" indent="0">
              <a:buNone/>
            </a:pPr>
            <a:r>
              <a:rPr lang="en-US" dirty="0" smtClean="0"/>
              <a:t>Will this program work? Why or why not?</a:t>
            </a:r>
          </a:p>
          <a:p>
            <a:pPr marL="0" indent="0">
              <a:buNone/>
            </a:pPr>
            <a:r>
              <a:rPr lang="en-US" dirty="0" smtClean="0"/>
              <a:t>Will the following code fix the problem?</a:t>
            </a:r>
          </a:p>
          <a:p>
            <a:pPr marL="0" indent="0">
              <a:buNone/>
            </a:pPr>
            <a:endParaRPr lang="en-US" dirty="0" smtClean="0"/>
          </a:p>
          <a:p>
            <a:pPr marL="0" indent="0">
              <a:buNone/>
            </a:pPr>
            <a:r>
              <a:rPr lang="en-US" dirty="0"/>
              <a:t>age = input("Enter your age: ")</a:t>
            </a:r>
          </a:p>
          <a:p>
            <a:pPr marL="0" indent="0">
              <a:buNone/>
            </a:pPr>
            <a:r>
              <a:rPr lang="en-US" dirty="0"/>
              <a:t>age = age + </a:t>
            </a:r>
            <a:r>
              <a:rPr lang="en-US" dirty="0" err="1"/>
              <a:t>str</a:t>
            </a:r>
            <a:r>
              <a:rPr lang="en-US" dirty="0"/>
              <a:t>(5)</a:t>
            </a:r>
          </a:p>
          <a:p>
            <a:pPr marL="0" indent="0">
              <a:buNone/>
            </a:pPr>
            <a:r>
              <a:rPr lang="en-US" dirty="0"/>
              <a:t>print("Five years from now, you will be " + age)</a:t>
            </a:r>
          </a:p>
          <a:p>
            <a:pPr marL="0" indent="0">
              <a:buNone/>
            </a:pPr>
            <a:endParaRPr lang="en-US" dirty="0"/>
          </a:p>
        </p:txBody>
      </p:sp>
    </p:spTree>
    <p:extLst>
      <p:ext uri="{BB962C8B-B14F-4D97-AF65-F5344CB8AC3E}">
        <p14:creationId xmlns:p14="http://schemas.microsoft.com/office/powerpoint/2010/main" val="356566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Fixing the problem</a:t>
            </a:r>
            <a:endParaRPr lang="en-US" dirty="0"/>
          </a:p>
        </p:txBody>
      </p:sp>
      <p:sp>
        <p:nvSpPr>
          <p:cNvPr id="3" name="Content Placeholder 2"/>
          <p:cNvSpPr>
            <a:spLocks noGrp="1"/>
          </p:cNvSpPr>
          <p:nvPr>
            <p:ph sz="quarter" idx="1"/>
          </p:nvPr>
        </p:nvSpPr>
        <p:spPr/>
        <p:txBody>
          <a:bodyPr/>
          <a:lstStyle/>
          <a:p>
            <a:pPr marL="0" indent="0">
              <a:buNone/>
            </a:pPr>
            <a:r>
              <a:rPr lang="en-US" dirty="0" smtClean="0"/>
              <a:t>A sample run of the previous code:</a:t>
            </a:r>
          </a:p>
          <a:p>
            <a:pPr marL="0" indent="0">
              <a:buNone/>
            </a:pPr>
            <a:r>
              <a:rPr lang="en-US" dirty="0"/>
              <a:t>Enter your age: 10</a:t>
            </a:r>
          </a:p>
          <a:p>
            <a:pPr marL="0" indent="0">
              <a:buNone/>
            </a:pPr>
            <a:r>
              <a:rPr lang="en-US" dirty="0"/>
              <a:t>Five years from now, you will be </a:t>
            </a:r>
            <a:r>
              <a:rPr lang="en-US" dirty="0" smtClean="0"/>
              <a:t>105</a:t>
            </a:r>
          </a:p>
          <a:p>
            <a:pPr marL="0" indent="0">
              <a:buNone/>
            </a:pPr>
            <a:endParaRPr lang="en-US" dirty="0"/>
          </a:p>
          <a:p>
            <a:pPr marL="0" indent="0">
              <a:buNone/>
            </a:pPr>
            <a:r>
              <a:rPr lang="en-US" dirty="0" smtClean="0"/>
              <a:t>OOPS! Something is obviously wrong with our code. The following code should work as expected.</a:t>
            </a:r>
          </a:p>
          <a:p>
            <a:pPr marL="0" indent="0">
              <a:buNone/>
            </a:pPr>
            <a:endParaRPr lang="en-US" dirty="0" smtClean="0"/>
          </a:p>
          <a:p>
            <a:pPr marL="0" indent="0">
              <a:buNone/>
            </a:pPr>
            <a:r>
              <a:rPr lang="en-US" dirty="0"/>
              <a:t>age = input("Enter your age: ")</a:t>
            </a:r>
          </a:p>
          <a:p>
            <a:pPr marL="0" indent="0">
              <a:buNone/>
            </a:pPr>
            <a:r>
              <a:rPr lang="en-US" dirty="0"/>
              <a:t>age = </a:t>
            </a:r>
            <a:r>
              <a:rPr lang="en-US" dirty="0" err="1"/>
              <a:t>int</a:t>
            </a:r>
            <a:r>
              <a:rPr lang="en-US" dirty="0"/>
              <a:t>(age) + 5</a:t>
            </a:r>
          </a:p>
          <a:p>
            <a:pPr marL="0" indent="0">
              <a:buNone/>
            </a:pPr>
            <a:r>
              <a:rPr lang="en-US" dirty="0"/>
              <a:t>print("Five years from now, you will be " + </a:t>
            </a:r>
            <a:r>
              <a:rPr lang="en-US" dirty="0" err="1"/>
              <a:t>str</a:t>
            </a:r>
            <a:r>
              <a:rPr lang="en-US" dirty="0"/>
              <a:t>(age))</a:t>
            </a:r>
          </a:p>
        </p:txBody>
      </p:sp>
    </p:spTree>
    <p:extLst>
      <p:ext uri="{BB962C8B-B14F-4D97-AF65-F5344CB8AC3E}">
        <p14:creationId xmlns:p14="http://schemas.microsoft.com/office/powerpoint/2010/main" val="305655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 summary……..</a:t>
            </a:r>
            <a:endParaRPr lang="en-US" dirty="0"/>
          </a:p>
        </p:txBody>
      </p:sp>
      <p:sp>
        <p:nvSpPr>
          <p:cNvPr id="3" name="Content Placeholder 2"/>
          <p:cNvSpPr>
            <a:spLocks noGrp="1"/>
          </p:cNvSpPr>
          <p:nvPr>
            <p:ph sz="quarter" idx="1"/>
          </p:nvPr>
        </p:nvSpPr>
        <p:spPr/>
        <p:txBody>
          <a:bodyPr/>
          <a:lstStyle/>
          <a:p>
            <a:r>
              <a:rPr lang="en-US" dirty="0" smtClean="0"/>
              <a:t>“5” is a string</a:t>
            </a:r>
          </a:p>
          <a:p>
            <a:r>
              <a:rPr lang="en-US" dirty="0" smtClean="0"/>
              <a:t>“5” + “2” =&gt; ’52’</a:t>
            </a:r>
          </a:p>
          <a:p>
            <a:r>
              <a:rPr lang="en-US" dirty="0" err="1"/>
              <a:t>i</a:t>
            </a:r>
            <a:r>
              <a:rPr lang="en-US" dirty="0" err="1" smtClean="0"/>
              <a:t>nt</a:t>
            </a:r>
            <a:r>
              <a:rPr lang="en-US" dirty="0" smtClean="0"/>
              <a:t>(“5”) + </a:t>
            </a:r>
            <a:r>
              <a:rPr lang="en-US" dirty="0" err="1" smtClean="0"/>
              <a:t>int</a:t>
            </a:r>
            <a:r>
              <a:rPr lang="en-US" dirty="0" smtClean="0"/>
              <a:t>(“2”) =&gt; 7</a:t>
            </a:r>
          </a:p>
          <a:p>
            <a:r>
              <a:rPr lang="en-US" dirty="0"/>
              <a:t>f</a:t>
            </a:r>
            <a:r>
              <a:rPr lang="en-US" dirty="0" smtClean="0"/>
              <a:t>loat(“5.2”) =&gt; 5.2</a:t>
            </a:r>
          </a:p>
          <a:p>
            <a:r>
              <a:rPr lang="en-US" dirty="0" smtClean="0"/>
              <a:t>What about </a:t>
            </a:r>
            <a:r>
              <a:rPr lang="en-US" dirty="0" err="1" smtClean="0"/>
              <a:t>int</a:t>
            </a:r>
            <a:r>
              <a:rPr lang="en-US" dirty="0" smtClean="0"/>
              <a:t>(“5.2”)?</a:t>
            </a:r>
          </a:p>
          <a:p>
            <a:r>
              <a:rPr lang="en-US" dirty="0" err="1" smtClean="0"/>
              <a:t>str</a:t>
            </a:r>
            <a:r>
              <a:rPr lang="en-US" dirty="0" smtClean="0"/>
              <a:t>(5) =&gt; ‘5’</a:t>
            </a:r>
            <a:endParaRPr lang="en-US" dirty="0"/>
          </a:p>
        </p:txBody>
      </p:sp>
    </p:spTree>
    <p:extLst>
      <p:ext uri="{BB962C8B-B14F-4D97-AF65-F5344CB8AC3E}">
        <p14:creationId xmlns:p14="http://schemas.microsoft.com/office/powerpoint/2010/main" val="205613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Augmented assignment operators</a:t>
            </a:r>
            <a:endParaRPr lang="en-US" dirty="0"/>
          </a:p>
        </p:txBody>
      </p:sp>
      <p:sp>
        <p:nvSpPr>
          <p:cNvPr id="3" name="Content Placeholder 2"/>
          <p:cNvSpPr>
            <a:spLocks noGrp="1"/>
          </p:cNvSpPr>
          <p:nvPr>
            <p:ph sz="quarter" idx="1"/>
          </p:nvPr>
        </p:nvSpPr>
        <p:spPr/>
        <p:txBody>
          <a:bodyPr/>
          <a:lstStyle/>
          <a:p>
            <a:r>
              <a:rPr lang="en-US" dirty="0" smtClean="0"/>
              <a:t>x = x + 5 or x += 5</a:t>
            </a:r>
          </a:p>
          <a:p>
            <a:r>
              <a:rPr lang="en-US" dirty="0" smtClean="0"/>
              <a:t>x = x * 10 or x *= 10</a:t>
            </a:r>
          </a:p>
          <a:p>
            <a:r>
              <a:rPr lang="en-US" dirty="0" smtClean="0"/>
              <a:t>x = x / 10 or x /= 10</a:t>
            </a:r>
          </a:p>
          <a:p>
            <a:r>
              <a:rPr lang="en-US" dirty="0" smtClean="0"/>
              <a:t>x = x % 3 or x %= 3</a:t>
            </a:r>
          </a:p>
          <a:p>
            <a:r>
              <a:rPr lang="en-US" dirty="0" smtClean="0"/>
              <a:t>x = x – 5 or x -= 5</a:t>
            </a:r>
            <a:endParaRPr lang="en-US" dirty="0"/>
          </a:p>
        </p:txBody>
      </p:sp>
    </p:spTree>
    <p:extLst>
      <p:ext uri="{BB962C8B-B14F-4D97-AF65-F5344CB8AC3E}">
        <p14:creationId xmlns:p14="http://schemas.microsoft.com/office/powerpoint/2010/main" val="267724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76200"/>
            <a:ext cx="7239000" cy="990600"/>
          </a:xfrm>
        </p:spPr>
        <p:txBody>
          <a:bodyPr>
            <a:normAutofit fontScale="90000"/>
          </a:bodyPr>
          <a:lstStyle/>
          <a:p>
            <a:pPr algn="ctr"/>
            <a:r>
              <a:rPr lang="en-US" dirty="0" smtClean="0"/>
              <a:t>Branching, While loops, and program planning</a:t>
            </a:r>
            <a:endParaRPr lang="en-US" dirty="0"/>
          </a:p>
        </p:txBody>
      </p:sp>
      <p:sp>
        <p:nvSpPr>
          <p:cNvPr id="3" name="Subtitle 2"/>
          <p:cNvSpPr>
            <a:spLocks noGrp="1"/>
          </p:cNvSpPr>
          <p:nvPr>
            <p:ph type="subTitle" idx="1"/>
          </p:nvPr>
        </p:nvSpPr>
        <p:spPr>
          <a:xfrm>
            <a:off x="1752600" y="1219200"/>
            <a:ext cx="7239000" cy="5410200"/>
          </a:xfrm>
        </p:spPr>
        <p:txBody>
          <a:bodyPr>
            <a:normAutofit/>
          </a:bodyPr>
          <a:lstStyle/>
          <a:p>
            <a:pPr marL="457200" indent="-457200">
              <a:buFont typeface="Arial" pitchFamily="34" charset="0"/>
              <a:buChar char="•"/>
            </a:pPr>
            <a:r>
              <a:rPr lang="en-US" sz="2800" dirty="0" smtClean="0">
                <a:latin typeface="Times New Roman" pitchFamily="18" charset="0"/>
                <a:cs typeface="Times New Roman" pitchFamily="18" charset="0"/>
              </a:rPr>
              <a:t>OUTLINE</a:t>
            </a:r>
          </a:p>
          <a:p>
            <a:pPr marL="914400" lvl="1" indent="-457200" algn="l">
              <a:buFont typeface="Arial" pitchFamily="34" charset="0"/>
              <a:buChar char="•"/>
            </a:pPr>
            <a:r>
              <a:rPr lang="en-US" sz="3100" dirty="0" smtClean="0">
                <a:latin typeface="Times New Roman" pitchFamily="18" charset="0"/>
                <a:cs typeface="Times New Roman" pitchFamily="18" charset="0"/>
              </a:rPr>
              <a:t>Random numbers using </a:t>
            </a:r>
            <a:r>
              <a:rPr lang="en-US" sz="3100" dirty="0" err="1" smtClean="0">
                <a:latin typeface="Times New Roman" pitchFamily="18" charset="0"/>
                <a:cs typeface="Times New Roman" pitchFamily="18" charset="0"/>
              </a:rPr>
              <a:t>randint</a:t>
            </a:r>
            <a:r>
              <a:rPr lang="en-US" sz="3100" dirty="0" smtClean="0">
                <a:latin typeface="Times New Roman" pitchFamily="18" charset="0"/>
                <a:cs typeface="Times New Roman" pitchFamily="18" charset="0"/>
              </a:rPr>
              <a:t>() and </a:t>
            </a:r>
            <a:r>
              <a:rPr lang="en-US" sz="3100" dirty="0" err="1" smtClean="0">
                <a:latin typeface="Times New Roman" pitchFamily="18" charset="0"/>
                <a:cs typeface="Times New Roman" pitchFamily="18" charset="0"/>
              </a:rPr>
              <a:t>randrange</a:t>
            </a:r>
            <a:r>
              <a:rPr lang="en-US" sz="3100" dirty="0" smtClean="0">
                <a:latin typeface="Times New Roman" pitchFamily="18" charset="0"/>
                <a:cs typeface="Times New Roman" pitchFamily="18" charset="0"/>
              </a:rPr>
              <a:t>()</a:t>
            </a:r>
          </a:p>
          <a:p>
            <a:pPr marL="914400" lvl="1" indent="-457200" algn="l">
              <a:buFont typeface="Arial" pitchFamily="34" charset="0"/>
              <a:buChar char="•"/>
            </a:pPr>
            <a:r>
              <a:rPr lang="en-US" sz="3100" dirty="0" smtClean="0">
                <a:latin typeface="Times New Roman" pitchFamily="18" charset="0"/>
                <a:cs typeface="Times New Roman" pitchFamily="18" charset="0"/>
              </a:rPr>
              <a:t>If…</a:t>
            </a:r>
            <a:r>
              <a:rPr lang="en-US" sz="3100" dirty="0" err="1" smtClean="0">
                <a:latin typeface="Times New Roman" pitchFamily="18" charset="0"/>
                <a:cs typeface="Times New Roman" pitchFamily="18" charset="0"/>
              </a:rPr>
              <a:t>elif</a:t>
            </a:r>
            <a:r>
              <a:rPr lang="en-US" sz="3100" dirty="0" smtClean="0">
                <a:latin typeface="Times New Roman" pitchFamily="18" charset="0"/>
                <a:cs typeface="Times New Roman" pitchFamily="18" charset="0"/>
              </a:rPr>
              <a:t>…else statements</a:t>
            </a:r>
          </a:p>
          <a:p>
            <a:pPr marL="914400" lvl="1" indent="-457200" algn="l">
              <a:buFont typeface="Arial" pitchFamily="34" charset="0"/>
              <a:buChar char="•"/>
            </a:pPr>
            <a:r>
              <a:rPr lang="en-US" sz="3100" dirty="0" smtClean="0">
                <a:latin typeface="Times New Roman" pitchFamily="18" charset="0"/>
                <a:cs typeface="Times New Roman" pitchFamily="18" charset="0"/>
              </a:rPr>
              <a:t>While loops</a:t>
            </a:r>
            <a:endParaRPr lang="en-US" sz="3100" dirty="0">
              <a:latin typeface="Times New Roman" pitchFamily="18" charset="0"/>
              <a:cs typeface="Times New Roman" pitchFamily="18" charset="0"/>
            </a:endParaRPr>
          </a:p>
        </p:txBody>
      </p:sp>
    </p:spTree>
    <p:extLst>
      <p:ext uri="{BB962C8B-B14F-4D97-AF65-F5344CB8AC3E}">
        <p14:creationId xmlns:p14="http://schemas.microsoft.com/office/powerpoint/2010/main" val="366274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numbers</a:t>
            </a:r>
            <a:endParaRPr lang="en-US" dirty="0"/>
          </a:p>
        </p:txBody>
      </p:sp>
      <p:sp>
        <p:nvSpPr>
          <p:cNvPr id="3" name="Content Placeholder 2"/>
          <p:cNvSpPr>
            <a:spLocks noGrp="1"/>
          </p:cNvSpPr>
          <p:nvPr>
            <p:ph sz="quarter" idx="1"/>
          </p:nvPr>
        </p:nvSpPr>
        <p:spPr/>
        <p:txBody>
          <a:bodyPr/>
          <a:lstStyle/>
          <a:p>
            <a:r>
              <a:rPr lang="en-US" dirty="0" smtClean="0"/>
              <a:t>Python uses a formula to generate random numbers</a:t>
            </a:r>
          </a:p>
          <a:p>
            <a:r>
              <a:rPr lang="en-US" dirty="0" smtClean="0"/>
              <a:t>Pseudorandom, not truly random numbers</a:t>
            </a:r>
          </a:p>
          <a:p>
            <a:r>
              <a:rPr lang="en-US" dirty="0" smtClean="0"/>
              <a:t>Methods to generate random numbers are in a module called “random”</a:t>
            </a:r>
          </a:p>
          <a:p>
            <a:r>
              <a:rPr lang="en-US" dirty="0" smtClean="0"/>
              <a:t>You will have to import the random module to use the methods</a:t>
            </a:r>
            <a:endParaRPr lang="en-US" dirty="0"/>
          </a:p>
        </p:txBody>
      </p:sp>
    </p:spTree>
    <p:extLst>
      <p:ext uri="{BB962C8B-B14F-4D97-AF65-F5344CB8AC3E}">
        <p14:creationId xmlns:p14="http://schemas.microsoft.com/office/powerpoint/2010/main" val="188965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67"/>
            <a:ext cx="7467600" cy="1143000"/>
          </a:xfrm>
        </p:spPr>
        <p:txBody>
          <a:bodyPr/>
          <a:lstStyle/>
          <a:p>
            <a:pPr algn="ctr"/>
            <a:r>
              <a:rPr lang="en-US" dirty="0" smtClean="0"/>
              <a:t>Using Quotes</a:t>
            </a:r>
            <a:endParaRPr lang="en-US" dirty="0"/>
          </a:p>
        </p:txBody>
      </p:sp>
      <p:sp>
        <p:nvSpPr>
          <p:cNvPr id="3" name="Content Placeholder 2"/>
          <p:cNvSpPr>
            <a:spLocks noGrp="1"/>
          </p:cNvSpPr>
          <p:nvPr>
            <p:ph sz="quarter" idx="1"/>
          </p:nvPr>
        </p:nvSpPr>
        <p:spPr>
          <a:xfrm>
            <a:off x="457200" y="1447800"/>
            <a:ext cx="7467600" cy="5334000"/>
          </a:xfrm>
        </p:spPr>
        <p:txBody>
          <a:bodyPr>
            <a:normAutofit/>
          </a:bodyPr>
          <a:lstStyle/>
          <a:p>
            <a:pPr marL="0" indent="0">
              <a:buNone/>
            </a:pPr>
            <a:endParaRPr lang="en-US" dirty="0"/>
          </a:p>
          <a:p>
            <a:pPr marL="0" indent="0">
              <a:buNone/>
            </a:pPr>
            <a:r>
              <a:rPr lang="en-US" dirty="0" smtClean="0"/>
              <a:t>print(“Welcome to INSY 5378!”)</a:t>
            </a:r>
          </a:p>
          <a:p>
            <a:pPr marL="0" indent="0">
              <a:buNone/>
            </a:pPr>
            <a:r>
              <a:rPr lang="en-US" dirty="0" smtClean="0"/>
              <a:t>Or</a:t>
            </a:r>
          </a:p>
          <a:p>
            <a:pPr marL="0" indent="0">
              <a:buNone/>
            </a:pPr>
            <a:r>
              <a:rPr lang="en-US" dirty="0"/>
              <a:t>p</a:t>
            </a:r>
            <a:r>
              <a:rPr lang="en-US" dirty="0" smtClean="0"/>
              <a:t>rint(‘Welcome to INSY 5378!’)</a:t>
            </a:r>
          </a:p>
          <a:p>
            <a:pPr marL="0" indent="0">
              <a:buNone/>
            </a:pPr>
            <a:r>
              <a:rPr lang="en-US" dirty="0" smtClean="0"/>
              <a:t>#displaying strings in quotes</a:t>
            </a:r>
            <a:endParaRPr lang="en-US" dirty="0"/>
          </a:p>
          <a:p>
            <a:pPr marL="0" indent="0">
              <a:buNone/>
            </a:pPr>
            <a:r>
              <a:rPr lang="en-US" dirty="0"/>
              <a:t>&gt;&gt; print("The book 'Hidden Connections' is awesome!")</a:t>
            </a:r>
          </a:p>
          <a:p>
            <a:pPr marL="0" indent="0">
              <a:buNone/>
            </a:pPr>
            <a:r>
              <a:rPr lang="en-US" dirty="0"/>
              <a:t>The book 'Hidden Connections' is awesome</a:t>
            </a:r>
            <a:r>
              <a:rPr lang="en-US" dirty="0" smtClean="0"/>
              <a:t>!</a:t>
            </a:r>
            <a:endParaRPr lang="en-US" dirty="0"/>
          </a:p>
          <a:p>
            <a:pPr marL="0" indent="0">
              <a:buNone/>
            </a:pPr>
            <a:r>
              <a:rPr lang="en-US" dirty="0"/>
              <a:t>&gt;&gt;&gt; print("A", "book", "of verse")</a:t>
            </a:r>
          </a:p>
          <a:p>
            <a:pPr marL="0" indent="0">
              <a:buNone/>
            </a:pPr>
            <a:r>
              <a:rPr lang="en-US" dirty="0"/>
              <a:t>A book of </a:t>
            </a:r>
            <a:r>
              <a:rPr lang="en-US" dirty="0" err="1" smtClean="0"/>
              <a:t>verseprint</a:t>
            </a:r>
            <a:endParaRPr lang="en-US" dirty="0"/>
          </a:p>
        </p:txBody>
      </p:sp>
    </p:spTree>
    <p:extLst>
      <p:ext uri="{BB962C8B-B14F-4D97-AF65-F5344CB8AC3E}">
        <p14:creationId xmlns:p14="http://schemas.microsoft.com/office/powerpoint/2010/main" val="3413653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 of dice</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a:t># </a:t>
            </a:r>
            <a:r>
              <a:rPr lang="en-US" dirty="0" smtClean="0"/>
              <a:t>Roll two dice and sum their “values”</a:t>
            </a:r>
            <a:endParaRPr lang="en-US" dirty="0"/>
          </a:p>
          <a:p>
            <a:pPr marL="0" indent="0">
              <a:buNone/>
            </a:pPr>
            <a:r>
              <a:rPr lang="en-US" dirty="0"/>
              <a:t># Demonstrates random number generation</a:t>
            </a:r>
          </a:p>
          <a:p>
            <a:pPr marL="0" indent="0">
              <a:buNone/>
            </a:pPr>
            <a:endParaRPr lang="en-US" dirty="0"/>
          </a:p>
          <a:p>
            <a:pPr marL="0" indent="0">
              <a:buNone/>
            </a:pPr>
            <a:r>
              <a:rPr lang="en-US" dirty="0"/>
              <a:t>import random</a:t>
            </a:r>
          </a:p>
          <a:p>
            <a:pPr marL="0" indent="0">
              <a:buNone/>
            </a:pPr>
            <a:endParaRPr lang="en-US" dirty="0"/>
          </a:p>
          <a:p>
            <a:pPr marL="0" indent="0">
              <a:buNone/>
            </a:pPr>
            <a:r>
              <a:rPr lang="en-US" dirty="0"/>
              <a:t># generate random numbers 1 - 6</a:t>
            </a:r>
          </a:p>
          <a:p>
            <a:pPr marL="0" indent="0">
              <a:buNone/>
            </a:pPr>
            <a:r>
              <a:rPr lang="en-US" dirty="0"/>
              <a:t>die1 = </a:t>
            </a:r>
            <a:r>
              <a:rPr lang="en-US" dirty="0" err="1"/>
              <a:t>random.randint</a:t>
            </a:r>
            <a:r>
              <a:rPr lang="en-US" dirty="0"/>
              <a:t>(1, 6) </a:t>
            </a:r>
            <a:r>
              <a:rPr lang="en-US" dirty="0" smtClean="0"/>
              <a:t># 1 to 6, inclusive</a:t>
            </a:r>
            <a:endParaRPr lang="en-US" dirty="0"/>
          </a:p>
          <a:p>
            <a:pPr marL="0" indent="0">
              <a:buNone/>
            </a:pPr>
            <a:r>
              <a:rPr lang="en-US" dirty="0"/>
              <a:t>die2 = </a:t>
            </a:r>
            <a:r>
              <a:rPr lang="en-US" dirty="0" err="1"/>
              <a:t>random.randrange</a:t>
            </a:r>
            <a:r>
              <a:rPr lang="en-US" dirty="0"/>
              <a:t>(6) + </a:t>
            </a:r>
            <a:r>
              <a:rPr lang="en-US" dirty="0" smtClean="0"/>
              <a:t>1 </a:t>
            </a:r>
          </a:p>
          <a:p>
            <a:pPr marL="0" indent="0">
              <a:buNone/>
            </a:pPr>
            <a:r>
              <a:rPr lang="en-US" dirty="0" smtClean="0"/>
              <a:t>#in this example, </a:t>
            </a:r>
            <a:r>
              <a:rPr lang="en-US" dirty="0" err="1" smtClean="0"/>
              <a:t>randrange</a:t>
            </a:r>
            <a:r>
              <a:rPr lang="en-US" dirty="0" smtClean="0"/>
              <a:t> yields a random number</a:t>
            </a:r>
          </a:p>
          <a:p>
            <a:pPr marL="0" indent="0">
              <a:buNone/>
            </a:pPr>
            <a:r>
              <a:rPr lang="en-US" dirty="0" smtClean="0"/>
              <a:t>#between 0 and 5, inclusive</a:t>
            </a:r>
          </a:p>
          <a:p>
            <a:pPr marL="0" indent="0">
              <a:buNone/>
            </a:pPr>
            <a:endParaRPr lang="en-US" dirty="0"/>
          </a:p>
          <a:p>
            <a:pPr marL="0" indent="0">
              <a:buNone/>
            </a:pPr>
            <a:r>
              <a:rPr lang="en-US" dirty="0"/>
              <a:t>total = die1 + die2</a:t>
            </a:r>
          </a:p>
          <a:p>
            <a:pPr marL="0" indent="0">
              <a:buNone/>
            </a:pPr>
            <a:endParaRPr lang="en-US" dirty="0"/>
          </a:p>
          <a:p>
            <a:pPr marL="0" indent="0">
              <a:buNone/>
            </a:pPr>
            <a:r>
              <a:rPr lang="en-US" dirty="0"/>
              <a:t>print("You rolled a", die1, "and a", die2, "for a total of", total)</a:t>
            </a:r>
          </a:p>
          <a:p>
            <a:pPr marL="0" indent="0">
              <a:buNone/>
            </a:pPr>
            <a:endParaRPr lang="en-US" dirty="0"/>
          </a:p>
        </p:txBody>
      </p:sp>
    </p:spTree>
    <p:extLst>
      <p:ext uri="{BB962C8B-B14F-4D97-AF65-F5344CB8AC3E}">
        <p14:creationId xmlns:p14="http://schemas.microsoft.com/office/powerpoint/2010/main" val="275143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Randint</a:t>
            </a:r>
            <a:r>
              <a:rPr lang="en-US" dirty="0" smtClean="0"/>
              <a:t>() and </a:t>
            </a:r>
            <a:r>
              <a:rPr lang="en-US" dirty="0" err="1" smtClean="0"/>
              <a:t>randrange</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random.randint</a:t>
            </a:r>
            <a:r>
              <a:rPr lang="en-US" dirty="0" smtClean="0"/>
              <a:t>(1,6) generates an integer between 1 and 6, inclusive</a:t>
            </a:r>
          </a:p>
          <a:p>
            <a:r>
              <a:rPr lang="en-US" dirty="0" err="1" smtClean="0"/>
              <a:t>random.randrange</a:t>
            </a:r>
            <a:r>
              <a:rPr lang="en-US" dirty="0" smtClean="0"/>
              <a:t>(6) yields 0, 1, 2, 3, 4, or </a:t>
            </a:r>
            <a:r>
              <a:rPr lang="en-US" dirty="0" smtClean="0"/>
              <a:t>5</a:t>
            </a:r>
            <a:endParaRPr lang="en-US" dirty="0" smtClean="0"/>
          </a:p>
          <a:p>
            <a:r>
              <a:rPr lang="en-US" dirty="0" err="1"/>
              <a:t>r</a:t>
            </a:r>
            <a:r>
              <a:rPr lang="en-US" dirty="0" err="1" smtClean="0"/>
              <a:t>andom.random</a:t>
            </a:r>
            <a:r>
              <a:rPr lang="en-US" dirty="0" smtClean="0"/>
              <a:t>() returns a number in the range 0.0 to 1.0 (not including 1.0)</a:t>
            </a:r>
          </a:p>
          <a:p>
            <a:r>
              <a:rPr lang="en-US" dirty="0" err="1" smtClean="0"/>
              <a:t>random.choice</a:t>
            </a:r>
            <a:r>
              <a:rPr lang="en-US" dirty="0" smtClean="0"/>
              <a:t>([choice1, choice2, choice3,…]) randomly chooses one of the </a:t>
            </a:r>
            <a:r>
              <a:rPr lang="en-US" dirty="0" smtClean="0"/>
              <a:t>choices</a:t>
            </a:r>
          </a:p>
          <a:p>
            <a:pPr marL="0" indent="0">
              <a:buNone/>
            </a:pPr>
            <a:r>
              <a:rPr lang="en-US" dirty="0" smtClean="0"/>
              <a:t>What is the difference between the following?</a:t>
            </a:r>
          </a:p>
          <a:p>
            <a:pPr marL="0" indent="0">
              <a:buNone/>
            </a:pPr>
            <a:r>
              <a:rPr lang="en-US" dirty="0" err="1"/>
              <a:t>r</a:t>
            </a:r>
            <a:r>
              <a:rPr lang="en-US" dirty="0" err="1" smtClean="0"/>
              <a:t>andom.randint</a:t>
            </a:r>
            <a:r>
              <a:rPr lang="en-US" dirty="0" smtClean="0"/>
              <a:t>(3,9)</a:t>
            </a:r>
          </a:p>
          <a:p>
            <a:pPr marL="0" indent="0">
              <a:buNone/>
            </a:pPr>
            <a:r>
              <a:rPr lang="en-US" dirty="0" smtClean="0"/>
              <a:t>And</a:t>
            </a:r>
          </a:p>
          <a:p>
            <a:pPr marL="0" indent="0">
              <a:buNone/>
            </a:pPr>
            <a:r>
              <a:rPr lang="en-US" dirty="0" err="1"/>
              <a:t>r</a:t>
            </a:r>
            <a:r>
              <a:rPr lang="en-US" dirty="0" err="1" smtClean="0"/>
              <a:t>andom.randrange</a:t>
            </a:r>
            <a:r>
              <a:rPr lang="en-US" dirty="0" smtClean="0"/>
              <a:t>(3,9)</a:t>
            </a:r>
            <a:endParaRPr lang="en-US" dirty="0"/>
          </a:p>
        </p:txBody>
      </p:sp>
    </p:spTree>
    <p:extLst>
      <p:ext uri="{BB962C8B-B14F-4D97-AF65-F5344CB8AC3E}">
        <p14:creationId xmlns:p14="http://schemas.microsoft.com/office/powerpoint/2010/main" val="849682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if statement</a:t>
            </a:r>
            <a:endParaRPr lang="en-US" dirty="0"/>
          </a:p>
        </p:txBody>
      </p:sp>
      <p:sp>
        <p:nvSpPr>
          <p:cNvPr id="3" name="Content Placeholder 2"/>
          <p:cNvSpPr>
            <a:spLocks noGrp="1"/>
          </p:cNvSpPr>
          <p:nvPr>
            <p:ph sz="quarter" idx="1"/>
          </p:nvPr>
        </p:nvSpPr>
        <p:spPr/>
        <p:txBody>
          <a:bodyPr/>
          <a:lstStyle/>
          <a:p>
            <a:pPr marL="0" indent="0">
              <a:buNone/>
            </a:pPr>
            <a:r>
              <a:rPr lang="en-US" dirty="0" smtClean="0"/>
              <a:t>Syntax:</a:t>
            </a:r>
          </a:p>
          <a:p>
            <a:pPr marL="0" indent="0">
              <a:buNone/>
            </a:pPr>
            <a:r>
              <a:rPr lang="en-US" dirty="0" smtClean="0"/>
              <a:t>if condition:</a:t>
            </a:r>
          </a:p>
          <a:p>
            <a:pPr marL="0" indent="0">
              <a:buNone/>
            </a:pPr>
            <a:r>
              <a:rPr lang="en-US" dirty="0"/>
              <a:t>	</a:t>
            </a:r>
            <a:r>
              <a:rPr lang="en-US" i="1" dirty="0" smtClean="0"/>
              <a:t>do something</a:t>
            </a:r>
            <a:endParaRPr lang="en-US" dirty="0" smtClean="0"/>
          </a:p>
          <a:p>
            <a:pPr marL="0" indent="0">
              <a:buNone/>
            </a:pPr>
            <a:r>
              <a:rPr lang="en-US" dirty="0" err="1" smtClean="0"/>
              <a:t>elif</a:t>
            </a:r>
            <a:r>
              <a:rPr lang="en-US" dirty="0" smtClean="0"/>
              <a:t> condition:</a:t>
            </a:r>
          </a:p>
          <a:p>
            <a:pPr marL="0" indent="0">
              <a:buNone/>
            </a:pPr>
            <a:r>
              <a:rPr lang="en-US" dirty="0"/>
              <a:t>	</a:t>
            </a:r>
            <a:r>
              <a:rPr lang="en-US" i="1" dirty="0" smtClean="0"/>
              <a:t>do something</a:t>
            </a:r>
          </a:p>
          <a:p>
            <a:pPr marL="0" indent="0">
              <a:buNone/>
            </a:pPr>
            <a:r>
              <a:rPr lang="en-US" dirty="0"/>
              <a:t>e</a:t>
            </a:r>
            <a:r>
              <a:rPr lang="en-US" dirty="0" smtClean="0"/>
              <a:t>lse:</a:t>
            </a:r>
          </a:p>
          <a:p>
            <a:pPr marL="0" indent="0">
              <a:buNone/>
            </a:pPr>
            <a:r>
              <a:rPr lang="en-US" dirty="0"/>
              <a:t>	</a:t>
            </a:r>
            <a:r>
              <a:rPr lang="en-US" i="1" dirty="0" smtClean="0"/>
              <a:t>do something</a:t>
            </a:r>
          </a:p>
          <a:p>
            <a:pPr marL="0" indent="0">
              <a:buNone/>
            </a:pPr>
            <a:endParaRPr lang="en-US" i="1" dirty="0"/>
          </a:p>
          <a:p>
            <a:pPr marL="0" indent="0">
              <a:buNone/>
            </a:pPr>
            <a:r>
              <a:rPr lang="en-US" dirty="0" smtClean="0"/>
              <a:t>Note that </a:t>
            </a:r>
            <a:r>
              <a:rPr lang="en-US" dirty="0" err="1" smtClean="0"/>
              <a:t>elif</a:t>
            </a:r>
            <a:r>
              <a:rPr lang="en-US" dirty="0" smtClean="0"/>
              <a:t> and else are optional </a:t>
            </a:r>
          </a:p>
          <a:p>
            <a:pPr marL="0" indent="0">
              <a:buNone/>
            </a:pPr>
            <a:r>
              <a:rPr lang="en-US" dirty="0" smtClean="0"/>
              <a:t>Indentation is used to create “blocks” of code </a:t>
            </a:r>
            <a:endParaRPr lang="en-US" dirty="0"/>
          </a:p>
        </p:txBody>
      </p:sp>
    </p:spTree>
    <p:extLst>
      <p:ext uri="{BB962C8B-B14F-4D97-AF65-F5344CB8AC3E}">
        <p14:creationId xmlns:p14="http://schemas.microsoft.com/office/powerpoint/2010/main" val="4242798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simple</a:t>
            </a:r>
            <a:r>
              <a:rPr lang="en-US" dirty="0" smtClean="0"/>
              <a:t> </a:t>
            </a:r>
            <a:r>
              <a:rPr lang="en-US" dirty="0" smtClean="0"/>
              <a:t>program</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 A conversation between a youngster and a computer program</a:t>
            </a:r>
          </a:p>
          <a:p>
            <a:pPr marL="0" indent="0">
              <a:buNone/>
            </a:pPr>
            <a:r>
              <a:rPr lang="en-US" dirty="0"/>
              <a:t>print("Youngster: Can I vote?")</a:t>
            </a:r>
          </a:p>
          <a:p>
            <a:pPr marL="0" indent="0">
              <a:buNone/>
            </a:pPr>
            <a:r>
              <a:rPr lang="en-US" dirty="0"/>
              <a:t>age = </a:t>
            </a:r>
            <a:r>
              <a:rPr lang="en-US" dirty="0" err="1"/>
              <a:t>int</a:t>
            </a:r>
            <a:r>
              <a:rPr lang="en-US" dirty="0"/>
              <a:t>(input("Computer: How old are you? "))</a:t>
            </a:r>
          </a:p>
          <a:p>
            <a:pPr marL="0" indent="0">
              <a:buNone/>
            </a:pPr>
            <a:r>
              <a:rPr lang="en-US" dirty="0"/>
              <a:t>#computer uses a rule to decide...</a:t>
            </a:r>
          </a:p>
          <a:p>
            <a:pPr marL="0" indent="0">
              <a:buNone/>
            </a:pPr>
            <a:r>
              <a:rPr lang="en-US" dirty="0"/>
              <a:t>if age &gt;= 21:</a:t>
            </a:r>
          </a:p>
          <a:p>
            <a:pPr marL="0" indent="0">
              <a:buNone/>
            </a:pPr>
            <a:r>
              <a:rPr lang="en-US" dirty="0"/>
              <a:t>    print("I suppose you are old enough to vote")</a:t>
            </a:r>
          </a:p>
          <a:p>
            <a:pPr marL="0" indent="0">
              <a:buNone/>
            </a:pPr>
            <a:r>
              <a:rPr lang="en-US" dirty="0"/>
              <a:t>else:</a:t>
            </a:r>
          </a:p>
          <a:p>
            <a:pPr marL="0" indent="0">
              <a:buNone/>
            </a:pPr>
            <a:r>
              <a:rPr lang="en-US" dirty="0"/>
              <a:t>    print("Sorry. You have to grow up!")</a:t>
            </a:r>
            <a:endParaRPr lang="en-US" dirty="0"/>
          </a:p>
        </p:txBody>
      </p:sp>
    </p:spTree>
    <p:extLst>
      <p:ext uri="{BB962C8B-B14F-4D97-AF65-F5344CB8AC3E}">
        <p14:creationId xmlns:p14="http://schemas.microsoft.com/office/powerpoint/2010/main" val="219704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operators</a:t>
            </a:r>
            <a:endParaRPr lang="en-US" dirty="0"/>
          </a:p>
        </p:txBody>
      </p:sp>
      <p:sp>
        <p:nvSpPr>
          <p:cNvPr id="3" name="Content Placeholder 2"/>
          <p:cNvSpPr>
            <a:spLocks noGrp="1"/>
          </p:cNvSpPr>
          <p:nvPr>
            <p:ph sz="quarter" idx="1"/>
          </p:nvPr>
        </p:nvSpPr>
        <p:spPr/>
        <p:txBody>
          <a:bodyPr/>
          <a:lstStyle/>
          <a:p>
            <a:r>
              <a:rPr lang="en-US" dirty="0" smtClean="0"/>
              <a:t>==	checks for equality</a:t>
            </a:r>
          </a:p>
          <a:p>
            <a:r>
              <a:rPr lang="en-US" dirty="0" smtClean="0"/>
              <a:t>!=	not equal to</a:t>
            </a:r>
          </a:p>
          <a:p>
            <a:r>
              <a:rPr lang="en-US" dirty="0" smtClean="0"/>
              <a:t>&gt; 	greater than</a:t>
            </a:r>
          </a:p>
          <a:p>
            <a:r>
              <a:rPr lang="en-US" dirty="0" smtClean="0"/>
              <a:t>&lt;	less than</a:t>
            </a:r>
          </a:p>
          <a:p>
            <a:r>
              <a:rPr lang="en-US" dirty="0" smtClean="0"/>
              <a:t>&gt;=	greater than or equal to</a:t>
            </a:r>
          </a:p>
          <a:p>
            <a:r>
              <a:rPr lang="en-US" dirty="0" smtClean="0"/>
              <a:t>&lt;=	less than or equal to</a:t>
            </a:r>
            <a:endParaRPr lang="en-US" dirty="0"/>
          </a:p>
        </p:txBody>
      </p:sp>
    </p:spTree>
    <p:extLst>
      <p:ext uri="{BB962C8B-B14F-4D97-AF65-F5344CB8AC3E}">
        <p14:creationId xmlns:p14="http://schemas.microsoft.com/office/powerpoint/2010/main" val="2987941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While loop</a:t>
            </a:r>
            <a:endParaRPr lang="en-US" dirty="0"/>
          </a:p>
        </p:txBody>
      </p:sp>
      <p:sp>
        <p:nvSpPr>
          <p:cNvPr id="3" name="Content Placeholder 2"/>
          <p:cNvSpPr>
            <a:spLocks noGrp="1"/>
          </p:cNvSpPr>
          <p:nvPr>
            <p:ph sz="quarter" idx="1"/>
          </p:nvPr>
        </p:nvSpPr>
        <p:spPr/>
        <p:txBody>
          <a:bodyPr/>
          <a:lstStyle/>
          <a:p>
            <a:pPr marL="0" indent="0">
              <a:buNone/>
            </a:pPr>
            <a:r>
              <a:rPr lang="en-US" dirty="0" smtClean="0"/>
              <a:t>Syntax:</a:t>
            </a:r>
          </a:p>
          <a:p>
            <a:pPr marL="0" indent="0">
              <a:buNone/>
            </a:pPr>
            <a:r>
              <a:rPr lang="en-US" dirty="0" smtClean="0"/>
              <a:t>while condition:</a:t>
            </a:r>
          </a:p>
          <a:p>
            <a:pPr marL="0" indent="0">
              <a:buNone/>
            </a:pPr>
            <a:r>
              <a:rPr lang="en-US" dirty="0"/>
              <a:t>	</a:t>
            </a:r>
            <a:r>
              <a:rPr lang="en-US" i="1" dirty="0" smtClean="0"/>
              <a:t>do something</a:t>
            </a:r>
            <a:endParaRPr lang="en-US" dirty="0" smtClean="0"/>
          </a:p>
          <a:p>
            <a:pPr marL="0" indent="0">
              <a:buNone/>
            </a:pPr>
            <a:endParaRPr lang="en-US" dirty="0"/>
          </a:p>
          <a:p>
            <a:pPr marL="0" indent="0">
              <a:buNone/>
            </a:pPr>
            <a:r>
              <a:rPr lang="en-US" dirty="0" smtClean="0"/>
              <a:t>While condition is true, the block of code (</a:t>
            </a:r>
            <a:r>
              <a:rPr lang="en-US" i="1" dirty="0" smtClean="0"/>
              <a:t>do something</a:t>
            </a:r>
            <a:r>
              <a:rPr lang="en-US" dirty="0" smtClean="0"/>
              <a:t>) will execute</a:t>
            </a:r>
          </a:p>
          <a:p>
            <a:pPr marL="0" indent="0">
              <a:buNone/>
            </a:pPr>
            <a:r>
              <a:rPr lang="en-US" dirty="0" smtClean="0"/>
              <a:t>Example:</a:t>
            </a:r>
          </a:p>
          <a:p>
            <a:pPr marL="0" indent="0">
              <a:buNone/>
            </a:pPr>
            <a:r>
              <a:rPr lang="nn-NO" dirty="0"/>
              <a:t>i = 1</a:t>
            </a:r>
          </a:p>
          <a:p>
            <a:pPr marL="0" indent="0">
              <a:buNone/>
            </a:pPr>
            <a:r>
              <a:rPr lang="nn-NO" dirty="0"/>
              <a:t>while i &lt;= 10:</a:t>
            </a:r>
          </a:p>
          <a:p>
            <a:pPr marL="0" indent="0">
              <a:buNone/>
            </a:pPr>
            <a:r>
              <a:rPr lang="nn-NO" dirty="0"/>
              <a:t>    print(i)</a:t>
            </a:r>
          </a:p>
          <a:p>
            <a:pPr marL="0" indent="0">
              <a:buNone/>
            </a:pPr>
            <a:r>
              <a:rPr lang="nn-NO" dirty="0"/>
              <a:t>    i += 1</a:t>
            </a:r>
            <a:endParaRPr lang="en-US" dirty="0" smtClean="0"/>
          </a:p>
        </p:txBody>
      </p:sp>
    </p:spTree>
    <p:extLst>
      <p:ext uri="{BB962C8B-B14F-4D97-AF65-F5344CB8AC3E}">
        <p14:creationId xmlns:p14="http://schemas.microsoft.com/office/powerpoint/2010/main" val="626552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simple number guessing game</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#A simple number guessing game</a:t>
            </a:r>
          </a:p>
          <a:p>
            <a:pPr marL="0" indent="0">
              <a:buNone/>
            </a:pPr>
            <a:r>
              <a:rPr lang="en-US" dirty="0"/>
              <a:t>#User is asked to guess a number between 1 and 10, inclusive</a:t>
            </a:r>
          </a:p>
          <a:p>
            <a:pPr marL="0" indent="0">
              <a:buNone/>
            </a:pPr>
            <a:r>
              <a:rPr lang="en-US" dirty="0"/>
              <a:t>#Program prompts for answer until the user gets it right</a:t>
            </a:r>
          </a:p>
          <a:p>
            <a:pPr marL="0" indent="0">
              <a:buNone/>
            </a:pPr>
            <a:r>
              <a:rPr lang="en-US" dirty="0"/>
              <a:t>import random</a:t>
            </a:r>
          </a:p>
          <a:p>
            <a:pPr marL="0" indent="0">
              <a:buNone/>
            </a:pPr>
            <a:r>
              <a:rPr lang="en-US" dirty="0" err="1"/>
              <a:t>number_to_be_guessed</a:t>
            </a:r>
            <a:r>
              <a:rPr lang="en-US" dirty="0"/>
              <a:t> = </a:t>
            </a:r>
            <a:r>
              <a:rPr lang="en-US" dirty="0" err="1"/>
              <a:t>random.randint</a:t>
            </a:r>
            <a:r>
              <a:rPr lang="en-US" dirty="0"/>
              <a:t>(1,10)</a:t>
            </a:r>
          </a:p>
          <a:p>
            <a:pPr marL="0" indent="0">
              <a:buNone/>
            </a:pPr>
            <a:r>
              <a:rPr lang="en-US" dirty="0"/>
              <a:t>response = </a:t>
            </a:r>
            <a:r>
              <a:rPr lang="en-US" dirty="0" err="1"/>
              <a:t>int</a:t>
            </a:r>
            <a:r>
              <a:rPr lang="en-US" dirty="0"/>
              <a:t>(input("Guess a number between 1 and 10, inclusive: "))</a:t>
            </a:r>
          </a:p>
          <a:p>
            <a:pPr marL="0" indent="0">
              <a:buNone/>
            </a:pPr>
            <a:r>
              <a:rPr lang="en-US" dirty="0"/>
              <a:t>while response != </a:t>
            </a:r>
            <a:r>
              <a:rPr lang="en-US" dirty="0" err="1"/>
              <a:t>number_to_be_guessed</a:t>
            </a:r>
            <a:r>
              <a:rPr lang="en-US" dirty="0"/>
              <a:t>:</a:t>
            </a:r>
          </a:p>
          <a:p>
            <a:pPr marL="0" indent="0">
              <a:buNone/>
            </a:pPr>
            <a:r>
              <a:rPr lang="en-US" dirty="0"/>
              <a:t>    response = </a:t>
            </a:r>
            <a:r>
              <a:rPr lang="en-US" dirty="0" err="1"/>
              <a:t>int</a:t>
            </a:r>
            <a:r>
              <a:rPr lang="en-US" dirty="0"/>
              <a:t>(input("Sorry. Try again: "))</a:t>
            </a:r>
          </a:p>
          <a:p>
            <a:pPr marL="0" indent="0">
              <a:buNone/>
            </a:pPr>
            <a:r>
              <a:rPr lang="en-US" dirty="0"/>
              <a:t>#user guessed the number</a:t>
            </a:r>
          </a:p>
          <a:p>
            <a:pPr marL="0" indent="0">
              <a:buNone/>
            </a:pPr>
            <a:r>
              <a:rPr lang="en-US" dirty="0"/>
              <a:t>print("You got it!")</a:t>
            </a:r>
            <a:endParaRPr lang="en-US" dirty="0"/>
          </a:p>
        </p:txBody>
      </p:sp>
    </p:spTree>
    <p:extLst>
      <p:ext uri="{BB962C8B-B14F-4D97-AF65-F5344CB8AC3E}">
        <p14:creationId xmlns:p14="http://schemas.microsoft.com/office/powerpoint/2010/main" val="3687697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a:t>
            </a:r>
            <a:endParaRPr lang="en-US" dirty="0"/>
          </a:p>
        </p:txBody>
      </p:sp>
      <p:sp>
        <p:nvSpPr>
          <p:cNvPr id="3" name="Content Placeholder 2"/>
          <p:cNvSpPr>
            <a:spLocks noGrp="1"/>
          </p:cNvSpPr>
          <p:nvPr>
            <p:ph sz="quarter" idx="1"/>
          </p:nvPr>
        </p:nvSpPr>
        <p:spPr/>
        <p:txBody>
          <a:bodyPr/>
          <a:lstStyle/>
          <a:p>
            <a:pPr marL="0" indent="0">
              <a:buNone/>
            </a:pPr>
            <a:r>
              <a:rPr lang="en-US" dirty="0" smtClean="0"/>
              <a:t>In the number guessing game, the user has no idea if her guess is higher or lower than the number to be guessed. It would be nice if she did, for it would enable her to guess the number faster (particularly when she has to guess a number that falls in a larger range, say, 1 to 1000). Keeping this in mind, modify the previous program.</a:t>
            </a:r>
            <a:endParaRPr lang="en-US" dirty="0"/>
          </a:p>
        </p:txBody>
      </p:sp>
    </p:spTree>
    <p:extLst>
      <p:ext uri="{BB962C8B-B14F-4D97-AF65-F5344CB8AC3E}">
        <p14:creationId xmlns:p14="http://schemas.microsoft.com/office/powerpoint/2010/main" val="1850520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09600"/>
          </a:xfrm>
        </p:spPr>
        <p:txBody>
          <a:bodyPr>
            <a:normAutofit/>
          </a:bodyPr>
          <a:lstStyle/>
          <a:p>
            <a:pPr algn="ctr"/>
            <a:r>
              <a:rPr lang="en-US" dirty="0" smtClean="0"/>
              <a:t>True or False</a:t>
            </a:r>
            <a:endParaRPr lang="en-US" dirty="0"/>
          </a:p>
        </p:txBody>
      </p:sp>
      <p:sp>
        <p:nvSpPr>
          <p:cNvPr id="3" name="Content Placeholder 2"/>
          <p:cNvSpPr>
            <a:spLocks noGrp="1"/>
          </p:cNvSpPr>
          <p:nvPr>
            <p:ph sz="quarter" idx="1"/>
          </p:nvPr>
        </p:nvSpPr>
        <p:spPr>
          <a:xfrm>
            <a:off x="228600" y="1066800"/>
            <a:ext cx="8686800" cy="5638800"/>
          </a:xfrm>
        </p:spPr>
        <p:txBody>
          <a:bodyPr>
            <a:normAutofit/>
          </a:bodyPr>
          <a:lstStyle/>
          <a:p>
            <a:r>
              <a:rPr lang="en-US" sz="3400" dirty="0" smtClean="0"/>
              <a:t>Conditions evaluate to either True or False</a:t>
            </a:r>
          </a:p>
          <a:p>
            <a:r>
              <a:rPr lang="en-US" sz="3400" dirty="0" smtClean="0"/>
              <a:t>0 is False; anything non-zero is True</a:t>
            </a:r>
          </a:p>
          <a:p>
            <a:r>
              <a:rPr lang="en-US" sz="3400" dirty="0" smtClean="0"/>
              <a:t>An empty string (“”) evaluates to </a:t>
            </a:r>
            <a:r>
              <a:rPr lang="en-US" sz="3400" dirty="0" smtClean="0"/>
              <a:t>False</a:t>
            </a:r>
          </a:p>
          <a:p>
            <a:pPr marL="0" indent="0">
              <a:buNone/>
            </a:pPr>
            <a:endParaRPr lang="en-US" sz="3400" dirty="0" smtClean="0"/>
          </a:p>
          <a:p>
            <a:pPr marL="0" indent="0">
              <a:buNone/>
            </a:pPr>
            <a:r>
              <a:rPr lang="en-US" dirty="0"/>
              <a:t>#Illustrates how empty strings are evaluated</a:t>
            </a:r>
          </a:p>
          <a:p>
            <a:pPr marL="0" indent="0">
              <a:buNone/>
            </a:pPr>
            <a:r>
              <a:rPr lang="en-US" dirty="0"/>
              <a:t>password = input("Enter a password: ")</a:t>
            </a:r>
          </a:p>
          <a:p>
            <a:pPr marL="0" indent="0">
              <a:buNone/>
            </a:pPr>
            <a:r>
              <a:rPr lang="en-US" dirty="0"/>
              <a:t>while not password:</a:t>
            </a:r>
          </a:p>
          <a:p>
            <a:pPr marL="0" indent="0">
              <a:buNone/>
            </a:pPr>
            <a:r>
              <a:rPr lang="en-US" dirty="0"/>
              <a:t>    password = input("You must enter a password: ")</a:t>
            </a:r>
          </a:p>
          <a:p>
            <a:pPr marL="0" indent="0">
              <a:buNone/>
            </a:pPr>
            <a:endParaRPr lang="en-US" dirty="0"/>
          </a:p>
          <a:p>
            <a:pPr marL="0" indent="0">
              <a:buNone/>
            </a:pPr>
            <a:r>
              <a:rPr lang="en-US" dirty="0"/>
              <a:t>print(password, " is an easy one to guess!")</a:t>
            </a:r>
            <a:endParaRPr lang="en-US" dirty="0" smtClean="0"/>
          </a:p>
        </p:txBody>
      </p:sp>
    </p:spTree>
    <p:extLst>
      <p:ext uri="{BB962C8B-B14F-4D97-AF65-F5344CB8AC3E}">
        <p14:creationId xmlns:p14="http://schemas.microsoft.com/office/powerpoint/2010/main" val="3602799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92162"/>
          </a:xfrm>
        </p:spPr>
        <p:txBody>
          <a:bodyPr/>
          <a:lstStyle/>
          <a:p>
            <a:pPr algn="ctr"/>
            <a:r>
              <a:rPr lang="en-US" dirty="0" smtClean="0"/>
              <a:t>Break and continue</a:t>
            </a:r>
            <a:endParaRPr lang="en-US" dirty="0"/>
          </a:p>
        </p:txBody>
      </p:sp>
      <p:sp>
        <p:nvSpPr>
          <p:cNvPr id="3" name="Content Placeholder 2"/>
          <p:cNvSpPr>
            <a:spLocks noGrp="1"/>
          </p:cNvSpPr>
          <p:nvPr>
            <p:ph sz="quarter" idx="1"/>
          </p:nvPr>
        </p:nvSpPr>
        <p:spPr>
          <a:xfrm>
            <a:off x="457200" y="1371600"/>
            <a:ext cx="7467600" cy="5257800"/>
          </a:xfrm>
        </p:spPr>
        <p:txBody>
          <a:bodyPr>
            <a:normAutofit fontScale="62500" lnSpcReduction="20000"/>
          </a:bodyPr>
          <a:lstStyle/>
          <a:p>
            <a:r>
              <a:rPr lang="en-US" sz="3100" dirty="0" smtClean="0"/>
              <a:t>break is used to exit a loop (NOT an if statement)</a:t>
            </a:r>
          </a:p>
          <a:p>
            <a:r>
              <a:rPr lang="en-US" sz="3100" dirty="0" smtClean="0"/>
              <a:t>continue is used to get back to the top of the loop </a:t>
            </a:r>
          </a:p>
          <a:p>
            <a:pPr marL="0" indent="0">
              <a:buNone/>
            </a:pPr>
            <a:endParaRPr lang="en-US" sz="3100" dirty="0" smtClean="0"/>
          </a:p>
          <a:p>
            <a:pPr marL="0" indent="0">
              <a:buNone/>
            </a:pPr>
            <a:r>
              <a:rPr lang="en-US" dirty="0"/>
              <a:t># Finicky Counter</a:t>
            </a:r>
          </a:p>
          <a:p>
            <a:pPr marL="0" indent="0">
              <a:buNone/>
            </a:pPr>
            <a:r>
              <a:rPr lang="en-US" dirty="0"/>
              <a:t># Demonstrates the break and continue statements</a:t>
            </a:r>
          </a:p>
          <a:p>
            <a:pPr marL="0" indent="0">
              <a:buNone/>
            </a:pPr>
            <a:endParaRPr lang="en-US" dirty="0"/>
          </a:p>
          <a:p>
            <a:pPr marL="0" indent="0">
              <a:buNone/>
            </a:pPr>
            <a:r>
              <a:rPr lang="en-US" dirty="0"/>
              <a:t>count = 0</a:t>
            </a:r>
          </a:p>
          <a:p>
            <a:pPr marL="0" indent="0">
              <a:buNone/>
            </a:pPr>
            <a:r>
              <a:rPr lang="en-US" dirty="0"/>
              <a:t>while True:</a:t>
            </a:r>
          </a:p>
          <a:p>
            <a:pPr marL="0" indent="0">
              <a:buNone/>
            </a:pPr>
            <a:r>
              <a:rPr lang="en-US" dirty="0"/>
              <a:t>    count += 1</a:t>
            </a:r>
          </a:p>
          <a:p>
            <a:pPr marL="0" indent="0">
              <a:buNone/>
            </a:pPr>
            <a:r>
              <a:rPr lang="en-US" dirty="0"/>
              <a:t>    # end loop if count greater than 10</a:t>
            </a:r>
          </a:p>
          <a:p>
            <a:pPr marL="0" indent="0">
              <a:buNone/>
            </a:pPr>
            <a:r>
              <a:rPr lang="en-US" dirty="0"/>
              <a:t>    if count &gt; 10:</a:t>
            </a:r>
          </a:p>
          <a:p>
            <a:pPr marL="0" indent="0">
              <a:buNone/>
            </a:pPr>
            <a:r>
              <a:rPr lang="en-US" dirty="0"/>
              <a:t>       break</a:t>
            </a:r>
          </a:p>
          <a:p>
            <a:pPr marL="0" indent="0">
              <a:buNone/>
            </a:pPr>
            <a:r>
              <a:rPr lang="en-US" dirty="0"/>
              <a:t>    # skip 5</a:t>
            </a:r>
          </a:p>
          <a:p>
            <a:pPr marL="0" indent="0">
              <a:buNone/>
            </a:pPr>
            <a:r>
              <a:rPr lang="en-US" dirty="0"/>
              <a:t>    if count == 5:</a:t>
            </a:r>
          </a:p>
          <a:p>
            <a:pPr marL="0" indent="0">
              <a:buNone/>
            </a:pPr>
            <a:r>
              <a:rPr lang="en-US" dirty="0"/>
              <a:t>        continue</a:t>
            </a:r>
          </a:p>
          <a:p>
            <a:pPr marL="0" indent="0">
              <a:buNone/>
            </a:pPr>
            <a:r>
              <a:rPr lang="en-US" dirty="0"/>
              <a:t>    print(count)</a:t>
            </a:r>
          </a:p>
          <a:p>
            <a:pPr marL="0" indent="0">
              <a:buNone/>
            </a:pPr>
            <a:r>
              <a:rPr lang="en-US" dirty="0"/>
              <a:t>    </a:t>
            </a:r>
          </a:p>
          <a:p>
            <a:pPr marL="0" indent="0">
              <a:buNone/>
            </a:pPr>
            <a:r>
              <a:rPr lang="en-US" dirty="0"/>
              <a:t>input("\n\</a:t>
            </a:r>
            <a:r>
              <a:rPr lang="en-US" dirty="0" err="1"/>
              <a:t>nPress</a:t>
            </a:r>
            <a:r>
              <a:rPr lang="en-US" dirty="0"/>
              <a:t> the enter key to exit.") </a:t>
            </a:r>
          </a:p>
        </p:txBody>
      </p:sp>
    </p:spTree>
    <p:extLst>
      <p:ext uri="{BB962C8B-B14F-4D97-AF65-F5344CB8AC3E}">
        <p14:creationId xmlns:p14="http://schemas.microsoft.com/office/powerpoint/2010/main" val="170730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print…..</a:t>
            </a:r>
            <a:endParaRPr lang="en-US" dirty="0"/>
          </a:p>
        </p:txBody>
      </p:sp>
      <p:sp>
        <p:nvSpPr>
          <p:cNvPr id="3" name="Content Placeholder 2"/>
          <p:cNvSpPr>
            <a:spLocks noGrp="1"/>
          </p:cNvSpPr>
          <p:nvPr>
            <p:ph sz="quarter" idx="1"/>
          </p:nvPr>
        </p:nvSpPr>
        <p:spPr/>
        <p:txBody>
          <a:bodyPr/>
          <a:lstStyle/>
          <a:p>
            <a:pPr marL="0" indent="0">
              <a:buNone/>
            </a:pPr>
            <a:r>
              <a:rPr lang="en-US" dirty="0"/>
              <a:t>&gt;&gt;&gt; print("A",</a:t>
            </a:r>
          </a:p>
          <a:p>
            <a:pPr marL="0" indent="0">
              <a:buNone/>
            </a:pPr>
            <a:r>
              <a:rPr lang="en-US" dirty="0"/>
              <a:t>      "book",</a:t>
            </a:r>
          </a:p>
          <a:p>
            <a:pPr marL="0" indent="0">
              <a:buNone/>
            </a:pPr>
            <a:r>
              <a:rPr lang="en-US" dirty="0"/>
              <a:t>      "of verse")</a:t>
            </a:r>
          </a:p>
          <a:p>
            <a:pPr marL="0" indent="0">
              <a:buNone/>
            </a:pPr>
            <a:r>
              <a:rPr lang="en-US" dirty="0"/>
              <a:t>A book of </a:t>
            </a:r>
            <a:r>
              <a:rPr lang="en-US" dirty="0" smtClean="0"/>
              <a:t>verse</a:t>
            </a:r>
          </a:p>
          <a:p>
            <a:pPr marL="0" indent="0">
              <a:buNone/>
            </a:pPr>
            <a:endParaRPr lang="en-US" dirty="0"/>
          </a:p>
          <a:p>
            <a:pPr marL="0" indent="0">
              <a:buNone/>
            </a:pPr>
            <a:r>
              <a:rPr lang="en-US" dirty="0" smtClean="0"/>
              <a:t>Note: print(“This is</a:t>
            </a:r>
          </a:p>
          <a:p>
            <a:pPr marL="0" indent="0">
              <a:buNone/>
            </a:pPr>
            <a:r>
              <a:rPr lang="en-US" dirty="0"/>
              <a:t>	</a:t>
            </a:r>
            <a:r>
              <a:rPr lang="en-US" dirty="0" smtClean="0"/>
              <a:t>great”) WILL NOT 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922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Compound Statements/Logical operators</a:t>
            </a:r>
            <a:endParaRPr lang="en-US" dirty="0"/>
          </a:p>
        </p:txBody>
      </p:sp>
      <p:sp>
        <p:nvSpPr>
          <p:cNvPr id="3" name="Content Placeholder 2"/>
          <p:cNvSpPr>
            <a:spLocks noGrp="1"/>
          </p:cNvSpPr>
          <p:nvPr>
            <p:ph sz="quarter" idx="1"/>
          </p:nvPr>
        </p:nvSpPr>
        <p:spPr/>
        <p:txBody>
          <a:bodyPr>
            <a:normAutofit lnSpcReduction="10000"/>
          </a:bodyPr>
          <a:lstStyle/>
          <a:p>
            <a:r>
              <a:rPr lang="en-US" dirty="0"/>
              <a:t>a</a:t>
            </a:r>
            <a:r>
              <a:rPr lang="en-US" dirty="0" smtClean="0"/>
              <a:t>nd, or, and not can be used</a:t>
            </a:r>
          </a:p>
          <a:p>
            <a:r>
              <a:rPr lang="en-US" dirty="0" smtClean="0"/>
              <a:t>Examples:</a:t>
            </a:r>
          </a:p>
          <a:p>
            <a:pPr marL="0" indent="0">
              <a:buNone/>
            </a:pPr>
            <a:r>
              <a:rPr lang="en-US" dirty="0" smtClean="0"/>
              <a:t>Let x = 5</a:t>
            </a:r>
          </a:p>
          <a:p>
            <a:pPr marL="0" indent="0">
              <a:buNone/>
            </a:pPr>
            <a:r>
              <a:rPr lang="en-US" dirty="0" smtClean="0"/>
              <a:t>x &gt; 3 and x &lt; 8 evaluates to True</a:t>
            </a:r>
          </a:p>
          <a:p>
            <a:pPr marL="0" indent="0">
              <a:buNone/>
            </a:pPr>
            <a:endParaRPr lang="en-US" dirty="0"/>
          </a:p>
          <a:p>
            <a:pPr marL="0" indent="0">
              <a:buNone/>
            </a:pPr>
            <a:r>
              <a:rPr lang="en-US" dirty="0" smtClean="0"/>
              <a:t>x &gt; 5 or x == 5 evaluates to True</a:t>
            </a:r>
          </a:p>
          <a:p>
            <a:pPr marL="0" indent="0">
              <a:buNone/>
            </a:pPr>
            <a:endParaRPr lang="en-US" dirty="0"/>
          </a:p>
          <a:p>
            <a:pPr marL="0" indent="0">
              <a:buNone/>
            </a:pPr>
            <a:r>
              <a:rPr lang="en-US" dirty="0" smtClean="0"/>
              <a:t>not x &gt; 3 evaluates to False</a:t>
            </a:r>
          </a:p>
          <a:p>
            <a:pPr marL="0" indent="0">
              <a:buNone/>
            </a:pPr>
            <a:endParaRPr lang="en-US" dirty="0"/>
          </a:p>
          <a:p>
            <a:pPr marL="0" indent="0">
              <a:buNone/>
            </a:pPr>
            <a:r>
              <a:rPr lang="en-US" dirty="0" smtClean="0"/>
              <a:t>Let name = “”</a:t>
            </a:r>
          </a:p>
          <a:p>
            <a:pPr marL="0" indent="0">
              <a:buNone/>
            </a:pPr>
            <a:r>
              <a:rPr lang="en-US" dirty="0" smtClean="0"/>
              <a:t>not name evaluates to True</a:t>
            </a:r>
            <a:endParaRPr lang="en-US" dirty="0"/>
          </a:p>
        </p:txBody>
      </p:sp>
    </p:spTree>
    <p:extLst>
      <p:ext uri="{BB962C8B-B14F-4D97-AF65-F5344CB8AC3E}">
        <p14:creationId xmlns:p14="http://schemas.microsoft.com/office/powerpoint/2010/main" val="127421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15962"/>
          </a:xfrm>
        </p:spPr>
        <p:txBody>
          <a:bodyPr/>
          <a:lstStyle/>
          <a:p>
            <a:pPr algn="ctr"/>
            <a:r>
              <a:rPr lang="en-US" dirty="0" smtClean="0"/>
              <a:t>Quiz</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709508266"/>
              </p:ext>
            </p:extLst>
          </p:nvPr>
        </p:nvGraphicFramePr>
        <p:xfrm>
          <a:off x="457200" y="1371600"/>
          <a:ext cx="2209800" cy="1424272"/>
        </p:xfrm>
        <a:graphic>
          <a:graphicData uri="http://schemas.openxmlformats.org/drawingml/2006/table">
            <a:tbl>
              <a:tblPr/>
              <a:tblGrid>
                <a:gridCol w="2209800"/>
              </a:tblGrid>
              <a:tr h="314237">
                <a:tc>
                  <a:txBody>
                    <a:bodyPr/>
                    <a:lstStyle/>
                    <a:p>
                      <a:pPr algn="l" fontAlgn="t"/>
                      <a:r>
                        <a:rPr lang="en-US" sz="1600" dirty="0" err="1" smtClean="0">
                          <a:effectLst/>
                        </a:rPr>
                        <a:t>first_name</a:t>
                      </a:r>
                      <a:endParaRPr lang="en-US" sz="1600" dirty="0">
                        <a:effectLst/>
                      </a:endParaRPr>
                    </a:p>
                  </a:txBody>
                  <a:tcPr marL="56114" marR="56114" marT="56114" marB="5611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4237">
                <a:tc>
                  <a:txBody>
                    <a:bodyPr/>
                    <a:lstStyle/>
                    <a:p>
                      <a:pPr algn="l" fontAlgn="t"/>
                      <a:r>
                        <a:rPr lang="en-US" sz="1600" dirty="0" err="1" smtClean="0">
                          <a:effectLst/>
                        </a:rPr>
                        <a:t>first!Name</a:t>
                      </a:r>
                      <a:r>
                        <a:rPr lang="en-US" sz="1600" dirty="0" smtClean="0">
                          <a:effectLst/>
                        </a:rPr>
                        <a:t>?</a:t>
                      </a:r>
                      <a:endParaRPr lang="en-US" sz="1600" dirty="0">
                        <a:effectLst/>
                      </a:endParaRPr>
                    </a:p>
                  </a:txBody>
                  <a:tcPr marL="56114" marR="56114" marT="56114" marB="5611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4237">
                <a:tc>
                  <a:txBody>
                    <a:bodyPr/>
                    <a:lstStyle/>
                    <a:p>
                      <a:pPr algn="l" fontAlgn="t"/>
                      <a:r>
                        <a:rPr lang="en-US" sz="1600" dirty="0" err="1" smtClean="0">
                          <a:effectLst/>
                        </a:rPr>
                        <a:t>fIRstNaME</a:t>
                      </a:r>
                      <a:endParaRPr lang="en-US" sz="1600" dirty="0">
                        <a:effectLst/>
                      </a:endParaRPr>
                    </a:p>
                  </a:txBody>
                  <a:tcPr marL="56114" marR="56114" marT="56114" marB="5611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4237">
                <a:tc>
                  <a:txBody>
                    <a:bodyPr/>
                    <a:lstStyle/>
                    <a:p>
                      <a:pPr algn="l" fontAlgn="t"/>
                      <a:r>
                        <a:rPr lang="en-US" sz="1600" dirty="0" smtClean="0">
                          <a:effectLst/>
                        </a:rPr>
                        <a:t>2first_name</a:t>
                      </a:r>
                      <a:endParaRPr lang="en-US" sz="1600" dirty="0">
                        <a:effectLst/>
                      </a:endParaRPr>
                    </a:p>
                  </a:txBody>
                  <a:tcPr marL="56114" marR="56114" marT="56114" marB="56114">
                    <a:lnL>
                      <a:noFill/>
                    </a:lnL>
                    <a:lnR>
                      <a:noFill/>
                    </a:lnR>
                    <a:lnT w="9525" cap="flat" cmpd="sng" algn="ctr">
                      <a:solidFill>
                        <a:srgbClr val="DDDDDD"/>
                      </a:solidFill>
                      <a:prstDash val="solid"/>
                      <a:round/>
                      <a:headEnd type="none" w="med" len="med"/>
                      <a:tailEnd type="none" w="med" len="med"/>
                    </a:lnT>
                    <a:lnB>
                      <a:noFill/>
                    </a:lnB>
                    <a:solidFill>
                      <a:srgbClr val="F5F5F5"/>
                    </a:solidFill>
                  </a:tcPr>
                </a:tc>
              </a:tr>
            </a:tbl>
          </a:graphicData>
        </a:graphic>
      </p:graphicFrame>
      <p:sp>
        <p:nvSpPr>
          <p:cNvPr id="5" name="Rectangle 1"/>
          <p:cNvSpPr>
            <a:spLocks noChangeArrowheads="1"/>
          </p:cNvSpPr>
          <p:nvPr/>
        </p:nvSpPr>
        <p:spPr bwMode="auto">
          <a:xfrm>
            <a:off x="368048" y="915927"/>
            <a:ext cx="4504759" cy="338554"/>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Helvetica Neue"/>
                <a:cs typeface="Arial" pitchFamily="34" charset="0"/>
              </a:rPr>
              <a:t>Which of the following are legal Python names?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457200" y="3200400"/>
            <a:ext cx="3684022" cy="3693319"/>
          </a:xfrm>
          <a:prstGeom prst="rect">
            <a:avLst/>
          </a:prstGeom>
          <a:noFill/>
        </p:spPr>
        <p:txBody>
          <a:bodyPr wrap="none" rtlCol="0">
            <a:spAutoFit/>
          </a:bodyPr>
          <a:lstStyle/>
          <a:p>
            <a:r>
              <a:rPr lang="en-US" dirty="0" smtClean="0"/>
              <a:t>What is the value of x?</a:t>
            </a:r>
          </a:p>
          <a:p>
            <a:r>
              <a:rPr lang="en-US" dirty="0" smtClean="0"/>
              <a:t>x = 13 // 3</a:t>
            </a:r>
          </a:p>
          <a:p>
            <a:endParaRPr lang="en-US" dirty="0"/>
          </a:p>
          <a:p>
            <a:r>
              <a:rPr lang="en-US" dirty="0" smtClean="0"/>
              <a:t>What is the value of y?</a:t>
            </a:r>
          </a:p>
          <a:p>
            <a:r>
              <a:rPr lang="en-US" dirty="0" smtClean="0"/>
              <a:t>y = 13 % 5</a:t>
            </a:r>
          </a:p>
          <a:p>
            <a:endParaRPr lang="en-US" dirty="0"/>
          </a:p>
          <a:p>
            <a:r>
              <a:rPr lang="en-US" dirty="0" smtClean="0"/>
              <a:t>What does the following display?</a:t>
            </a:r>
          </a:p>
          <a:p>
            <a:r>
              <a:rPr lang="en-US" dirty="0" smtClean="0"/>
              <a:t>name = “”</a:t>
            </a:r>
          </a:p>
          <a:p>
            <a:r>
              <a:rPr lang="en-US" dirty="0" smtClean="0"/>
              <a:t>if not name:</a:t>
            </a:r>
          </a:p>
          <a:p>
            <a:r>
              <a:rPr lang="en-US" dirty="0"/>
              <a:t>	</a:t>
            </a:r>
            <a:r>
              <a:rPr lang="en-US" dirty="0" smtClean="0"/>
              <a:t>print(“No name”)</a:t>
            </a:r>
          </a:p>
          <a:p>
            <a:r>
              <a:rPr lang="en-US" dirty="0" smtClean="0"/>
              <a:t>else:</a:t>
            </a:r>
          </a:p>
          <a:p>
            <a:r>
              <a:rPr lang="en-US" dirty="0"/>
              <a:t>	</a:t>
            </a:r>
            <a:r>
              <a:rPr lang="en-US" dirty="0" smtClean="0"/>
              <a:t>print(name)</a:t>
            </a:r>
          </a:p>
          <a:p>
            <a:endParaRPr lang="en-US" dirty="0"/>
          </a:p>
        </p:txBody>
      </p:sp>
    </p:spTree>
    <p:extLst>
      <p:ext uri="{BB962C8B-B14F-4D97-AF65-F5344CB8AC3E}">
        <p14:creationId xmlns:p14="http://schemas.microsoft.com/office/powerpoint/2010/main" val="867425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QUIZ continued…….</a:t>
            </a:r>
            <a:endParaRPr lang="en-US" dirty="0"/>
          </a:p>
        </p:txBody>
      </p:sp>
      <p:sp>
        <p:nvSpPr>
          <p:cNvPr id="3" name="Content Placeholder 2"/>
          <p:cNvSpPr>
            <a:spLocks noGrp="1"/>
          </p:cNvSpPr>
          <p:nvPr>
            <p:ph sz="quarter" idx="1"/>
          </p:nvPr>
        </p:nvSpPr>
        <p:spPr>
          <a:xfrm>
            <a:off x="457200" y="1600200"/>
            <a:ext cx="7467600" cy="5257800"/>
          </a:xfrm>
        </p:spPr>
        <p:txBody>
          <a:bodyPr/>
          <a:lstStyle/>
          <a:p>
            <a:r>
              <a:rPr lang="en-US" dirty="0" smtClean="0"/>
              <a:t>What is the difference between </a:t>
            </a:r>
            <a:r>
              <a:rPr lang="en-US" dirty="0" err="1" smtClean="0"/>
              <a:t>random.randint</a:t>
            </a:r>
            <a:r>
              <a:rPr lang="en-US" dirty="0" smtClean="0"/>
              <a:t>(1,6) and </a:t>
            </a:r>
            <a:r>
              <a:rPr lang="en-US" dirty="0" err="1" smtClean="0"/>
              <a:t>random.randrange</a:t>
            </a:r>
            <a:r>
              <a:rPr lang="en-US" dirty="0" smtClean="0"/>
              <a:t>(1, 6)?</a:t>
            </a:r>
          </a:p>
          <a:p>
            <a:endParaRPr lang="en-US" dirty="0"/>
          </a:p>
          <a:p>
            <a:r>
              <a:rPr lang="en-US" dirty="0" smtClean="0"/>
              <a:t>What character should be inserted at the end of the first line to make the following code work?</a:t>
            </a:r>
          </a:p>
          <a:p>
            <a:pPr marL="0" indent="0">
              <a:buNone/>
            </a:pPr>
            <a:r>
              <a:rPr lang="en-US" dirty="0"/>
              <a:t>p</a:t>
            </a:r>
            <a:r>
              <a:rPr lang="en-US" dirty="0" smtClean="0"/>
              <a:t>rint(“This is “ </a:t>
            </a:r>
          </a:p>
          <a:p>
            <a:pPr marL="0" indent="0">
              <a:buNone/>
            </a:pPr>
            <a:r>
              <a:rPr lang="en-US" dirty="0"/>
              <a:t>	</a:t>
            </a:r>
            <a:r>
              <a:rPr lang="en-US" dirty="0" smtClean="0"/>
              <a:t>+ “great!”)</a:t>
            </a:r>
          </a:p>
          <a:p>
            <a:pPr marL="0" indent="0">
              <a:buNone/>
            </a:pPr>
            <a:endParaRPr lang="en-US" dirty="0"/>
          </a:p>
          <a:p>
            <a:r>
              <a:rPr lang="en-US" dirty="0" smtClean="0"/>
              <a:t>What is wrong with the following code?</a:t>
            </a:r>
          </a:p>
          <a:p>
            <a:pPr marL="0" indent="0">
              <a:buNone/>
            </a:pPr>
            <a:r>
              <a:rPr lang="en-US" dirty="0" smtClean="0"/>
              <a:t>if 5 &gt; 3</a:t>
            </a:r>
          </a:p>
          <a:p>
            <a:pPr marL="0" indent="0">
              <a:buNone/>
            </a:pPr>
            <a:r>
              <a:rPr lang="en-US" dirty="0"/>
              <a:t>	</a:t>
            </a:r>
            <a:r>
              <a:rPr lang="en-US" dirty="0" smtClean="0"/>
              <a:t>print(“5 is indeed greater than 3”) </a:t>
            </a:r>
            <a:endParaRPr lang="en-US" dirty="0"/>
          </a:p>
        </p:txBody>
      </p:sp>
    </p:spTree>
    <p:extLst>
      <p:ext uri="{BB962C8B-B14F-4D97-AF65-F5344CB8AC3E}">
        <p14:creationId xmlns:p14="http://schemas.microsoft.com/office/powerpoint/2010/main" val="254932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7467600" cy="653143"/>
          </a:xfrm>
        </p:spPr>
        <p:txBody>
          <a:bodyPr/>
          <a:lstStyle/>
          <a:p>
            <a:pPr algn="ctr"/>
            <a:r>
              <a:rPr lang="en-US" dirty="0" smtClean="0"/>
              <a:t>QUIZ continued……</a:t>
            </a:r>
            <a:endParaRPr lang="en-US" dirty="0"/>
          </a:p>
        </p:txBody>
      </p:sp>
      <p:sp>
        <p:nvSpPr>
          <p:cNvPr id="3" name="Content Placeholder 2"/>
          <p:cNvSpPr>
            <a:spLocks noGrp="1"/>
          </p:cNvSpPr>
          <p:nvPr>
            <p:ph sz="quarter" idx="1"/>
          </p:nvPr>
        </p:nvSpPr>
        <p:spPr>
          <a:xfrm>
            <a:off x="457200" y="990600"/>
            <a:ext cx="7467600" cy="5791200"/>
          </a:xfrm>
        </p:spPr>
        <p:txBody>
          <a:bodyPr/>
          <a:lstStyle/>
          <a:p>
            <a:r>
              <a:rPr lang="en-US" dirty="0" smtClean="0"/>
              <a:t>What is wrong with the following code?</a:t>
            </a:r>
          </a:p>
          <a:p>
            <a:pPr marL="0" indent="0">
              <a:buNone/>
            </a:pPr>
            <a:r>
              <a:rPr lang="en-US" dirty="0" smtClean="0"/>
              <a:t>if 5 &gt; 3:</a:t>
            </a:r>
          </a:p>
          <a:p>
            <a:pPr marL="0" indent="0">
              <a:buNone/>
            </a:pPr>
            <a:r>
              <a:rPr lang="en-US" dirty="0"/>
              <a:t>p</a:t>
            </a:r>
            <a:r>
              <a:rPr lang="en-US" dirty="0" smtClean="0"/>
              <a:t>rint(“5 is indeed greater than 3”) </a:t>
            </a:r>
          </a:p>
          <a:p>
            <a:pPr marL="0" indent="0">
              <a:buNone/>
            </a:pPr>
            <a:endParaRPr lang="en-US" dirty="0"/>
          </a:p>
          <a:p>
            <a:r>
              <a:rPr lang="en-US" dirty="0" smtClean="0"/>
              <a:t>What will the following code do?</a:t>
            </a:r>
          </a:p>
          <a:p>
            <a:pPr marL="0" indent="0">
              <a:buNone/>
            </a:pPr>
            <a:r>
              <a:rPr lang="en-US" dirty="0" smtClean="0"/>
              <a:t>x = 10</a:t>
            </a:r>
          </a:p>
          <a:p>
            <a:pPr marL="0" indent="0">
              <a:buNone/>
            </a:pPr>
            <a:r>
              <a:rPr lang="en-US" dirty="0"/>
              <a:t>w</a:t>
            </a:r>
            <a:r>
              <a:rPr lang="en-US" dirty="0" smtClean="0"/>
              <a:t>hile x &gt; 0:</a:t>
            </a:r>
          </a:p>
          <a:p>
            <a:pPr marL="0" indent="0">
              <a:buNone/>
            </a:pPr>
            <a:r>
              <a:rPr lang="en-US" dirty="0"/>
              <a:t>	</a:t>
            </a:r>
            <a:r>
              <a:rPr lang="en-US" dirty="0" smtClean="0"/>
              <a:t>print(x)</a:t>
            </a:r>
          </a:p>
          <a:p>
            <a:pPr marL="0" indent="0">
              <a:buNone/>
            </a:pPr>
            <a:endParaRPr lang="en-US" dirty="0" smtClean="0"/>
          </a:p>
          <a:p>
            <a:r>
              <a:rPr lang="en-US" dirty="0" smtClean="0"/>
              <a:t>What will the following code do?</a:t>
            </a:r>
          </a:p>
          <a:p>
            <a:pPr marL="0" indent="0">
              <a:buNone/>
            </a:pPr>
            <a:r>
              <a:rPr lang="en-US" dirty="0"/>
              <a:t>p</a:t>
            </a:r>
            <a:r>
              <a:rPr lang="en-US" dirty="0" smtClean="0"/>
              <a:t>assword = “”</a:t>
            </a:r>
          </a:p>
          <a:p>
            <a:pPr marL="0" indent="0">
              <a:buNone/>
            </a:pPr>
            <a:r>
              <a:rPr lang="en-US" dirty="0" smtClean="0"/>
              <a:t>while not password:</a:t>
            </a:r>
          </a:p>
          <a:p>
            <a:pPr marL="0" indent="0">
              <a:buNone/>
            </a:pPr>
            <a:r>
              <a:rPr lang="en-US" dirty="0"/>
              <a:t>	</a:t>
            </a:r>
            <a:r>
              <a:rPr lang="en-US" dirty="0" smtClean="0"/>
              <a:t>password = input(“</a:t>
            </a:r>
            <a:r>
              <a:rPr lang="en-US" smtClean="0"/>
              <a:t>Enter password: “) </a:t>
            </a:r>
            <a:endParaRPr lang="en-US" dirty="0" smtClean="0"/>
          </a:p>
          <a:p>
            <a:pPr marL="0" indent="0">
              <a:buNone/>
            </a:pPr>
            <a:endParaRPr lang="en-US" dirty="0"/>
          </a:p>
        </p:txBody>
      </p:sp>
    </p:spTree>
    <p:extLst>
      <p:ext uri="{BB962C8B-B14F-4D97-AF65-F5344CB8AC3E}">
        <p14:creationId xmlns:p14="http://schemas.microsoft.com/office/powerpoint/2010/main" val="47647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Formatting output</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&gt;&gt;&gt; x = 4.626262</a:t>
            </a:r>
          </a:p>
          <a:p>
            <a:pPr marL="0" indent="0">
              <a:buNone/>
            </a:pPr>
            <a:r>
              <a:rPr lang="en-US" dirty="0"/>
              <a:t>&gt;&gt;&gt; print(x)</a:t>
            </a:r>
          </a:p>
          <a:p>
            <a:pPr marL="0" indent="0">
              <a:buNone/>
            </a:pPr>
            <a:r>
              <a:rPr lang="en-US" dirty="0"/>
              <a:t>4.626262</a:t>
            </a:r>
          </a:p>
          <a:p>
            <a:pPr marL="0" indent="0">
              <a:buNone/>
            </a:pPr>
            <a:r>
              <a:rPr lang="en-US" dirty="0"/>
              <a:t>&gt;&gt;&gt; print("%.2f" % x)</a:t>
            </a:r>
          </a:p>
          <a:p>
            <a:pPr marL="0" indent="0">
              <a:buNone/>
            </a:pPr>
            <a:r>
              <a:rPr lang="en-US" dirty="0"/>
              <a:t>4.63</a:t>
            </a:r>
          </a:p>
          <a:p>
            <a:pPr marL="0" indent="0">
              <a:buNone/>
            </a:pPr>
            <a:r>
              <a:rPr lang="en-US" dirty="0"/>
              <a:t>&gt;&gt;&gt; name = "Doug Walters"</a:t>
            </a:r>
          </a:p>
          <a:p>
            <a:pPr marL="0" indent="0">
              <a:buNone/>
            </a:pPr>
            <a:r>
              <a:rPr lang="en-US" dirty="0"/>
              <a:t>&gt;&gt;&gt; print(name)</a:t>
            </a:r>
          </a:p>
          <a:p>
            <a:pPr marL="0" indent="0">
              <a:buNone/>
            </a:pPr>
            <a:r>
              <a:rPr lang="en-US" dirty="0"/>
              <a:t>Doug Walters</a:t>
            </a:r>
          </a:p>
          <a:p>
            <a:pPr marL="0" indent="0">
              <a:buNone/>
            </a:pPr>
            <a:r>
              <a:rPr lang="en-US" dirty="0"/>
              <a:t>&gt;&gt;&gt; print("%20s" % name)</a:t>
            </a:r>
          </a:p>
          <a:p>
            <a:pPr marL="0" indent="0">
              <a:buNone/>
            </a:pPr>
            <a:r>
              <a:rPr lang="en-US" dirty="0"/>
              <a:t>        Doug </a:t>
            </a:r>
            <a:r>
              <a:rPr lang="en-US" dirty="0" smtClean="0"/>
              <a:t>Walters =&gt; field width is 20; hence the</a:t>
            </a:r>
          </a:p>
          <a:p>
            <a:pPr marL="0" indent="0">
              <a:buNone/>
            </a:pPr>
            <a:r>
              <a:rPr lang="en-US" dirty="0"/>
              <a:t>	</a:t>
            </a:r>
            <a:r>
              <a:rPr lang="en-US" dirty="0" smtClean="0"/>
              <a:t>		     leading spaces</a:t>
            </a:r>
            <a:endParaRPr lang="en-US" dirty="0"/>
          </a:p>
        </p:txBody>
      </p:sp>
    </p:spTree>
    <p:extLst>
      <p:ext uri="{BB962C8B-B14F-4D97-AF65-F5344CB8AC3E}">
        <p14:creationId xmlns:p14="http://schemas.microsoft.com/office/powerpoint/2010/main" val="123268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Formatting Continued</a:t>
            </a:r>
            <a:endParaRPr lang="en-US" dirty="0"/>
          </a:p>
        </p:txBody>
      </p:sp>
      <p:sp>
        <p:nvSpPr>
          <p:cNvPr id="3" name="Content Placeholder 2"/>
          <p:cNvSpPr>
            <a:spLocks noGrp="1"/>
          </p:cNvSpPr>
          <p:nvPr>
            <p:ph sz="quarter" idx="1"/>
          </p:nvPr>
        </p:nvSpPr>
        <p:spPr/>
        <p:txBody>
          <a:bodyPr/>
          <a:lstStyle/>
          <a:p>
            <a:pPr marL="0" indent="0">
              <a:buNone/>
            </a:pPr>
            <a:r>
              <a:rPr lang="en-US" dirty="0"/>
              <a:t>&gt;&gt;&gt; print("%-20s%.2f" % (</a:t>
            </a:r>
            <a:r>
              <a:rPr lang="en-US" dirty="0" err="1"/>
              <a:t>name,x</a:t>
            </a:r>
            <a:r>
              <a:rPr lang="en-US" dirty="0"/>
              <a:t>))</a:t>
            </a:r>
          </a:p>
          <a:p>
            <a:pPr marL="0" indent="0">
              <a:buNone/>
            </a:pPr>
            <a:r>
              <a:rPr lang="en-US" dirty="0"/>
              <a:t>Doug Walters        </a:t>
            </a:r>
            <a:r>
              <a:rPr lang="en-US" dirty="0" smtClean="0"/>
              <a:t>4.63</a:t>
            </a:r>
          </a:p>
          <a:p>
            <a:pPr marL="0" indent="0">
              <a:buNone/>
            </a:pPr>
            <a:r>
              <a:rPr lang="en-US" dirty="0" smtClean="0"/>
              <a:t>(Note: %-20s =&gt; left-justified, 20 characters wide)</a:t>
            </a:r>
          </a:p>
          <a:p>
            <a:pPr marL="0" indent="0">
              <a:buNone/>
            </a:pPr>
            <a:endParaRPr lang="en-US" dirty="0"/>
          </a:p>
          <a:p>
            <a:pPr marL="0" indent="0">
              <a:buNone/>
            </a:pPr>
            <a:r>
              <a:rPr lang="en-US" dirty="0" smtClean="0"/>
              <a:t>Using format:</a:t>
            </a:r>
          </a:p>
          <a:p>
            <a:pPr marL="0" indent="0">
              <a:buNone/>
            </a:pPr>
            <a:r>
              <a:rPr lang="en-US" dirty="0"/>
              <a:t>&gt;&gt;&gt; print("{0:20s}{1:.2f}".format(</a:t>
            </a:r>
            <a:r>
              <a:rPr lang="en-US" dirty="0" err="1"/>
              <a:t>name,x</a:t>
            </a:r>
            <a:r>
              <a:rPr lang="en-US" dirty="0"/>
              <a:t>))</a:t>
            </a:r>
          </a:p>
          <a:p>
            <a:pPr marL="0" indent="0">
              <a:buNone/>
            </a:pPr>
            <a:r>
              <a:rPr lang="en-US" dirty="0"/>
              <a:t>Doug Walters        4.63</a:t>
            </a:r>
          </a:p>
        </p:txBody>
      </p:sp>
    </p:spTree>
    <p:extLst>
      <p:ext uri="{BB962C8B-B14F-4D97-AF65-F5344CB8AC3E}">
        <p14:creationId xmlns:p14="http://schemas.microsoft.com/office/powerpoint/2010/main" val="350782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notes</a:t>
            </a:r>
            <a:endParaRPr lang="en-US" dirty="0"/>
          </a:p>
        </p:txBody>
      </p:sp>
      <p:sp>
        <p:nvSpPr>
          <p:cNvPr id="3" name="Content Placeholder 2"/>
          <p:cNvSpPr>
            <a:spLocks noGrp="1"/>
          </p:cNvSpPr>
          <p:nvPr>
            <p:ph sz="quarter" idx="1"/>
          </p:nvPr>
        </p:nvSpPr>
        <p:spPr/>
        <p:txBody>
          <a:bodyPr/>
          <a:lstStyle/>
          <a:p>
            <a:r>
              <a:rPr lang="en-US" dirty="0" smtClean="0"/>
              <a:t>Single or double quotes may be </a:t>
            </a:r>
            <a:r>
              <a:rPr lang="en-US" dirty="0" smtClean="0"/>
              <a:t>used</a:t>
            </a:r>
          </a:p>
          <a:p>
            <a:pPr marL="0" indent="0">
              <a:buNone/>
            </a:pPr>
            <a:endParaRPr lang="en-US" dirty="0" smtClean="0"/>
          </a:p>
          <a:p>
            <a:r>
              <a:rPr lang="en-US" dirty="0" smtClean="0"/>
              <a:t>A comma can be used to separate multiple values (e.g., print(“A”,”B”)</a:t>
            </a:r>
          </a:p>
          <a:p>
            <a:endParaRPr lang="en-US" dirty="0" smtClean="0"/>
          </a:p>
          <a:p>
            <a:r>
              <a:rPr lang="en-US" dirty="0" smtClean="0"/>
              <a:t>Triple</a:t>
            </a:r>
            <a:r>
              <a:rPr lang="en-US" dirty="0" smtClean="0"/>
              <a:t>-quoted strings can span multiple lines</a:t>
            </a:r>
          </a:p>
          <a:p>
            <a:pPr lvl="1"/>
            <a:endParaRPr lang="en-US" dirty="0"/>
          </a:p>
        </p:txBody>
      </p:sp>
    </p:spTree>
    <p:extLst>
      <p:ext uri="{BB962C8B-B14F-4D97-AF65-F5344CB8AC3E}">
        <p14:creationId xmlns:p14="http://schemas.microsoft.com/office/powerpoint/2010/main" val="361911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Escape sequences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Escape sequences allow you to insert special characters into strings</a:t>
            </a:r>
          </a:p>
          <a:p>
            <a:r>
              <a:rPr lang="en-US" dirty="0" smtClean="0"/>
              <a:t>\t inserts a tab</a:t>
            </a:r>
          </a:p>
          <a:p>
            <a:r>
              <a:rPr lang="en-US" dirty="0" smtClean="0"/>
              <a:t>\\ allows you to display a backslash (‘\’)</a:t>
            </a:r>
          </a:p>
          <a:p>
            <a:r>
              <a:rPr lang="en-US" dirty="0" smtClean="0"/>
              <a:t>\n is used to insert a newline character</a:t>
            </a:r>
          </a:p>
          <a:p>
            <a:r>
              <a:rPr lang="en-US" dirty="0" smtClean="0"/>
              <a:t>\’ inserts a single quote</a:t>
            </a:r>
          </a:p>
          <a:p>
            <a:r>
              <a:rPr lang="en-US" dirty="0" smtClean="0"/>
              <a:t>\” inserts a double quote</a:t>
            </a:r>
          </a:p>
          <a:p>
            <a:r>
              <a:rPr lang="en-US" dirty="0" smtClean="0"/>
              <a:t>\a sounds the system bell of your computer</a:t>
            </a:r>
          </a:p>
          <a:p>
            <a:pPr marL="0" indent="0">
              <a:buNone/>
            </a:pPr>
            <a:endParaRPr lang="en-US" dirty="0"/>
          </a:p>
          <a:p>
            <a:pPr marL="0" indent="0">
              <a:buNone/>
            </a:pPr>
            <a:r>
              <a:rPr lang="en-US" dirty="0" smtClean="0"/>
              <a:t>NOTE: Some escape sequences work only if you run your program from the OS (e.g., console window)</a:t>
            </a:r>
            <a:endParaRPr lang="en-US" dirty="0"/>
          </a:p>
        </p:txBody>
      </p:sp>
    </p:spTree>
    <p:extLst>
      <p:ext uri="{BB962C8B-B14F-4D97-AF65-F5344CB8AC3E}">
        <p14:creationId xmlns:p14="http://schemas.microsoft.com/office/powerpoint/2010/main" val="355164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Concatenating and repeating strings</a:t>
            </a:r>
            <a:endParaRPr lang="en-US" dirty="0"/>
          </a:p>
        </p:txBody>
      </p:sp>
      <p:sp>
        <p:nvSpPr>
          <p:cNvPr id="3" name="Content Placeholder 2"/>
          <p:cNvSpPr>
            <a:spLocks noGrp="1"/>
          </p:cNvSpPr>
          <p:nvPr>
            <p:ph sz="quarter" idx="1"/>
          </p:nvPr>
        </p:nvSpPr>
        <p:spPr/>
        <p:txBody>
          <a:bodyPr/>
          <a:lstStyle/>
          <a:p>
            <a:r>
              <a:rPr lang="en-US" dirty="0" smtClean="0"/>
              <a:t>The + operator is used to concatenate strings</a:t>
            </a:r>
          </a:p>
          <a:p>
            <a:pPr lvl="1"/>
            <a:r>
              <a:rPr lang="en-US" dirty="0" smtClean="0"/>
              <a:t>Example: “New “ + “Year” =&gt; “New Year”</a:t>
            </a:r>
          </a:p>
          <a:p>
            <a:r>
              <a:rPr lang="en-US" dirty="0" smtClean="0"/>
              <a:t>\ is a line continuation character</a:t>
            </a:r>
          </a:p>
          <a:p>
            <a:pPr lvl="1"/>
            <a:r>
              <a:rPr lang="en-US" dirty="0" smtClean="0"/>
              <a:t>Example: print(“This is line1” \</a:t>
            </a:r>
          </a:p>
          <a:p>
            <a:pPr marL="365760" lvl="1" indent="0">
              <a:buNone/>
            </a:pPr>
            <a:r>
              <a:rPr lang="en-US" dirty="0"/>
              <a:t>	</a:t>
            </a:r>
            <a:r>
              <a:rPr lang="en-US" dirty="0" smtClean="0"/>
              <a:t>		+ “\</a:t>
            </a:r>
            <a:r>
              <a:rPr lang="en-US" dirty="0" err="1" smtClean="0"/>
              <a:t>nThis</a:t>
            </a:r>
            <a:r>
              <a:rPr lang="en-US" dirty="0" smtClean="0"/>
              <a:t> is line2”)</a:t>
            </a:r>
            <a:endParaRPr lang="en-US" dirty="0"/>
          </a:p>
          <a:p>
            <a:r>
              <a:rPr lang="en-US" dirty="0" smtClean="0"/>
              <a:t>The * operator is used to repeat strings</a:t>
            </a:r>
          </a:p>
          <a:p>
            <a:pPr lvl="1"/>
            <a:r>
              <a:rPr lang="en-US" dirty="0" smtClean="0"/>
              <a:t>Example: print(“A” * 5) =&gt; “AAAAA”</a:t>
            </a:r>
          </a:p>
        </p:txBody>
      </p:sp>
    </p:spTree>
    <p:extLst>
      <p:ext uri="{BB962C8B-B14F-4D97-AF65-F5344CB8AC3E}">
        <p14:creationId xmlns:p14="http://schemas.microsoft.com/office/powerpoint/2010/main" val="185168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Numeric types &amp; math operators</a:t>
            </a:r>
            <a:endParaRPr lang="en-US" dirty="0"/>
          </a:p>
        </p:txBody>
      </p:sp>
      <p:sp>
        <p:nvSpPr>
          <p:cNvPr id="3" name="Content Placeholder 2"/>
          <p:cNvSpPr>
            <a:spLocks noGrp="1"/>
          </p:cNvSpPr>
          <p:nvPr>
            <p:ph sz="quarter" idx="1"/>
          </p:nvPr>
        </p:nvSpPr>
        <p:spPr/>
        <p:txBody>
          <a:bodyPr/>
          <a:lstStyle/>
          <a:p>
            <a:r>
              <a:rPr lang="en-US" dirty="0" smtClean="0"/>
              <a:t>Integers and floating point numbers</a:t>
            </a:r>
          </a:p>
          <a:p>
            <a:r>
              <a:rPr lang="en-US" dirty="0" smtClean="0"/>
              <a:t>+, -, *, /, //, %</a:t>
            </a:r>
          </a:p>
          <a:p>
            <a:pPr lvl="1"/>
            <a:r>
              <a:rPr lang="en-US" dirty="0"/>
              <a:t>8</a:t>
            </a:r>
            <a:r>
              <a:rPr lang="en-US" dirty="0" smtClean="0"/>
              <a:t> + 5</a:t>
            </a:r>
          </a:p>
          <a:p>
            <a:pPr lvl="1"/>
            <a:r>
              <a:rPr lang="en-US" dirty="0"/>
              <a:t>8</a:t>
            </a:r>
            <a:r>
              <a:rPr lang="en-US" dirty="0" smtClean="0"/>
              <a:t> – 5</a:t>
            </a:r>
          </a:p>
          <a:p>
            <a:pPr lvl="1"/>
            <a:r>
              <a:rPr lang="en-US" dirty="0" smtClean="0"/>
              <a:t>8 * 5</a:t>
            </a:r>
          </a:p>
          <a:p>
            <a:pPr lvl="1"/>
            <a:r>
              <a:rPr lang="en-US" dirty="0" smtClean="0"/>
              <a:t>8 / 5 =&gt; 1.6</a:t>
            </a:r>
          </a:p>
          <a:p>
            <a:pPr lvl="1"/>
            <a:r>
              <a:rPr lang="en-US" dirty="0" smtClean="0"/>
              <a:t>8 // 5 =&gt; 1</a:t>
            </a:r>
          </a:p>
          <a:p>
            <a:pPr lvl="1"/>
            <a:r>
              <a:rPr lang="en-US" dirty="0" smtClean="0"/>
              <a:t>8 % 5 =&gt; 3</a:t>
            </a:r>
          </a:p>
          <a:p>
            <a:pPr lvl="1"/>
            <a:endParaRPr lang="en-US" dirty="0"/>
          </a:p>
        </p:txBody>
      </p:sp>
    </p:spTree>
    <p:extLst>
      <p:ext uri="{BB962C8B-B14F-4D97-AF65-F5344CB8AC3E}">
        <p14:creationId xmlns:p14="http://schemas.microsoft.com/office/powerpoint/2010/main" val="2611034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304</TotalTime>
  <Words>2064</Words>
  <Application>Microsoft Macintosh PowerPoint</Application>
  <PresentationFormat>On-screen Show (4:3)</PresentationFormat>
  <Paragraphs>321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Oriel</vt:lpstr>
      <vt:lpstr>Python Basics</vt:lpstr>
      <vt:lpstr>Using Quotes</vt:lpstr>
      <vt:lpstr>More on print…..</vt:lpstr>
      <vt:lpstr>Formatting output</vt:lpstr>
      <vt:lpstr>Formatting Continued</vt:lpstr>
      <vt:lpstr>Some notes</vt:lpstr>
      <vt:lpstr>Escape sequences</vt:lpstr>
      <vt:lpstr>Concatenating and repeating strings</vt:lpstr>
      <vt:lpstr>Numeric types &amp; math operators</vt:lpstr>
      <vt:lpstr>Using variables</vt:lpstr>
      <vt:lpstr>Useful string methods</vt:lpstr>
      <vt:lpstr>An example</vt:lpstr>
      <vt:lpstr>Output…….</vt:lpstr>
      <vt:lpstr>User input – getting numbers</vt:lpstr>
      <vt:lpstr>Fixing the problem</vt:lpstr>
      <vt:lpstr>In summary……..</vt:lpstr>
      <vt:lpstr>Augmented assignment operators</vt:lpstr>
      <vt:lpstr>Branching, While loops, and program planning</vt:lpstr>
      <vt:lpstr>Random numbers</vt:lpstr>
      <vt:lpstr>Sum of dice</vt:lpstr>
      <vt:lpstr>Randint() and randrange()</vt:lpstr>
      <vt:lpstr>The if statement</vt:lpstr>
      <vt:lpstr>A simple program</vt:lpstr>
      <vt:lpstr>Comparison operators</vt:lpstr>
      <vt:lpstr>While loop</vt:lpstr>
      <vt:lpstr>A simple number guessing game</vt:lpstr>
      <vt:lpstr>Exercise</vt:lpstr>
      <vt:lpstr>True or False</vt:lpstr>
      <vt:lpstr>Break and continue</vt:lpstr>
      <vt:lpstr>Compound Statements/Logical operators</vt:lpstr>
      <vt:lpstr>Quiz</vt:lpstr>
      <vt:lpstr>QUIZ continued…….</vt:lpstr>
      <vt:lpstr>QUIZ continued……</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outline</dc:title>
  <dc:creator>Nerur, Sridhar P</dc:creator>
  <cp:lastModifiedBy>Sridhar Nerur</cp:lastModifiedBy>
  <cp:revision>22</cp:revision>
  <dcterms:created xsi:type="dcterms:W3CDTF">2013-01-06T23:57:08Z</dcterms:created>
  <dcterms:modified xsi:type="dcterms:W3CDTF">2015-01-30T15:50:43Z</dcterms:modified>
</cp:coreProperties>
</file>