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69" r:id="rId2"/>
    <p:sldId id="266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8" r:id="rId22"/>
    <p:sldId id="299" r:id="rId23"/>
    <p:sldId id="300" r:id="rId24"/>
    <p:sldId id="302" r:id="rId25"/>
    <p:sldId id="303" r:id="rId26"/>
    <p:sldId id="305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9D708-CCC1-B94D-AA22-A63F481647C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24C25-0CC7-224B-A1D1-FBED7389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C5BB32-3CDD-B045-9E59-81319C1A3A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5E962E8-F1AC-CB43-88D1-36E2C71E21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840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C5BB32-3CDD-B045-9E59-81319C1A3A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5E962E8-F1AC-CB43-88D1-36E2C71E2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C5BB32-3CDD-B045-9E59-81319C1A3A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5E962E8-F1AC-CB43-88D1-36E2C71E2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rxnlp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ev.twitter.com/rest/reference/get/search/tweets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cs.uic.edu/~liub/FBS/sentiment-analysi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alchemy-api.html" TargetMode="External"/><Relationship Id="rId4" Type="http://schemas.openxmlformats.org/officeDocument/2006/relationships/hyperlink" Target="http://sentistrength.wlv.ac.uk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loud.google.com/natural-language/docs/sentiment-tutoria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penclassroom.stanford.edu/MainFolder/DocumentPage.php?course=MachineLearning&amp;doc=exercises/ex6/ex6.html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58920"/>
            <a:ext cx="9144000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Drawing Actionable Insights from an Analysis of Unstructured Data: The case of Text Analytics</a:t>
            </a:r>
            <a:endParaRPr lang="en-US" sz="3600" b="1" dirty="0" smtClean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12055"/>
            <a:ext cx="9144000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Dr. Sridhar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Panchapakesan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Nerur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Professor, Information Systems &amp; Operations Management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7813" y="4446537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333" y="1600202"/>
            <a:ext cx="8763000" cy="43844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is apparent that statistics plays a key role in research – our interest is in business research</a:t>
            </a:r>
          </a:p>
          <a:p>
            <a:endParaRPr lang="en-US" dirty="0"/>
          </a:p>
          <a:p>
            <a:r>
              <a:rPr lang="en-US" dirty="0" smtClean="0"/>
              <a:t>Can this be affirmed through an analysis of secondary data?</a:t>
            </a:r>
          </a:p>
          <a:p>
            <a:endParaRPr lang="en-US" dirty="0"/>
          </a:p>
          <a:p>
            <a:r>
              <a:rPr lang="en-US" dirty="0" smtClean="0"/>
              <a:t>Specifically, how are statistics journals related to business journals in terms of lexical structure?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5176" y="600140"/>
            <a:ext cx="34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8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889" y="1453444"/>
            <a:ext cx="8918222" cy="4741334"/>
          </a:xfrm>
        </p:spPr>
        <p:txBody>
          <a:bodyPr/>
          <a:lstStyle/>
          <a:p>
            <a:r>
              <a:rPr lang="en-US" dirty="0" smtClean="0"/>
              <a:t>Two basic approaches to assessing influence:</a:t>
            </a:r>
          </a:p>
          <a:p>
            <a:pPr lvl="1"/>
            <a:r>
              <a:rPr lang="en-US" dirty="0" err="1" smtClean="0"/>
              <a:t>Bibliometric</a:t>
            </a:r>
            <a:r>
              <a:rPr lang="en-US" dirty="0" smtClean="0"/>
              <a:t> analysis (e.g., citations)</a:t>
            </a:r>
          </a:p>
          <a:p>
            <a:pPr lvl="1"/>
            <a:r>
              <a:rPr lang="en-US" dirty="0" smtClean="0"/>
              <a:t>Text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Whiteside, </a:t>
            </a:r>
            <a:r>
              <a:rPr lang="en-US" dirty="0" err="1" smtClean="0"/>
              <a:t>Eakin</a:t>
            </a:r>
            <a:r>
              <a:rPr lang="en-US" dirty="0" smtClean="0"/>
              <a:t> &amp; Nerur (Joint Statistical Meeting, 2015) used citation patterns to assess the extent of conceptual interaction between business and statistics journals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66" y="395111"/>
            <a:ext cx="493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Research Methodology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4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2"/>
            <a:ext cx="8946444" cy="4552242"/>
          </a:xfrm>
        </p:spPr>
        <p:txBody>
          <a:bodyPr/>
          <a:lstStyle/>
          <a:p>
            <a:r>
              <a:rPr lang="en-US" dirty="0" smtClean="0"/>
              <a:t>Among other things, citations disregard context</a:t>
            </a:r>
          </a:p>
          <a:p>
            <a:endParaRPr lang="en-US" dirty="0"/>
          </a:p>
          <a:p>
            <a:r>
              <a:rPr lang="en-US" dirty="0" smtClean="0"/>
              <a:t>Text Analysis allows us to examine lexical similarity between journals</a:t>
            </a:r>
          </a:p>
          <a:p>
            <a:endParaRPr lang="en-US" dirty="0"/>
          </a:p>
          <a:p>
            <a:r>
              <a:rPr lang="en-US" dirty="0" smtClean="0"/>
              <a:t>Citation and text analyses together can offer more insights than either one alone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1889" y="437444"/>
            <a:ext cx="415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Why Text Analysis?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579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268112" y="1524000"/>
            <a:ext cx="8720666" cy="458611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36 journals – 19 business and 17 statistics – were used in our analysis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assess the changing influence of statistics journals on business, we analyzed data from 2000, 2005, 2010 and 2015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Abstracts from each of the journals were downloaded from the Web of 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1667" y="578556"/>
            <a:ext cx="381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706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70000"/>
            <a:ext cx="9144000" cy="489655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Abstracts were preprocessed</a:t>
            </a:r>
          </a:p>
          <a:p>
            <a:pPr lvl="1"/>
            <a:r>
              <a:rPr lang="en-US" dirty="0" smtClean="0"/>
              <a:t>converted to lowercase, removed </a:t>
            </a:r>
            <a:r>
              <a:rPr lang="en-US" dirty="0" err="1" smtClean="0"/>
              <a:t>stopwords</a:t>
            </a:r>
            <a:r>
              <a:rPr lang="en-US" dirty="0" smtClean="0"/>
              <a:t>, removed punctuation and digits</a:t>
            </a:r>
          </a:p>
          <a:p>
            <a:pPr lvl="1"/>
            <a:r>
              <a:rPr lang="en-US" dirty="0" smtClean="0"/>
              <a:t>generated document-term matrix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For each time period, the cleansed data were used to: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generate a word cloud</a:t>
            </a:r>
          </a:p>
          <a:p>
            <a:pPr marL="514350" indent="-514350">
              <a:buAutoNum type="alphaLcParenR" startAt="2"/>
            </a:pPr>
            <a:r>
              <a:rPr lang="en-US" sz="2800" dirty="0" smtClean="0"/>
              <a:t>perform hierarchical and K-Means cluster analysis and multidimensional scaling</a:t>
            </a:r>
          </a:p>
          <a:p>
            <a:pPr marL="514350" indent="-514350">
              <a:buAutoNum type="alphaLcParenR" startAt="2"/>
            </a:pPr>
            <a:r>
              <a:rPr lang="en-US" sz="2800" dirty="0" smtClean="0"/>
              <a:t>extract topics using Latent </a:t>
            </a:r>
            <a:r>
              <a:rPr lang="en-US" sz="2800" dirty="0" err="1" smtClean="0"/>
              <a:t>Dirichlet</a:t>
            </a:r>
            <a:r>
              <a:rPr lang="en-US" sz="2800" dirty="0" smtClean="0"/>
              <a:t> Allocation (LDA)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92778" y="156612"/>
            <a:ext cx="3109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STEPS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1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189"/>
            <a:ext cx="4341967" cy="239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67" y="484189"/>
            <a:ext cx="4554668" cy="2390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3825" y="0"/>
            <a:ext cx="30344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WORD CLOUD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8542" y="2690425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8229" y="2690425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757"/>
            <a:ext cx="4341967" cy="2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6688" y="5745757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967" y="3205757"/>
            <a:ext cx="4554668" cy="25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8229" y="5745757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3"/>
            <a:ext cx="4200449" cy="325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77" y="114633"/>
            <a:ext cx="4594677" cy="325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2928"/>
            <a:ext cx="4200449" cy="2656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76" y="3572928"/>
            <a:ext cx="4594677" cy="2656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8328" y="-1097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940" y="-1097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8328" y="3388262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7940" y="3388262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5" y="1130496"/>
            <a:ext cx="7493824" cy="4954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0482" y="123450"/>
            <a:ext cx="4906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Cluster Analysis - 2000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279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4" y="976973"/>
            <a:ext cx="7982248" cy="5101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3125" y="145935"/>
            <a:ext cx="4906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Cluster Analysis - </a:t>
            </a:r>
            <a:r>
              <a:rPr lang="en-US" sz="3600" dirty="0" smtClean="0"/>
              <a:t>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306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06201"/>
              </p:ext>
            </p:extLst>
          </p:nvPr>
        </p:nvGraphicFramePr>
        <p:xfrm>
          <a:off x="279100" y="986273"/>
          <a:ext cx="8461681" cy="531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626100" imgH="3530600" progId="Word.Document.12">
                  <p:embed/>
                </p:oleObj>
              </mc:Choice>
              <mc:Fallback>
                <p:oleObj name="Document" r:id="rId3" imgW="5626100" imgH="353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100" y="986273"/>
                        <a:ext cx="8461681" cy="531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39742" y="153524"/>
            <a:ext cx="563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SAMPLE TOPICS IN 2000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067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821531"/>
            <a:ext cx="6565570" cy="41630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Text Analytics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Examples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Tools for Text Analysis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 with Python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Outline of Presentation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70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5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wo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9144000" cy="582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966" y="196334"/>
            <a:ext cx="511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WORDS RELATED TO CYBERSECURITY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0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0"/>
            <a:ext cx="8170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Sharing Behaviors in a Co-</a:t>
            </a:r>
            <a:r>
              <a:rPr lang="en-US" dirty="0" err="1" smtClean="0"/>
              <a:t>opetitive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– a crowdsourcing platform</a:t>
            </a:r>
          </a:p>
          <a:p>
            <a:r>
              <a:rPr lang="en-US" dirty="0" smtClean="0"/>
              <a:t>Why do participants share knowledge on </a:t>
            </a:r>
            <a:r>
              <a:rPr lang="en-US" dirty="0" err="1" smtClean="0"/>
              <a:t>Kaggle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IBM Watson’s Alchemy API was used to get social tones (Big Five personality model)</a:t>
            </a:r>
          </a:p>
          <a:p>
            <a:r>
              <a:rPr lang="en-US" dirty="0" smtClean="0"/>
              <a:t>Agreeableness, openness, and conscientiousness were found to be positively associated with knowledge sharing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042826" cy="4525963"/>
          </a:xfrm>
        </p:spPr>
        <p:txBody>
          <a:bodyPr/>
          <a:lstStyle/>
          <a:p>
            <a:r>
              <a:rPr lang="en-US" sz="2800" dirty="0"/>
              <a:t>Tracking Student Discussions of What Counts as </a:t>
            </a:r>
            <a:r>
              <a:rPr lang="en-US" sz="2800" dirty="0" smtClean="0"/>
              <a:t>Healthy: Focus </a:t>
            </a:r>
            <a:r>
              <a:rPr lang="en-US" sz="2800" dirty="0"/>
              <a:t>Group Data of the Language of Pre-Diabetic </a:t>
            </a:r>
            <a:r>
              <a:rPr lang="en-US" sz="2800" dirty="0" smtClean="0"/>
              <a:t>Populations (With </a:t>
            </a:r>
            <a:r>
              <a:rPr lang="en-US" sz="2800" dirty="0" err="1" smtClean="0"/>
              <a:t>Stvan</a:t>
            </a:r>
            <a:r>
              <a:rPr lang="en-US" sz="2800" dirty="0" smtClean="0"/>
              <a:t> Laurel &amp; Rebecca Garner)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Changes in Vernacular Perspectives on </a:t>
            </a:r>
            <a:r>
              <a:rPr lang="en-US" sz="2800" dirty="0" smtClean="0"/>
              <a:t>Health: Medieval </a:t>
            </a:r>
            <a:r>
              <a:rPr lang="en-US" sz="2800" dirty="0"/>
              <a:t>to Modern Texts Highlighting Food and </a:t>
            </a:r>
            <a:r>
              <a:rPr lang="en-US" sz="2800" dirty="0" smtClean="0"/>
              <a:t>Health (With </a:t>
            </a:r>
            <a:r>
              <a:rPr lang="en-US" sz="2800" dirty="0" err="1" smtClean="0"/>
              <a:t>Stvan</a:t>
            </a:r>
            <a:r>
              <a:rPr lang="en-US" sz="2800" dirty="0" smtClean="0"/>
              <a:t> Laurel &amp; Jacqueline Fay)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/>
          <a:p>
            <a:r>
              <a:rPr lang="en-US" dirty="0" smtClean="0"/>
              <a:t>CEO Narcissism – analysis of CEO letters as well as images of CEOs</a:t>
            </a:r>
          </a:p>
          <a:p>
            <a:endParaRPr lang="en-US" dirty="0"/>
          </a:p>
          <a:p>
            <a:r>
              <a:rPr lang="en-US" dirty="0" smtClean="0"/>
              <a:t>The relationship between readability of Annual Reports/10k statements and firm performance</a:t>
            </a:r>
          </a:p>
          <a:p>
            <a:endParaRPr lang="en-US" dirty="0"/>
          </a:p>
          <a:p>
            <a:r>
              <a:rPr lang="en-US" dirty="0" smtClean="0"/>
              <a:t>Influence of language on problem understanding/problem solving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7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1706" y="427978"/>
            <a:ext cx="524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Readability Measures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9268" y="1711911"/>
            <a:ext cx="790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Flesch</a:t>
            </a:r>
            <a:r>
              <a:rPr lang="en-US" sz="2800" dirty="0"/>
              <a:t> Reading ease: </a:t>
            </a:r>
            <a:r>
              <a:rPr lang="en-US" sz="2800" dirty="0" smtClean="0"/>
              <a:t>52.53</a:t>
            </a:r>
            <a:endParaRPr lang="en-US" sz="2800" dirty="0"/>
          </a:p>
          <a:p>
            <a:r>
              <a:rPr lang="en-US" sz="2800" dirty="0" smtClean="0"/>
              <a:t>Smog </a:t>
            </a:r>
            <a:r>
              <a:rPr lang="en-US" sz="2800" dirty="0"/>
              <a:t>Index: </a:t>
            </a:r>
            <a:r>
              <a:rPr lang="en-US" sz="2800" dirty="0" smtClean="0"/>
              <a:t>8.8</a:t>
            </a:r>
          </a:p>
          <a:p>
            <a:r>
              <a:rPr lang="en-US" sz="2800" dirty="0" err="1" smtClean="0"/>
              <a:t>Flesch</a:t>
            </a:r>
            <a:r>
              <a:rPr lang="en-US" sz="2800" dirty="0" smtClean="0"/>
              <a:t> </a:t>
            </a:r>
            <a:r>
              <a:rPr lang="en-US" sz="2800" dirty="0"/>
              <a:t>Kincaid Grade: </a:t>
            </a:r>
            <a:r>
              <a:rPr lang="en-US" sz="2800" dirty="0" smtClean="0"/>
              <a:t>12.6</a:t>
            </a:r>
          </a:p>
          <a:p>
            <a:r>
              <a:rPr lang="en-US" sz="2800" dirty="0" smtClean="0"/>
              <a:t>Coleman </a:t>
            </a:r>
            <a:r>
              <a:rPr lang="en-US" sz="2800" dirty="0" err="1"/>
              <a:t>Liau</a:t>
            </a:r>
            <a:r>
              <a:rPr lang="en-US" sz="2800" dirty="0"/>
              <a:t> Index: </a:t>
            </a:r>
            <a:r>
              <a:rPr lang="en-US" sz="2800" dirty="0" smtClean="0"/>
              <a:t>11.61</a:t>
            </a:r>
          </a:p>
          <a:p>
            <a:r>
              <a:rPr lang="en-US" sz="2800" dirty="0" smtClean="0"/>
              <a:t>Automated </a:t>
            </a:r>
            <a:r>
              <a:rPr lang="en-US" sz="2800" dirty="0"/>
              <a:t>Readability Index: </a:t>
            </a:r>
            <a:r>
              <a:rPr lang="en-US" sz="2800" dirty="0" smtClean="0"/>
              <a:t>15.5</a:t>
            </a:r>
          </a:p>
          <a:p>
            <a:r>
              <a:rPr lang="en-US" sz="2800" dirty="0" smtClean="0"/>
              <a:t>Dale </a:t>
            </a:r>
            <a:r>
              <a:rPr lang="en-US" sz="2800" dirty="0" err="1"/>
              <a:t>Chall</a:t>
            </a:r>
            <a:r>
              <a:rPr lang="en-US" sz="2800" dirty="0"/>
              <a:t> Readability Score: </a:t>
            </a:r>
            <a:r>
              <a:rPr lang="en-US" sz="2800" dirty="0" smtClean="0"/>
              <a:t>7.86</a:t>
            </a:r>
          </a:p>
          <a:p>
            <a:r>
              <a:rPr lang="en-US" sz="2800" dirty="0" smtClean="0"/>
              <a:t>Difficult </a:t>
            </a:r>
            <a:r>
              <a:rPr lang="en-US" sz="2800" dirty="0"/>
              <a:t>Words: </a:t>
            </a:r>
            <a:r>
              <a:rPr lang="en-US" sz="2800" dirty="0" smtClean="0"/>
              <a:t>15</a:t>
            </a:r>
          </a:p>
          <a:p>
            <a:r>
              <a:rPr lang="en-US" sz="2800" dirty="0" err="1" smtClean="0"/>
              <a:t>Linsear</a:t>
            </a:r>
            <a:r>
              <a:rPr lang="en-US" sz="2800" dirty="0" smtClean="0"/>
              <a:t> </a:t>
            </a:r>
            <a:r>
              <a:rPr lang="en-US" sz="2800" dirty="0"/>
              <a:t>Write Formula: </a:t>
            </a:r>
            <a:r>
              <a:rPr lang="en-US" sz="2800" dirty="0" smtClean="0"/>
              <a:t>15.0</a:t>
            </a:r>
          </a:p>
          <a:p>
            <a:r>
              <a:rPr lang="en-US" sz="2800" dirty="0" smtClean="0"/>
              <a:t>Gunning </a:t>
            </a:r>
            <a:r>
              <a:rPr lang="en-US" sz="2800" dirty="0"/>
              <a:t>Fog: 12.8</a:t>
            </a:r>
          </a:p>
        </p:txBody>
      </p:sp>
    </p:spTree>
    <p:extLst>
      <p:ext uri="{BB962C8B-B14F-4D97-AF65-F5344CB8AC3E}">
        <p14:creationId xmlns:p14="http://schemas.microsoft.com/office/powerpoint/2010/main" val="212209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R, </a:t>
            </a:r>
            <a:r>
              <a:rPr lang="en-US" dirty="0" err="1" smtClean="0"/>
              <a:t>PySpark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Google Cloud Platform’s NLP</a:t>
            </a:r>
          </a:p>
          <a:p>
            <a:pPr lvl="1"/>
            <a:r>
              <a:rPr lang="en-US" dirty="0" smtClean="0"/>
              <a:t>IBM Watson’s Alchemy API</a:t>
            </a:r>
          </a:p>
          <a:p>
            <a:pPr lvl="1"/>
            <a:r>
              <a:rPr lang="en-US" dirty="0" smtClean="0"/>
              <a:t>Remedies for taming Text (</a:t>
            </a:r>
            <a:r>
              <a:rPr lang="en-US" dirty="0" smtClean="0">
                <a:hlinkClick r:id="rId2"/>
              </a:rPr>
              <a:t>www.rxnlp.com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mtClean="0"/>
              <a:t>LIWC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9"/>
            <a:ext cx="8229600" cy="1143000"/>
          </a:xfrm>
        </p:spPr>
        <p:txBody>
          <a:bodyPr/>
          <a:lstStyle/>
          <a:p>
            <a:r>
              <a:rPr lang="en-US" dirty="0" smtClean="0"/>
              <a:t>IBM Personality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8" y="1289472"/>
            <a:ext cx="8457102" cy="48710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Five Factor Model of Personality</a:t>
            </a:r>
          </a:p>
          <a:p>
            <a:endParaRPr lang="en-US" dirty="0"/>
          </a:p>
          <a:p>
            <a:r>
              <a:rPr lang="en-US" dirty="0" smtClean="0"/>
              <a:t>Values</a:t>
            </a:r>
          </a:p>
          <a:p>
            <a:endParaRPr lang="en-US" dirty="0"/>
          </a:p>
          <a:p>
            <a:r>
              <a:rPr lang="en-US" dirty="0" smtClean="0"/>
              <a:t>Needs</a:t>
            </a:r>
          </a:p>
          <a:p>
            <a:endParaRPr lang="en-US" dirty="0"/>
          </a:p>
          <a:p>
            <a:r>
              <a:rPr lang="en-US" dirty="0" smtClean="0"/>
              <a:t>Consumption Preferences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/services/personality-insights/</a:t>
            </a:r>
          </a:p>
        </p:txBody>
      </p:sp>
    </p:spTree>
    <p:extLst>
      <p:ext uri="{BB962C8B-B14F-4D97-AF65-F5344CB8AC3E}">
        <p14:creationId xmlns:p14="http://schemas.microsoft.com/office/powerpoint/2010/main" val="113953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Tone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Emotion Tones</a:t>
            </a:r>
          </a:p>
          <a:p>
            <a:endParaRPr lang="en-US" dirty="0"/>
          </a:p>
          <a:p>
            <a:r>
              <a:rPr lang="en-US" dirty="0" smtClean="0"/>
              <a:t>Social Tones</a:t>
            </a:r>
          </a:p>
          <a:p>
            <a:endParaRPr lang="en-US" dirty="0"/>
          </a:p>
          <a:p>
            <a:r>
              <a:rPr lang="en-US" dirty="0" smtClean="0"/>
              <a:t>Language Tones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/>
              <a:t>/services/tone-analyzer/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3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43000"/>
            <a:ext cx="8102600" cy="455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3761" y="376832"/>
            <a:ext cx="37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068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3565"/>
            <a:ext cx="7406640" cy="124876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Text Analytics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665111"/>
            <a:ext cx="7406640" cy="4769556"/>
          </a:xfrm>
        </p:spPr>
        <p:txBody>
          <a:bodyPr/>
          <a:lstStyle/>
          <a:p>
            <a:pPr marL="484632" indent="-457200">
              <a:buFont typeface="Arial"/>
              <a:buChar char="•"/>
            </a:pPr>
            <a:r>
              <a:rPr lang="en-US" dirty="0" smtClean="0"/>
              <a:t>Unstructured text data is being generated all the time</a:t>
            </a:r>
          </a:p>
          <a:p>
            <a:pPr marL="484632" indent="-457200">
              <a:buFont typeface="Arial"/>
              <a:buChar char="•"/>
            </a:pPr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Text analytics / Text Mining involves techniques and algorithms for analyzing text</a:t>
            </a:r>
          </a:p>
          <a:p>
            <a:pPr marL="484632" indent="-457200">
              <a:buFont typeface="Arial"/>
              <a:buChar char="•"/>
            </a:pPr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Traditional data mining techniques may be used if text is converted to numerical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text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– spam/no spam, does a document belong to a particular class?</a:t>
            </a:r>
          </a:p>
          <a:p>
            <a:r>
              <a:rPr lang="en-US" dirty="0" smtClean="0"/>
              <a:t>Clustering - grouping together documents/reviews/customer complaints, etc.</a:t>
            </a:r>
          </a:p>
          <a:p>
            <a:r>
              <a:rPr lang="en-US" dirty="0" smtClean="0"/>
              <a:t>Assessing similarity of documents</a:t>
            </a:r>
          </a:p>
          <a:p>
            <a:r>
              <a:rPr lang="en-US" dirty="0" smtClean="0"/>
              <a:t>Identifying authors of a document/text</a:t>
            </a:r>
          </a:p>
          <a:p>
            <a:r>
              <a:rPr lang="en-US" dirty="0" smtClean="0"/>
              <a:t>Predictions – can customer reviews predict sales?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reasons…..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Positive and Negative Emotions</a:t>
            </a:r>
          </a:p>
          <a:p>
            <a:r>
              <a:rPr lang="en-US" dirty="0" smtClean="0"/>
              <a:t>Assessing opinion polls</a:t>
            </a:r>
          </a:p>
          <a:p>
            <a:r>
              <a:rPr lang="en-US" dirty="0" smtClean="0"/>
              <a:t>Being able to detect anger, neuroticism, agreeableness, and other emotional states</a:t>
            </a:r>
          </a:p>
        </p:txBody>
      </p:sp>
    </p:spTree>
    <p:extLst>
      <p:ext uri="{BB962C8B-B14F-4D97-AF65-F5344CB8AC3E}">
        <p14:creationId xmlns:p14="http://schemas.microsoft.com/office/powerpoint/2010/main" val="236551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5524500"/>
            <a:ext cx="8218311" cy="584200"/>
          </a:xfrm>
        </p:spPr>
        <p:txBody>
          <a:bodyPr/>
          <a:lstStyle/>
          <a:p>
            <a:pPr algn="ctr"/>
            <a:r>
              <a:rPr lang="en-US" sz="1400" b="0">
                <a:latin typeface="Arial" charset="0"/>
              </a:rPr>
              <a:t>Figure 7.8. Linguistic Foundations of Text Analytics</a:t>
            </a:r>
          </a:p>
        </p:txBody>
      </p:sp>
      <p:pic>
        <p:nvPicPr>
          <p:cNvPr id="4915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8123" y="309564"/>
            <a:ext cx="5242277" cy="5100637"/>
          </a:xfrm>
        </p:spPr>
      </p:pic>
      <p:sp>
        <p:nvSpPr>
          <p:cNvPr id="4915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59500"/>
            <a:ext cx="8184444" cy="584200"/>
          </a:xfrm>
        </p:spPr>
        <p:txBody>
          <a:bodyPr/>
          <a:lstStyle/>
          <a:p>
            <a:pPr algn="ctr"/>
            <a:r>
              <a:rPr lang="en-US" sz="1000">
                <a:latin typeface="Arial" charset="0"/>
              </a:rPr>
              <a:t>From </a:t>
            </a:r>
            <a:r>
              <a:rPr lang="en-US" sz="1000" i="1">
                <a:latin typeface="Arial" charset="0"/>
              </a:rPr>
              <a:t>Modeling Techniques in Predictive Analytics with Python and R: A Guide to Data Science </a:t>
            </a:r>
            <a:r>
              <a:rPr lang="en-US" sz="1000">
                <a:latin typeface="Arial" charset="0"/>
              </a:rPr>
              <a:t>by Thomas W. Miller (0133892069) Copyright © 2015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594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5524500"/>
            <a:ext cx="8218311" cy="584200"/>
          </a:xfrm>
        </p:spPr>
        <p:txBody>
          <a:bodyPr/>
          <a:lstStyle/>
          <a:p>
            <a:pPr algn="ctr"/>
            <a:r>
              <a:rPr lang="en-US" sz="1400" b="0">
                <a:latin typeface="Arial" charset="0"/>
              </a:rPr>
              <a:t>Figure 7.7. From Text Processing to Text Analytics</a:t>
            </a:r>
          </a:p>
        </p:txBody>
      </p:sp>
      <p:pic>
        <p:nvPicPr>
          <p:cNvPr id="4813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0445" y="1828801"/>
            <a:ext cx="5850467" cy="2466975"/>
          </a:xfrm>
        </p:spPr>
      </p:pic>
      <p:sp>
        <p:nvSpPr>
          <p:cNvPr id="481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59500"/>
            <a:ext cx="8184444" cy="584200"/>
          </a:xfrm>
        </p:spPr>
        <p:txBody>
          <a:bodyPr/>
          <a:lstStyle/>
          <a:p>
            <a:pPr algn="ctr"/>
            <a:r>
              <a:rPr lang="en-US" sz="1000">
                <a:latin typeface="Arial" charset="0"/>
              </a:rPr>
              <a:t>From </a:t>
            </a:r>
            <a:r>
              <a:rPr lang="en-US" sz="1000" i="1">
                <a:latin typeface="Arial" charset="0"/>
              </a:rPr>
              <a:t>Modeling Techniques in Predictive Analytics with Python and R: A Guide to Data Science </a:t>
            </a:r>
            <a:r>
              <a:rPr lang="en-US" sz="1000">
                <a:latin typeface="Arial" charset="0"/>
              </a:rPr>
              <a:t>by Thomas W. Miller (0133892069) Copyright © 2015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295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5524500"/>
            <a:ext cx="8218311" cy="584200"/>
          </a:xfrm>
        </p:spPr>
        <p:txBody>
          <a:bodyPr/>
          <a:lstStyle/>
          <a:p>
            <a:pPr algn="ctr"/>
            <a:r>
              <a:rPr lang="en-US" sz="1400" b="0">
                <a:latin typeface="Arial" charset="0"/>
              </a:rPr>
              <a:t>Figure 7.9. Creating a Terms-by-Documents Matrix</a:t>
            </a:r>
          </a:p>
        </p:txBody>
      </p:sp>
      <p:pic>
        <p:nvPicPr>
          <p:cNvPr id="5017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3267" y="762001"/>
            <a:ext cx="5833533" cy="4752975"/>
          </a:xfrm>
        </p:spPr>
      </p:pic>
      <p:sp>
        <p:nvSpPr>
          <p:cNvPr id="5018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59500"/>
            <a:ext cx="8184444" cy="584200"/>
          </a:xfrm>
        </p:spPr>
        <p:txBody>
          <a:bodyPr/>
          <a:lstStyle/>
          <a:p>
            <a:pPr algn="ctr"/>
            <a:r>
              <a:rPr lang="en-US" sz="1000">
                <a:latin typeface="Arial" charset="0"/>
              </a:rPr>
              <a:t>From </a:t>
            </a:r>
            <a:r>
              <a:rPr lang="en-US" sz="1000" i="1">
                <a:latin typeface="Arial" charset="0"/>
              </a:rPr>
              <a:t>Modeling Techniques in Predictive Analytics with Python and R: A Guide to Data Science </a:t>
            </a:r>
            <a:r>
              <a:rPr lang="en-US" sz="1000">
                <a:latin typeface="Arial" charset="0"/>
              </a:rPr>
              <a:t>by Thomas W. Miller (0133892069) Copyright © 2015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308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punctuation and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40867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&gt;&gt;&gt; s = "Hello!! 1984 is great, isn't it? So is 2015!!!"</a:t>
            </a:r>
          </a:p>
          <a:p>
            <a:pPr marL="82296" indent="0">
              <a:buNone/>
            </a:pPr>
            <a:r>
              <a:rPr lang="en-US" dirty="0"/>
              <a:t>&gt;&gt;&gt; import string</a:t>
            </a:r>
          </a:p>
          <a:p>
            <a:pPr marL="82296" indent="0">
              <a:buNone/>
            </a:pPr>
            <a:r>
              <a:rPr lang="en-US" dirty="0"/>
              <a:t>&gt;&gt;&gt; p = </a:t>
            </a:r>
            <a:r>
              <a:rPr lang="en-US" dirty="0" err="1"/>
              <a:t>string.punctuation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&gt;&gt;&gt; p</a:t>
            </a:r>
          </a:p>
          <a:p>
            <a:pPr marL="82296" indent="0">
              <a:buNone/>
            </a:pPr>
            <a:r>
              <a:rPr lang="en-US" dirty="0"/>
              <a:t>'!"#$%&amp;\'()*+,-./:;&lt;=&gt;?@[\\]^_`{|}~'</a:t>
            </a:r>
          </a:p>
          <a:p>
            <a:pPr marL="82296" indent="0">
              <a:buNone/>
            </a:pPr>
            <a:r>
              <a:rPr lang="en-US" dirty="0"/>
              <a:t>&gt;&gt;&gt; d = </a:t>
            </a:r>
            <a:r>
              <a:rPr lang="en-US" dirty="0" err="1"/>
              <a:t>string.digits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&gt;&gt;&gt; d</a:t>
            </a:r>
          </a:p>
          <a:p>
            <a:pPr marL="82296" indent="0">
              <a:buNone/>
            </a:pPr>
            <a:r>
              <a:rPr lang="en-US" dirty="0"/>
              <a:t>'0123456789'</a:t>
            </a:r>
          </a:p>
          <a:p>
            <a:pPr marL="82296" indent="0">
              <a:buNone/>
            </a:pPr>
            <a:r>
              <a:rPr lang="en-US" dirty="0"/>
              <a:t>&gt;&gt;&gt; table = </a:t>
            </a:r>
            <a:r>
              <a:rPr lang="en-US" dirty="0" err="1"/>
              <a:t>str.maketrans</a:t>
            </a:r>
            <a:r>
              <a:rPr lang="en-US" dirty="0"/>
              <a:t>(p, </a:t>
            </a:r>
            <a:r>
              <a:rPr lang="en-US" dirty="0" err="1"/>
              <a:t>len</a:t>
            </a:r>
            <a:r>
              <a:rPr lang="en-US" dirty="0"/>
              <a:t>(p) * " ")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s.translate</a:t>
            </a:r>
            <a:r>
              <a:rPr lang="en-US" dirty="0"/>
              <a:t>(table)</a:t>
            </a:r>
          </a:p>
          <a:p>
            <a:pPr marL="82296" indent="0">
              <a:buNone/>
            </a:pPr>
            <a:r>
              <a:rPr lang="en-US" dirty="0"/>
              <a:t>'Hello   1984 is great  </a:t>
            </a:r>
            <a:r>
              <a:rPr lang="en-US" dirty="0" err="1"/>
              <a:t>isn</a:t>
            </a:r>
            <a:r>
              <a:rPr lang="en-US" dirty="0"/>
              <a:t> t it  So is 2015   '</a:t>
            </a:r>
          </a:p>
          <a:p>
            <a:pPr marL="82296" indent="0">
              <a:buNone/>
            </a:pPr>
            <a:r>
              <a:rPr lang="en-US" dirty="0"/>
              <a:t>&gt;&gt;&gt; table = </a:t>
            </a:r>
            <a:r>
              <a:rPr lang="en-US" dirty="0" err="1"/>
              <a:t>str.maketrans</a:t>
            </a:r>
            <a:r>
              <a:rPr lang="en-US" dirty="0"/>
              <a:t>(d, </a:t>
            </a:r>
            <a:r>
              <a:rPr lang="en-US" dirty="0" err="1"/>
              <a:t>len</a:t>
            </a:r>
            <a:r>
              <a:rPr lang="en-US" dirty="0"/>
              <a:t>(d) * " ")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s.translate</a:t>
            </a:r>
            <a:r>
              <a:rPr lang="en-US" dirty="0"/>
              <a:t>(table)</a:t>
            </a:r>
          </a:p>
          <a:p>
            <a:pPr marL="82296" indent="0">
              <a:buNone/>
            </a:pPr>
            <a:r>
              <a:rPr lang="en-US" dirty="0"/>
              <a:t>"Hello!!      is great, isn't it? So is     !!!"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152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7" y="1447800"/>
            <a:ext cx="8170333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stemmer= </a:t>
            </a:r>
            <a:r>
              <a:rPr lang="en-US" dirty="0" err="1"/>
              <a:t>nltk.PorterStemmer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err="1" smtClean="0"/>
              <a:t>lst</a:t>
            </a:r>
            <a:r>
              <a:rPr lang="en-US" dirty="0" smtClean="0"/>
              <a:t> </a:t>
            </a:r>
            <a:r>
              <a:rPr lang="en-US" dirty="0"/>
              <a:t>= ['force', 'forces', 'forcing'</a:t>
            </a:r>
            <a:r>
              <a:rPr lang="en-US" dirty="0" smtClean="0"/>
              <a:t>]</a:t>
            </a:r>
          </a:p>
          <a:p>
            <a:pPr marL="82296" indent="0">
              <a:buNone/>
            </a:pPr>
            <a:r>
              <a:rPr lang="en-US" dirty="0" err="1" smtClean="0"/>
              <a:t>stemmed_lst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err="1"/>
              <a:t>stemmer.stem</a:t>
            </a:r>
            <a:r>
              <a:rPr lang="en-US" dirty="0"/>
              <a:t>(word) for word in </a:t>
            </a:r>
            <a:r>
              <a:rPr lang="en-US" dirty="0" err="1"/>
              <a:t>lst</a:t>
            </a:r>
            <a:r>
              <a:rPr lang="en-US" dirty="0" smtClean="0"/>
              <a:t>]</a:t>
            </a:r>
          </a:p>
          <a:p>
            <a:pPr marL="82296" indent="0">
              <a:buNone/>
            </a:pPr>
            <a:r>
              <a:rPr lang="en-US" dirty="0" err="1" smtClean="0"/>
              <a:t>stemmed_lst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Out</a:t>
            </a:r>
            <a:r>
              <a:rPr lang="en-US" dirty="0"/>
              <a:t>[13]: [</a:t>
            </a:r>
            <a:r>
              <a:rPr lang="en-US" dirty="0" err="1"/>
              <a:t>u'forc</a:t>
            </a:r>
            <a:r>
              <a:rPr lang="en-US" dirty="0"/>
              <a:t>', </a:t>
            </a:r>
            <a:r>
              <a:rPr lang="en-US" dirty="0" err="1"/>
              <a:t>u'forc</a:t>
            </a:r>
            <a:r>
              <a:rPr lang="en-US" dirty="0"/>
              <a:t>', </a:t>
            </a:r>
            <a:r>
              <a:rPr lang="en-US" dirty="0" err="1"/>
              <a:t>u'forc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28616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Useful Module - </a:t>
            </a:r>
            <a:r>
              <a:rPr lang="en-US" dirty="0" err="1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69089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#read some file in</a:t>
            </a:r>
          </a:p>
          <a:p>
            <a:pPr marL="82296" indent="0">
              <a:buNone/>
            </a:pPr>
            <a:r>
              <a:rPr lang="en-US" dirty="0" smtClean="0"/>
              <a:t>f = open(“</a:t>
            </a:r>
            <a:r>
              <a:rPr lang="en-US" dirty="0" err="1" smtClean="0"/>
              <a:t>reviews.txt</a:t>
            </a:r>
            <a:r>
              <a:rPr lang="en-US" dirty="0" smtClean="0"/>
              <a:t>”)</a:t>
            </a:r>
          </a:p>
          <a:p>
            <a:pPr marL="82296" indent="0">
              <a:buNone/>
            </a:pPr>
            <a:r>
              <a:rPr lang="en-US" dirty="0" smtClean="0"/>
              <a:t>#tokenize it using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w</a:t>
            </a:r>
            <a:r>
              <a:rPr lang="en-US" dirty="0" smtClean="0"/>
              <a:t>ords = </a:t>
            </a:r>
            <a:r>
              <a:rPr lang="en-US" dirty="0" err="1" smtClean="0"/>
              <a:t>nltk.word_tokenize</a:t>
            </a:r>
            <a:r>
              <a:rPr lang="en-US" dirty="0" smtClean="0"/>
              <a:t>(</a:t>
            </a:r>
            <a:r>
              <a:rPr lang="en-US" dirty="0" err="1" smtClean="0"/>
              <a:t>f.read</a:t>
            </a:r>
            <a:r>
              <a:rPr lang="en-US" dirty="0" smtClean="0"/>
              <a:t>())</a:t>
            </a:r>
          </a:p>
          <a:p>
            <a:pPr marL="82296" indent="0">
              <a:buNone/>
            </a:pPr>
            <a:r>
              <a:rPr lang="en-US" dirty="0" smtClean="0"/>
              <a:t>#pass words to </a:t>
            </a:r>
            <a:r>
              <a:rPr lang="en-US" dirty="0" err="1" smtClean="0"/>
              <a:t>nltk.FreqDist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freq</a:t>
            </a:r>
            <a:r>
              <a:rPr lang="en-US" dirty="0" smtClean="0"/>
              <a:t> = </a:t>
            </a:r>
            <a:r>
              <a:rPr lang="en-US" dirty="0" err="1" smtClean="0"/>
              <a:t>nltk.FreqDist</a:t>
            </a:r>
            <a:r>
              <a:rPr lang="en-US" dirty="0" smtClean="0"/>
              <a:t>(words)</a:t>
            </a:r>
          </a:p>
          <a:p>
            <a:pPr marL="82296" indent="0">
              <a:buNone/>
            </a:pPr>
            <a:r>
              <a:rPr lang="en-US" dirty="0" smtClean="0"/>
              <a:t>#plot the top 25 words</a:t>
            </a:r>
          </a:p>
          <a:p>
            <a:pPr marL="82296" indent="0">
              <a:buNone/>
            </a:pPr>
            <a:r>
              <a:rPr lang="en-US" dirty="0" err="1" smtClean="0"/>
              <a:t>freq.plot</a:t>
            </a:r>
            <a:r>
              <a:rPr lang="en-US" dirty="0" smtClean="0"/>
              <a:t>(25)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8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87" y="1447800"/>
            <a:ext cx="8105313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import </a:t>
            </a:r>
            <a:r>
              <a:rPr lang="en-US" sz="2800" dirty="0" err="1"/>
              <a:t>nltk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 smtClean="0"/>
              <a:t>s </a:t>
            </a:r>
            <a:r>
              <a:rPr lang="en-US" sz="2800" dirty="0"/>
              <a:t>= "this is to demonstrate how </a:t>
            </a:r>
            <a:r>
              <a:rPr lang="en-US" sz="2800" dirty="0" err="1"/>
              <a:t>stopwords</a:t>
            </a:r>
            <a:r>
              <a:rPr lang="en-US" sz="2800" dirty="0"/>
              <a:t> can be </a:t>
            </a:r>
            <a:r>
              <a:rPr lang="en-US" sz="2800" dirty="0" smtClean="0"/>
              <a:t>removed“</a:t>
            </a:r>
          </a:p>
          <a:p>
            <a:pPr marL="82296" indent="0">
              <a:buNone/>
            </a:pPr>
            <a:r>
              <a:rPr lang="en-US" sz="2800" dirty="0"/>
              <a:t>words = </a:t>
            </a:r>
            <a:r>
              <a:rPr lang="en-US" sz="2800" dirty="0" err="1"/>
              <a:t>s.split</a:t>
            </a:r>
            <a:r>
              <a:rPr lang="en-US" sz="2800" dirty="0"/>
              <a:t>()</a:t>
            </a:r>
          </a:p>
          <a:p>
            <a:pPr marL="82296" indent="0">
              <a:buNone/>
            </a:pPr>
            <a:r>
              <a:rPr lang="en-US" sz="2800" dirty="0" err="1"/>
              <a:t>stopwords</a:t>
            </a:r>
            <a:r>
              <a:rPr lang="en-US" sz="2800" dirty="0"/>
              <a:t> = </a:t>
            </a:r>
            <a:r>
              <a:rPr lang="en-US" sz="2800" dirty="0" err="1" smtClean="0"/>
              <a:t>nltk.corpus.stopwords.words</a:t>
            </a:r>
            <a:r>
              <a:rPr lang="en-US" sz="2800" dirty="0"/>
              <a:t>("</a:t>
            </a:r>
            <a:r>
              <a:rPr lang="en-US" sz="2800" dirty="0" err="1"/>
              <a:t>english</a:t>
            </a:r>
            <a:r>
              <a:rPr lang="en-US" sz="2800" dirty="0" smtClean="0"/>
              <a:t>")</a:t>
            </a:r>
          </a:p>
          <a:p>
            <a:pPr marL="82296" indent="0">
              <a:buNone/>
            </a:pPr>
            <a:r>
              <a:rPr lang="en-US" sz="2800" dirty="0"/>
              <a:t>words = [w for w in words if w not in </a:t>
            </a:r>
            <a:r>
              <a:rPr lang="en-US" sz="2800" dirty="0" err="1"/>
              <a:t>stopwords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9612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" y="1339848"/>
            <a:ext cx="7105720" cy="43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09" y="0"/>
            <a:ext cx="7498080" cy="950480"/>
          </a:xfrm>
        </p:spPr>
        <p:txBody>
          <a:bodyPr/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11" y="1189608"/>
            <a:ext cx="7903878" cy="50587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textblob</a:t>
            </a:r>
            <a:r>
              <a:rPr lang="en-US" sz="2400" dirty="0"/>
              <a:t> import </a:t>
            </a:r>
            <a:r>
              <a:rPr lang="en-US" sz="2400" dirty="0" err="1" smtClean="0"/>
              <a:t>TextBlob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/>
              <a:t>s = """It is all a checkerboard of nights and days; Destiny with men for pieces plays</a:t>
            </a:r>
            <a:r>
              <a:rPr lang="en-US" sz="2400" dirty="0" smtClean="0"/>
              <a:t>""“</a:t>
            </a:r>
          </a:p>
          <a:p>
            <a:pPr marL="82296" indent="0">
              <a:buNone/>
            </a:pPr>
            <a:r>
              <a:rPr lang="en-US" sz="2400" dirty="0"/>
              <a:t>text = </a:t>
            </a:r>
            <a:r>
              <a:rPr lang="en-US" sz="2400" dirty="0" err="1"/>
              <a:t>TextBlob</a:t>
            </a:r>
            <a:r>
              <a:rPr lang="en-US" sz="2400" dirty="0"/>
              <a:t>(s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r>
              <a:rPr lang="en-US" sz="2400" dirty="0"/>
              <a:t>In [</a:t>
            </a:r>
            <a:r>
              <a:rPr lang="en-US" sz="2400" dirty="0" smtClean="0"/>
              <a:t>67]: </a:t>
            </a:r>
            <a:r>
              <a:rPr lang="en-US" sz="2400" dirty="0" err="1" smtClean="0"/>
              <a:t>text.words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Out[67]: </a:t>
            </a:r>
            <a:r>
              <a:rPr lang="en-US" sz="2400" dirty="0" err="1"/>
              <a:t>WordList</a:t>
            </a:r>
            <a:r>
              <a:rPr lang="en-US" sz="2400" dirty="0"/>
              <a:t>(['It', 'is', 'all', 'a', 'checkerboard', 'of', 'nights', 'and', 'days', </a:t>
            </a:r>
            <a:r>
              <a:rPr lang="en-US" sz="2400" dirty="0" smtClean="0"/>
              <a:t>'Destiny</a:t>
            </a:r>
            <a:r>
              <a:rPr lang="en-US" sz="2400" dirty="0"/>
              <a:t>', 'with', 'men', 'for', 'pieces', 'plays</a:t>
            </a:r>
            <a:r>
              <a:rPr lang="en-US" sz="2400" dirty="0" smtClean="0"/>
              <a:t>'])</a:t>
            </a:r>
          </a:p>
          <a:p>
            <a:pPr marL="82296" indent="0">
              <a:buNone/>
            </a:pPr>
            <a:r>
              <a:rPr lang="en-US" sz="2400" dirty="0"/>
              <a:t>In [68]: </a:t>
            </a:r>
            <a:r>
              <a:rPr lang="en-US" sz="2400" dirty="0" err="1" smtClean="0"/>
              <a:t>text.sentences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Out[68</a:t>
            </a:r>
            <a:r>
              <a:rPr lang="en-US" sz="2400" dirty="0"/>
              <a:t>]: [Sentence("It is all a checkerboard of nights and days; Destiny with men for pieces plays")]</a:t>
            </a:r>
          </a:p>
        </p:txBody>
      </p:sp>
    </p:spTree>
    <p:extLst>
      <p:ext uri="{BB962C8B-B14F-4D97-AF65-F5344CB8AC3E}">
        <p14:creationId xmlns:p14="http://schemas.microsoft.com/office/powerpoint/2010/main" val="188956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Getting POS Tags and Noun Phrases in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87" y="1447800"/>
            <a:ext cx="7895001" cy="515718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In[69]:</a:t>
            </a:r>
            <a:r>
              <a:rPr lang="en-US" dirty="0" err="1" smtClean="0"/>
              <a:t>text.tags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Out[69]: </a:t>
            </a:r>
          </a:p>
          <a:p>
            <a:pPr marL="82296" indent="0">
              <a:buNone/>
            </a:pPr>
            <a:r>
              <a:rPr lang="en-US" dirty="0"/>
              <a:t>[('It', 'PRP'),</a:t>
            </a:r>
          </a:p>
          <a:p>
            <a:pPr marL="82296" indent="0">
              <a:buNone/>
            </a:pPr>
            <a:r>
              <a:rPr lang="en-US" dirty="0"/>
              <a:t> ('is', 'VBZ'),</a:t>
            </a:r>
          </a:p>
          <a:p>
            <a:pPr marL="82296" indent="0">
              <a:buNone/>
            </a:pPr>
            <a:r>
              <a:rPr lang="en-US" dirty="0"/>
              <a:t> ('all', 'PDT'),</a:t>
            </a:r>
          </a:p>
          <a:p>
            <a:pPr marL="82296" indent="0">
              <a:buNone/>
            </a:pPr>
            <a:r>
              <a:rPr lang="en-US" dirty="0"/>
              <a:t> ('a', 'DT</a:t>
            </a:r>
            <a:r>
              <a:rPr lang="en-US" dirty="0" smtClean="0"/>
              <a:t>'),…….</a:t>
            </a:r>
          </a:p>
          <a:p>
            <a:pPr marL="82296" indent="0">
              <a:buNone/>
            </a:pPr>
            <a:r>
              <a:rPr lang="en-US" dirty="0" smtClean="0"/>
              <a:t>In[70]:</a:t>
            </a:r>
            <a:r>
              <a:rPr lang="en-US" dirty="0" err="1" smtClean="0"/>
              <a:t>text.noun_phrases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Out[70]: </a:t>
            </a:r>
            <a:r>
              <a:rPr lang="en-US" dirty="0" err="1"/>
              <a:t>WordList</a:t>
            </a:r>
            <a:r>
              <a:rPr lang="en-US" dirty="0"/>
              <a:t>(['destiny', 'pieces plays'])</a:t>
            </a:r>
          </a:p>
        </p:txBody>
      </p:sp>
    </p:spTree>
    <p:extLst>
      <p:ext uri="{BB962C8B-B14F-4D97-AF65-F5344CB8AC3E}">
        <p14:creationId xmlns:p14="http://schemas.microsoft.com/office/powerpoint/2010/main" val="133513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112" y="0"/>
            <a:ext cx="801023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sentiments using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112" y="1358283"/>
            <a:ext cx="8107888" cy="4890117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/>
              <a:t>s = 'this is a great class'</a:t>
            </a:r>
          </a:p>
          <a:p>
            <a:pPr marL="82296" indent="0">
              <a:buNone/>
            </a:pPr>
            <a:r>
              <a:rPr lang="en-US" dirty="0" smtClean="0"/>
              <a:t>text </a:t>
            </a:r>
            <a:r>
              <a:rPr lang="en-US" dirty="0"/>
              <a:t>= </a:t>
            </a:r>
            <a:r>
              <a:rPr lang="en-US" dirty="0" err="1"/>
              <a:t>TextBlob</a:t>
            </a:r>
            <a:r>
              <a:rPr lang="en-US" dirty="0"/>
              <a:t>(s)</a:t>
            </a:r>
          </a:p>
          <a:p>
            <a:pPr marL="82296" indent="0">
              <a:buNone/>
            </a:pPr>
            <a:r>
              <a:rPr lang="en-US" dirty="0" smtClean="0"/>
              <a:t>In[76]:</a:t>
            </a:r>
            <a:r>
              <a:rPr lang="en-US" dirty="0" err="1" smtClean="0"/>
              <a:t>text.sentiment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Out[76]: Sentiment(polarity=0.8, subjectivity=0.75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s = 'this is </a:t>
            </a:r>
            <a:r>
              <a:rPr lang="en-US" dirty="0" smtClean="0"/>
              <a:t>not a </a:t>
            </a:r>
            <a:r>
              <a:rPr lang="en-US" dirty="0"/>
              <a:t>great </a:t>
            </a:r>
            <a:r>
              <a:rPr lang="en-US" dirty="0" smtClean="0"/>
              <a:t>class‘</a:t>
            </a:r>
          </a:p>
          <a:p>
            <a:pPr marL="82296" indent="0">
              <a:buNone/>
            </a:pPr>
            <a:r>
              <a:rPr lang="en-US" dirty="0" smtClean="0"/>
              <a:t>In[79]:</a:t>
            </a:r>
            <a:r>
              <a:rPr lang="en-US" dirty="0" err="1" smtClean="0"/>
              <a:t>text.sentiment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Out[79</a:t>
            </a:r>
            <a:r>
              <a:rPr lang="en-US" dirty="0"/>
              <a:t>]: Sentiment(polarity=-0.4, subjectivity=0.75)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text to common case – lower or upper</a:t>
            </a:r>
          </a:p>
          <a:p>
            <a:r>
              <a:rPr lang="en-US" dirty="0" smtClean="0"/>
              <a:t>Remove digits/punctuation, ‘\n’,’\r’, … (regular expressions can be useful in this regard)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smtClean="0"/>
              <a:t>Stem/lemmatize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Understanding </a:t>
            </a:r>
            <a:r>
              <a:rPr lang="en-US" dirty="0" err="1" smtClean="0"/>
              <a:t>Vectorizers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Vectorizers</a:t>
            </a:r>
            <a:r>
              <a:rPr lang="en-US" dirty="0" smtClean="0"/>
              <a:t> are used to transform words into numbers</a:t>
            </a:r>
          </a:p>
          <a:p>
            <a:endParaRPr lang="en-US" dirty="0"/>
          </a:p>
          <a:p>
            <a:r>
              <a:rPr lang="en-US" dirty="0" smtClean="0"/>
              <a:t>Some use a </a:t>
            </a:r>
            <a:r>
              <a:rPr lang="en-US" dirty="0" err="1" smtClean="0"/>
              <a:t>CountVectorizer</a:t>
            </a:r>
            <a:r>
              <a:rPr lang="en-US" dirty="0" smtClean="0"/>
              <a:t> – just raw counts of each word in each document</a:t>
            </a:r>
          </a:p>
          <a:p>
            <a:endParaRPr lang="en-US" dirty="0"/>
          </a:p>
          <a:p>
            <a:r>
              <a:rPr lang="en-US" dirty="0" smtClean="0"/>
              <a:t>I generally use </a:t>
            </a:r>
            <a:r>
              <a:rPr lang="en-US" dirty="0" err="1" smtClean="0"/>
              <a:t>TfidVectorizer</a:t>
            </a:r>
            <a:r>
              <a:rPr lang="en-US" dirty="0" smtClean="0"/>
              <a:t>, which weights words by importance, not just by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886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911" y="1447800"/>
            <a:ext cx="7983778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#mock data for demo purposes</a:t>
            </a:r>
          </a:p>
          <a:p>
            <a:pPr marL="82296" indent="0">
              <a:buNone/>
            </a:pPr>
            <a:r>
              <a:rPr lang="en-US" dirty="0"/>
              <a:t>doc1 = "the moving finger writes and having writ moves on"</a:t>
            </a:r>
          </a:p>
          <a:p>
            <a:pPr marL="82296" indent="0">
              <a:buNone/>
            </a:pPr>
            <a:r>
              <a:rPr lang="en-US" dirty="0"/>
              <a:t>doc2 = "gold finger or golden finger; the question is moot"</a:t>
            </a:r>
          </a:p>
          <a:p>
            <a:pPr marL="82296" indent="0">
              <a:buNone/>
            </a:pPr>
            <a:r>
              <a:rPr lang="en-US" dirty="0"/>
              <a:t>doc3 = "he is a finger spinner and can write with it too"</a:t>
            </a:r>
          </a:p>
          <a:p>
            <a:pPr marL="82296" indent="0">
              <a:buNone/>
            </a:pPr>
            <a:r>
              <a:rPr lang="en-US" dirty="0"/>
              <a:t>doc4 = "the valiant never taste of death but once, or so they say"</a:t>
            </a:r>
          </a:p>
          <a:p>
            <a:pPr marL="82296" indent="0">
              <a:buNone/>
            </a:pPr>
            <a:r>
              <a:rPr lang="en-US" dirty="0"/>
              <a:t>doc5 = "knights are valiant and never afraid of death"</a:t>
            </a:r>
          </a:p>
          <a:p>
            <a:pPr marL="82296" indent="0">
              <a:buNone/>
            </a:pPr>
            <a:r>
              <a:rPr lang="en-US" dirty="0"/>
              <a:t>docs = [doc1, doc2, doc3, doc4, doc5]</a:t>
            </a:r>
          </a:p>
          <a:p>
            <a:pPr marL="82296" indent="0">
              <a:buNone/>
            </a:pPr>
            <a:r>
              <a:rPr lang="en-US" dirty="0" err="1"/>
              <a:t>vectorizer</a:t>
            </a:r>
            <a:r>
              <a:rPr lang="en-US" dirty="0"/>
              <a:t> = </a:t>
            </a:r>
            <a:r>
              <a:rPr lang="en-US" dirty="0" err="1"/>
              <a:t>CountVectorizer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matrix = </a:t>
            </a:r>
            <a:r>
              <a:rPr lang="en-US" dirty="0" err="1"/>
              <a:t>vectorizer.fit_transform</a:t>
            </a:r>
            <a:r>
              <a:rPr lang="en-US" dirty="0"/>
              <a:t>(docs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vectorizer.get_feature_names</a:t>
            </a:r>
            <a:r>
              <a:rPr lang="en-US" dirty="0"/>
              <a:t>())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matrix.toarray</a:t>
            </a:r>
            <a:r>
              <a:rPr lang="en-US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360161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41612" y="150956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['afraid', 'and', 'are', 'but', 'can', 'death', 'finger', 'gold', 'golden', 'having', 'he', 'is', 'it', 'knights', 'moot', 'moves', 'moving', 'never', 'of', 'on', 'once', 'or', 'question', 'say', 'so', 'spinner', 'taste', 'the', 'they', 'too', 'valiant', 'with', 'writ', 'write', 'writes']</a:t>
            </a:r>
          </a:p>
          <a:p>
            <a:r>
              <a:rPr lang="en-US" dirty="0"/>
              <a:t>[[0 1 0 0 0 0 1 0 0 1 0 0 0 0 0 1 1 0 0 1 0 0 0 0 0 0 0 1 0 0 0 0 1 0 1]</a:t>
            </a:r>
          </a:p>
          <a:p>
            <a:r>
              <a:rPr lang="en-US" dirty="0"/>
              <a:t>[0 0 0 0 0 0 2 1 1 0 0 1 0 0 1 0 0 0 0 0 0 1 1 0 0 0 0 1 0 0 0 0 0 0 0]</a:t>
            </a:r>
          </a:p>
          <a:p>
            <a:r>
              <a:rPr lang="en-US" dirty="0"/>
              <a:t>[0 1 0 0 1 0 1 0 0 0 1 1 1 0 0 0 0 0 0 0 0 0 0 0 0 1 0 0 0 1 0 1 0 1 0]</a:t>
            </a:r>
          </a:p>
          <a:p>
            <a:r>
              <a:rPr lang="en-US" dirty="0"/>
              <a:t>[0 0 0 1 0 1 0 0 0 0 0 0 0 0 0 0 0 1 1 0 1 1 0 1 1 0 1 1 1 0 1 0 0 0 0]</a:t>
            </a:r>
          </a:p>
          <a:p>
            <a:r>
              <a:rPr lang="en-US" dirty="0"/>
              <a:t>[1 1 1 0 0 1 0 0 0 0 0 0 0 1 0 0 0 1 1 0 0 0 0 0 0 0 0 0 0 0 1 0 0 0 0]]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0765" y="8788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TfidVectorizer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</a:p>
          <a:p>
            <a:endParaRPr lang="en-US" dirty="0"/>
          </a:p>
          <a:p>
            <a:r>
              <a:rPr lang="en-US" dirty="0" smtClean="0"/>
              <a:t>Inverse Document Frequency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8982"/>
              </p:ext>
            </p:extLst>
          </p:nvPr>
        </p:nvGraphicFramePr>
        <p:xfrm>
          <a:off x="1435608" y="3832578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082600" imgH="253800" progId="Equation.3">
                  <p:embed/>
                </p:oleObj>
              </mc:Choice>
              <mc:Fallback>
                <p:oleObj name="Equation" r:id="rId3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608" y="3832578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5607" y="5235222"/>
            <a:ext cx="693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Times New Roman" charset="0"/>
              </a:rPr>
              <a:t>Source: </a:t>
            </a:r>
            <a:r>
              <a:rPr lang="en-US" dirty="0" err="1" smtClean="0">
                <a:latin typeface="Calibri" charset="0"/>
                <a:ea typeface="ＭＳ Ｐゴシック" charset="0"/>
                <a:cs typeface="Times New Roman" charset="0"/>
              </a:rPr>
              <a:t>Pandu</a:t>
            </a:r>
            <a:r>
              <a:rPr lang="en-US" dirty="0" smtClean="0"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  <a:cs typeface="Times New Roman" charset="0"/>
              </a:rPr>
              <a:t>Nayak</a:t>
            </a:r>
            <a:r>
              <a:rPr lang="en-US" dirty="0" smtClean="0">
                <a:latin typeface="Calibri" charset="0"/>
                <a:ea typeface="ＭＳ Ｐゴシック" charset="0"/>
                <a:cs typeface="Times New Roman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  <a:cs typeface="Times New Roman" charset="0"/>
              </a:rPr>
              <a:t>Prabhakar</a:t>
            </a:r>
            <a:r>
              <a:rPr lang="en-US" dirty="0" smtClean="0"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  <a:cs typeface="Times New Roman" charset="0"/>
              </a:rPr>
              <a:t>Raghavan</a:t>
            </a:r>
            <a:r>
              <a:rPr lang="en-US" dirty="0" smtClean="0">
                <a:latin typeface="Calibri" charset="0"/>
                <a:ea typeface="ＭＳ Ｐゴシック" charset="0"/>
                <a:cs typeface="Times New Roman" charset="0"/>
              </a:rPr>
              <a:t> – Course on Information Retrieval, Stanford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TfidfVectorizer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52" y="1447800"/>
            <a:ext cx="7761836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#mock data for demo purposes</a:t>
            </a:r>
          </a:p>
          <a:p>
            <a:pPr marL="82296" indent="0">
              <a:buNone/>
            </a:pPr>
            <a:r>
              <a:rPr lang="en-US" dirty="0"/>
              <a:t>doc1 = "the moving finger writes and having writ moves on"</a:t>
            </a:r>
          </a:p>
          <a:p>
            <a:pPr marL="82296" indent="0">
              <a:buNone/>
            </a:pPr>
            <a:r>
              <a:rPr lang="en-US" dirty="0"/>
              <a:t>doc2 = "gold finger or golden finger; the question is moot"</a:t>
            </a:r>
          </a:p>
          <a:p>
            <a:pPr marL="82296" indent="0">
              <a:buNone/>
            </a:pPr>
            <a:r>
              <a:rPr lang="en-US" dirty="0"/>
              <a:t>doc3 = "he is a finger spinner and can write with it too"</a:t>
            </a:r>
          </a:p>
          <a:p>
            <a:pPr marL="82296" indent="0">
              <a:buNone/>
            </a:pPr>
            <a:r>
              <a:rPr lang="en-US" dirty="0"/>
              <a:t>doc4 = "the valiant never taste of death but once, or so they say"</a:t>
            </a:r>
          </a:p>
          <a:p>
            <a:pPr marL="82296" indent="0">
              <a:buNone/>
            </a:pPr>
            <a:r>
              <a:rPr lang="en-US" dirty="0"/>
              <a:t>doc5 = "knights are valiant and never afraid of death"</a:t>
            </a:r>
          </a:p>
          <a:p>
            <a:pPr marL="82296" indent="0">
              <a:buNone/>
            </a:pPr>
            <a:r>
              <a:rPr lang="en-US" dirty="0"/>
              <a:t>docs = [doc1, doc2, doc3, doc4, doc5]</a:t>
            </a:r>
          </a:p>
          <a:p>
            <a:pPr marL="82296" indent="0">
              <a:buNone/>
            </a:pPr>
            <a:r>
              <a:rPr lang="en-US" dirty="0" err="1"/>
              <a:t>vectorizer</a:t>
            </a:r>
            <a:r>
              <a:rPr lang="en-US" dirty="0"/>
              <a:t> = </a:t>
            </a:r>
            <a:r>
              <a:rPr lang="en-US" dirty="0" err="1"/>
              <a:t>TfidfVectorizer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matrix = </a:t>
            </a:r>
            <a:r>
              <a:rPr lang="en-US" dirty="0" err="1"/>
              <a:t>vectorizer.fit_transform</a:t>
            </a:r>
            <a:r>
              <a:rPr lang="en-US" dirty="0"/>
              <a:t>(docs)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vectorizer.get_feature_names</a:t>
            </a:r>
            <a:r>
              <a:rPr lang="en-US" dirty="0"/>
              <a:t>())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matrix.toarray</a:t>
            </a:r>
            <a:r>
              <a:rPr lang="en-US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389044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0590" y="191782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['afraid', 'and', 'are', 'but', 'can', 'death', 'finger', 'gold', 'golden', 'having', 'he', 'is', 'it', 'knights', 'moot', 'moves', 'moving', 'never', 'of', 'on', 'once', 'or', 'question', 'say', 'so', 'spinner', 'taste', 'the', 'they', 'too', 'valiant', 'with', 'writ', 'write', 'writes']</a:t>
            </a:r>
          </a:p>
          <a:p>
            <a:r>
              <a:rPr lang="en-US" dirty="0"/>
              <a:t>[[ 0. 0.24710183 0. 0. 0. 0.</a:t>
            </a:r>
          </a:p>
          <a:p>
            <a:r>
              <a:rPr lang="en-US" dirty="0"/>
              <a:t>0.24710183 0. 0. 0.36896749 0. 0. 0.</a:t>
            </a:r>
          </a:p>
          <a:p>
            <a:r>
              <a:rPr lang="en-US" dirty="0"/>
              <a:t>0. 0. 0.36896749 0.36896749 0. 0.</a:t>
            </a:r>
          </a:p>
          <a:p>
            <a:r>
              <a:rPr lang="en-US" dirty="0"/>
              <a:t>0.36896749 0. 0. 0. 0. 0. 0.</a:t>
            </a:r>
          </a:p>
          <a:p>
            <a:r>
              <a:rPr lang="en-US" dirty="0"/>
              <a:t>0. 0.24710183 0. 0. 0. 0.</a:t>
            </a:r>
          </a:p>
          <a:p>
            <a:r>
              <a:rPr lang="en-US" dirty="0"/>
              <a:t>0.36896749 0. 0.36896749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93111" y="896645"/>
            <a:ext cx="330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NOTE: Only one vector is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3565"/>
            <a:ext cx="7406640" cy="124876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Overview of Text Analytics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723" y="1665111"/>
            <a:ext cx="7513477" cy="4364207"/>
          </a:xfrm>
        </p:spPr>
        <p:txBody>
          <a:bodyPr/>
          <a:lstStyle/>
          <a:p>
            <a:pPr marL="484632" indent="-457200">
              <a:buFont typeface="Arial"/>
              <a:buChar char="•"/>
            </a:pPr>
            <a:r>
              <a:rPr lang="en-US" dirty="0" smtClean="0"/>
              <a:t>Unstructured text data is being generated all the time</a:t>
            </a:r>
          </a:p>
          <a:p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Text analytics / Text Mining involves techniques and algorithms for analyzing text</a:t>
            </a:r>
          </a:p>
          <a:p>
            <a:pPr marL="484632" indent="-457200">
              <a:buFont typeface="Arial"/>
              <a:buChar char="•"/>
            </a:pPr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Traditional data mining techniques may be used if text is converted to numerical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Dense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45" y="1447800"/>
            <a:ext cx="880944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err="1"/>
              <a:t>vectorizer</a:t>
            </a:r>
            <a:r>
              <a:rPr lang="en-US" dirty="0"/>
              <a:t> = </a:t>
            </a:r>
            <a:r>
              <a:rPr lang="en-US" dirty="0" err="1"/>
              <a:t>TfidfVectorizer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 err="1"/>
              <a:t>sparse_matrix</a:t>
            </a:r>
            <a:r>
              <a:rPr lang="en-US" dirty="0"/>
              <a:t> = </a:t>
            </a:r>
            <a:r>
              <a:rPr lang="en-US" dirty="0" err="1"/>
              <a:t>vectorizer.fit_transform</a:t>
            </a:r>
            <a:r>
              <a:rPr lang="en-US" dirty="0"/>
              <a:t>(docs)</a:t>
            </a:r>
          </a:p>
          <a:p>
            <a:pPr marL="82296" indent="0">
              <a:buNone/>
            </a:pPr>
            <a:r>
              <a:rPr lang="en-US" dirty="0"/>
              <a:t>#convert sparse matrix to dense</a:t>
            </a:r>
          </a:p>
          <a:p>
            <a:pPr marL="82296" indent="0">
              <a:buNone/>
            </a:pPr>
            <a:r>
              <a:rPr lang="en-US" dirty="0" err="1"/>
              <a:t>dense_matrix</a:t>
            </a:r>
            <a:r>
              <a:rPr lang="en-US" dirty="0"/>
              <a:t> = </a:t>
            </a:r>
            <a:r>
              <a:rPr lang="en-US" dirty="0" err="1"/>
              <a:t>sparse_matrix.todense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#transpose to get </a:t>
            </a:r>
            <a:r>
              <a:rPr lang="en-US" dirty="0" smtClean="0"/>
              <a:t>term-to-document </a:t>
            </a:r>
            <a:r>
              <a:rPr lang="en-US" dirty="0"/>
              <a:t>matrix</a:t>
            </a:r>
          </a:p>
          <a:p>
            <a:pPr marL="82296" indent="0">
              <a:buNone/>
            </a:pPr>
            <a:r>
              <a:rPr lang="en-US" dirty="0" err="1" smtClean="0"/>
              <a:t>tdm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dense_matrix.transpose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 smtClean="0"/>
              <a:t>print</a:t>
            </a:r>
            <a:r>
              <a:rPr lang="en-US" dirty="0" smtClean="0"/>
              <a:t>(</a:t>
            </a:r>
            <a:r>
              <a:rPr lang="en-US" dirty="0" err="1" smtClean="0"/>
              <a:t>tdm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Getting Distances – Example Using Cosine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247"/>
            <a:ext cx="8686800" cy="503363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sklearn.metrics.pairwise</a:t>
            </a:r>
            <a:r>
              <a:rPr lang="en-US" sz="2400" dirty="0"/>
              <a:t> import </a:t>
            </a:r>
            <a:r>
              <a:rPr lang="en-US" sz="2400" dirty="0" err="1" smtClean="0"/>
              <a:t>cosine_similarity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err="1" smtClean="0"/>
              <a:t>vectorizer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TfidfVectorizer</a:t>
            </a:r>
            <a:r>
              <a:rPr lang="en-US" sz="2400" dirty="0"/>
              <a:t>(</a:t>
            </a:r>
            <a:r>
              <a:rPr lang="en-US" sz="2400" dirty="0" err="1"/>
              <a:t>stop_words</a:t>
            </a:r>
            <a:r>
              <a:rPr lang="en-US" sz="2400" dirty="0"/>
              <a:t> = '</a:t>
            </a:r>
            <a:r>
              <a:rPr lang="en-US" sz="2400" dirty="0" err="1"/>
              <a:t>english</a:t>
            </a:r>
            <a:r>
              <a:rPr lang="en-US" sz="2400" dirty="0"/>
              <a:t>', </a:t>
            </a:r>
            <a:r>
              <a:rPr lang="en-US" sz="2400" dirty="0" err="1"/>
              <a:t>min_df</a:t>
            </a:r>
            <a:r>
              <a:rPr lang="en-US" sz="2400" dirty="0"/>
              <a:t> = 2)</a:t>
            </a:r>
          </a:p>
          <a:p>
            <a:pPr marL="82296" indent="0">
              <a:buNone/>
            </a:pPr>
            <a:r>
              <a:rPr lang="en-US" sz="2400" dirty="0" err="1" smtClean="0"/>
              <a:t>dtm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vectorizer.fit_transform</a:t>
            </a:r>
            <a:r>
              <a:rPr lang="en-US" sz="2400" dirty="0"/>
              <a:t>(corpus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r>
              <a:rPr lang="en-US" sz="2400" dirty="0" smtClean="0"/>
              <a:t>#cosine similarity</a:t>
            </a:r>
          </a:p>
          <a:p>
            <a:pPr marL="82296" indent="0">
              <a:buNone/>
            </a:pPr>
            <a:r>
              <a:rPr lang="en-US" sz="2400" dirty="0"/>
              <a:t>similarity = </a:t>
            </a:r>
            <a:r>
              <a:rPr lang="en-US" sz="2400" dirty="0" err="1" smtClean="0"/>
              <a:t>cosine_similarity</a:t>
            </a:r>
            <a:r>
              <a:rPr lang="en-US" sz="2400" dirty="0" smtClean="0"/>
              <a:t>(</a:t>
            </a:r>
            <a:r>
              <a:rPr lang="en-US" sz="2400" dirty="0" err="1" smtClean="0"/>
              <a:t>dtm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r>
              <a:rPr lang="en-US" sz="2400" dirty="0" smtClean="0"/>
              <a:t>#convert to distance</a:t>
            </a:r>
          </a:p>
          <a:p>
            <a:pPr marL="82296" indent="0">
              <a:buNone/>
            </a:pPr>
            <a:r>
              <a:rPr lang="en-US" sz="2400" dirty="0" err="1" smtClean="0"/>
              <a:t>cos_distance</a:t>
            </a:r>
            <a:r>
              <a:rPr lang="en-US" sz="2400" dirty="0" smtClean="0"/>
              <a:t> = 1 - similarity 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i="1" dirty="0" smtClean="0"/>
              <a:t>What do we do with this?</a:t>
            </a:r>
          </a:p>
        </p:txBody>
      </p:sp>
    </p:spTree>
    <p:extLst>
      <p:ext uri="{BB962C8B-B14F-4D97-AF65-F5344CB8AC3E}">
        <p14:creationId xmlns:p14="http://schemas.microsoft.com/office/powerpoint/2010/main" val="272853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112" y="8309"/>
            <a:ext cx="8045743" cy="833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Multidimensional Scaling (MDS)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571"/>
            <a:ext cx="9081855" cy="5308107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from </a:t>
            </a:r>
            <a:r>
              <a:rPr lang="en-US" dirty="0" err="1"/>
              <a:t>sklearn.manifold</a:t>
            </a:r>
            <a:r>
              <a:rPr lang="en-US" dirty="0"/>
              <a:t> import MDS</a:t>
            </a:r>
          </a:p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/>
              <a:t>mds</a:t>
            </a:r>
            <a:r>
              <a:rPr lang="en-US" dirty="0"/>
              <a:t> = MDS(</a:t>
            </a:r>
            <a:r>
              <a:rPr lang="en-US" dirty="0" err="1"/>
              <a:t>n_components</a:t>
            </a:r>
            <a:r>
              <a:rPr lang="en-US" dirty="0"/>
              <a:t> = 2, dissimilarity='precomputed',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  <a:p>
            <a:pPr marL="82296" indent="0">
              <a:buNone/>
            </a:pP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 smtClean="0"/>
              <a:t>mds.fit_transform</a:t>
            </a:r>
            <a:r>
              <a:rPr lang="en-US" dirty="0" smtClean="0"/>
              <a:t>(</a:t>
            </a:r>
            <a:r>
              <a:rPr lang="en-US" dirty="0" err="1" smtClean="0"/>
              <a:t>cos_distance</a:t>
            </a:r>
            <a:r>
              <a:rPr lang="en-US" dirty="0" smtClean="0"/>
              <a:t>)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 = </a:t>
            </a:r>
            <a:r>
              <a:rPr lang="en-US" dirty="0" err="1"/>
              <a:t>pos</a:t>
            </a:r>
            <a:r>
              <a:rPr lang="en-US" dirty="0"/>
              <a:t>[:,0], </a:t>
            </a:r>
            <a:r>
              <a:rPr lang="en-US" dirty="0" err="1"/>
              <a:t>pos</a:t>
            </a:r>
            <a:r>
              <a:rPr lang="en-US" dirty="0"/>
              <a:t>[:,1]</a:t>
            </a:r>
          </a:p>
          <a:p>
            <a:pPr marL="82296" indent="0">
              <a:buNone/>
            </a:pPr>
            <a:r>
              <a:rPr lang="en-US" dirty="0"/>
              <a:t>for x, y, name in zip(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, names):</a:t>
            </a:r>
          </a:p>
          <a:p>
            <a:pPr marL="82296" indent="0">
              <a:buNone/>
            </a:pPr>
            <a:r>
              <a:rPr lang="en-US" dirty="0"/>
              <a:t>    </a:t>
            </a:r>
            <a:r>
              <a:rPr lang="en-US" dirty="0" err="1"/>
              <a:t>plt.scatter</a:t>
            </a:r>
            <a:r>
              <a:rPr lang="en-US" dirty="0"/>
              <a:t>(x, y)</a:t>
            </a:r>
          </a:p>
          <a:p>
            <a:pPr marL="82296" indent="0">
              <a:buNone/>
            </a:pPr>
            <a:r>
              <a:rPr lang="en-US" dirty="0"/>
              <a:t>    </a:t>
            </a:r>
            <a:r>
              <a:rPr lang="en-US" dirty="0" err="1"/>
              <a:t>plt.text</a:t>
            </a:r>
            <a:r>
              <a:rPr lang="en-US" dirty="0"/>
              <a:t>(x, y, name)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smtClean="0"/>
              <a:t>Note: names is a list of feature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3" y="1361616"/>
            <a:ext cx="8062044" cy="48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6975" y="203565"/>
            <a:ext cx="8545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Multidimensional Scaling Map of Business &amp; Statistics Journals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58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Clustering (</a:t>
            </a:r>
            <a:r>
              <a:rPr lang="en-US" dirty="0" err="1" smtClean="0"/>
              <a:t>Dendrogram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0494"/>
            <a:ext cx="9144000" cy="4577906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from </a:t>
            </a:r>
            <a:r>
              <a:rPr lang="en-US" dirty="0" err="1"/>
              <a:t>scipy.cluster.hierarchy</a:t>
            </a:r>
            <a:r>
              <a:rPr lang="en-US" dirty="0"/>
              <a:t> import ward,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/>
              <a:t>linkage_matrix</a:t>
            </a:r>
            <a:r>
              <a:rPr lang="en-US" dirty="0"/>
              <a:t> = </a:t>
            </a:r>
            <a:r>
              <a:rPr lang="en-US" dirty="0" smtClean="0"/>
              <a:t>ward(</a:t>
            </a:r>
            <a:r>
              <a:rPr lang="en-US" dirty="0" err="1" smtClean="0"/>
              <a:t>cos_distance</a:t>
            </a:r>
            <a:r>
              <a:rPr lang="en-US" dirty="0" smtClean="0"/>
              <a:t>)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dendrogram</a:t>
            </a:r>
            <a:r>
              <a:rPr lang="en-US" dirty="0"/>
              <a:t>(</a:t>
            </a:r>
            <a:r>
              <a:rPr lang="en-US" dirty="0" err="1"/>
              <a:t>linkage_matrix</a:t>
            </a:r>
            <a:r>
              <a:rPr lang="en-US" dirty="0"/>
              <a:t>, orientation='left', labels=names)</a:t>
            </a:r>
          </a:p>
          <a:p>
            <a:pPr marL="82296" indent="0">
              <a:buNone/>
            </a:pPr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775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9" y="1162975"/>
            <a:ext cx="7910190" cy="503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25706" y="102725"/>
            <a:ext cx="433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 of cluster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75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443" y="133166"/>
            <a:ext cx="7877245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Plotting Top 50 words &amp;K-Means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443" y="1313895"/>
            <a:ext cx="8087557" cy="4934505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nltk.download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err="1"/>
              <a:t>freq</a:t>
            </a:r>
            <a:r>
              <a:rPr lang="en-US" dirty="0"/>
              <a:t> = </a:t>
            </a:r>
            <a:r>
              <a:rPr lang="en-US" dirty="0" err="1"/>
              <a:t>nltk.FreqDist</a:t>
            </a:r>
            <a:r>
              <a:rPr lang="en-US" dirty="0"/>
              <a:t>(</a:t>
            </a:r>
            <a:r>
              <a:rPr lang="en-US" dirty="0" err="1"/>
              <a:t>list_of_words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#plot top 50</a:t>
            </a:r>
          </a:p>
          <a:p>
            <a:pPr marL="82296" indent="0">
              <a:buNone/>
            </a:pPr>
            <a:r>
              <a:rPr lang="en-US" dirty="0" err="1"/>
              <a:t>freq.plot</a:t>
            </a:r>
            <a:r>
              <a:rPr lang="en-US" dirty="0"/>
              <a:t>(50)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39" y="1370013"/>
            <a:ext cx="6835806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65" y="62144"/>
            <a:ext cx="7989903" cy="949910"/>
          </a:xfrm>
        </p:spPr>
        <p:txBody>
          <a:bodyPr/>
          <a:lstStyle/>
          <a:p>
            <a:pPr algn="ctr"/>
            <a:r>
              <a:rPr lang="en-US" dirty="0" err="1" smtClean="0"/>
              <a:t>Kmeans</a:t>
            </a:r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91" y="1162975"/>
            <a:ext cx="8499078" cy="463543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#converting to Dense Format</a:t>
            </a:r>
          </a:p>
          <a:p>
            <a:pPr marL="82296" indent="0">
              <a:buNone/>
            </a:pPr>
            <a:r>
              <a:rPr lang="en-US" sz="2800" dirty="0" err="1"/>
              <a:t>vectorizer</a:t>
            </a:r>
            <a:r>
              <a:rPr lang="en-US" sz="2800" dirty="0"/>
              <a:t> = </a:t>
            </a:r>
            <a:r>
              <a:rPr lang="en-US" sz="2800" dirty="0" err="1"/>
              <a:t>TfidfVectorizer</a:t>
            </a:r>
            <a:r>
              <a:rPr lang="en-US" sz="2800" dirty="0"/>
              <a:t>()</a:t>
            </a:r>
          </a:p>
          <a:p>
            <a:pPr marL="82296" indent="0">
              <a:buNone/>
            </a:pPr>
            <a:r>
              <a:rPr lang="en-US" sz="2800" dirty="0" err="1" smtClean="0"/>
              <a:t>dtm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vectorizer.fit_transform</a:t>
            </a:r>
            <a:r>
              <a:rPr lang="en-US" sz="2800" dirty="0"/>
              <a:t>(corpus)</a:t>
            </a:r>
          </a:p>
          <a:p>
            <a:pPr marL="0" indent="0">
              <a:buNone/>
            </a:pPr>
            <a:r>
              <a:rPr lang="en-US" sz="2800" dirty="0" smtClean="0"/>
              <a:t> km </a:t>
            </a:r>
            <a:r>
              <a:rPr lang="en-US" sz="2800" dirty="0"/>
              <a:t>= </a:t>
            </a:r>
            <a:r>
              <a:rPr lang="en-US" sz="2800" dirty="0" err="1"/>
              <a:t>KMeans</a:t>
            </a:r>
            <a:r>
              <a:rPr lang="en-US" sz="2800" dirty="0"/>
              <a:t>(</a:t>
            </a:r>
            <a:r>
              <a:rPr lang="en-US" sz="2800" dirty="0" err="1"/>
              <a:t>n_clusters</a:t>
            </a:r>
            <a:r>
              <a:rPr lang="en-US" sz="2800" dirty="0"/>
              <a:t>=5, </a:t>
            </a:r>
            <a:r>
              <a:rPr lang="en-US" sz="2800" dirty="0" err="1"/>
              <a:t>random_state</a:t>
            </a:r>
            <a:r>
              <a:rPr lang="en-US" sz="2800" dirty="0"/>
              <a:t>=999)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cluster_solution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km.fit</a:t>
            </a:r>
            <a:r>
              <a:rPr lang="en-US" sz="2800" dirty="0" smtClean="0"/>
              <a:t>(</a:t>
            </a:r>
            <a:r>
              <a:rPr lang="en-US" sz="2800" dirty="0" err="1" smtClean="0"/>
              <a:t>dtm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cluster_membership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km.predict</a:t>
            </a:r>
            <a:r>
              <a:rPr lang="en-US" sz="2800" dirty="0" smtClean="0"/>
              <a:t>(</a:t>
            </a:r>
            <a:r>
              <a:rPr lang="en-US" sz="2800" dirty="0" err="1" smtClean="0"/>
              <a:t>dtm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doc_distance_to_center</a:t>
            </a:r>
            <a:r>
              <a:rPr lang="en-US" sz="2800" dirty="0"/>
              <a:t> = </a:t>
            </a:r>
            <a:r>
              <a:rPr lang="en-US" sz="2800" dirty="0" err="1"/>
              <a:t>km.transform</a:t>
            </a:r>
            <a:r>
              <a:rPr lang="en-US" sz="2800" dirty="0" smtClean="0"/>
              <a:t>(</a:t>
            </a:r>
            <a:r>
              <a:rPr lang="en-US" sz="2800" dirty="0" err="1" smtClean="0"/>
              <a:t>dtm</a:t>
            </a:r>
            <a:r>
              <a:rPr lang="en-US" sz="2800" dirty="0" smtClean="0"/>
              <a:t>)</a:t>
            </a:r>
            <a:endParaRPr lang="en-US" sz="28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24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323" y="350286"/>
            <a:ext cx="7954392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labels </a:t>
            </a:r>
            <a:r>
              <a:rPr lang="en-US" sz="2400" dirty="0"/>
              <a:t>= [name[:</a:t>
            </a:r>
            <a:r>
              <a:rPr lang="en-US" sz="2400" dirty="0" err="1"/>
              <a:t>name.index</a:t>
            </a:r>
            <a:r>
              <a:rPr lang="en-US" sz="2400" dirty="0"/>
              <a:t>(".")] for name in files]</a:t>
            </a:r>
          </a:p>
          <a:p>
            <a:r>
              <a:rPr lang="en-US" sz="2400" dirty="0"/>
              <a:t>clusters = zip(</a:t>
            </a:r>
            <a:r>
              <a:rPr lang="en-US" sz="2400" dirty="0" err="1"/>
              <a:t>cluster_membership</a:t>
            </a:r>
            <a:r>
              <a:rPr lang="en-US" sz="2400" dirty="0"/>
              <a:t>, labels)</a:t>
            </a:r>
          </a:p>
          <a:p>
            <a:r>
              <a:rPr lang="en-US" sz="2400" dirty="0"/>
              <a:t>for a, b in clusters:</a:t>
            </a:r>
          </a:p>
          <a:p>
            <a:r>
              <a:rPr lang="en-US" sz="2400" dirty="0"/>
              <a:t>    print(a,":", b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top_docs</a:t>
            </a:r>
            <a:r>
              <a:rPr lang="en-US" sz="2400" dirty="0"/>
              <a:t> = {'docs': labels, 'cluster': </a:t>
            </a:r>
            <a:r>
              <a:rPr lang="en-US" sz="2400" dirty="0" err="1"/>
              <a:t>cluster_membership</a:t>
            </a:r>
            <a:r>
              <a:rPr lang="en-US" sz="2400" dirty="0"/>
              <a:t>,\</a:t>
            </a:r>
          </a:p>
          <a:p>
            <a:r>
              <a:rPr lang="en-US" sz="2400" dirty="0"/>
              <a:t>            'doc_to_0':doc_distance_to_center[0:,0],\</a:t>
            </a:r>
          </a:p>
          <a:p>
            <a:r>
              <a:rPr lang="en-US" sz="2400" dirty="0"/>
              <a:t>            'doc_to_1':doc_distance_to_center[0:,1],\</a:t>
            </a:r>
          </a:p>
          <a:p>
            <a:r>
              <a:rPr lang="en-US" sz="2400" dirty="0"/>
              <a:t>            'doc_to_2':doc_distance_to_center[0:,2],\</a:t>
            </a:r>
          </a:p>
          <a:p>
            <a:r>
              <a:rPr lang="en-US" sz="2400" dirty="0"/>
              <a:t>            'doc_to_3':doc_distance_to_center[0:,3],\</a:t>
            </a:r>
          </a:p>
          <a:p>
            <a:r>
              <a:rPr lang="en-US" sz="2400" dirty="0"/>
              <a:t>            'doc_to_4':doc_distance_to_center[0:,4],</a:t>
            </a:r>
          </a:p>
          <a:p>
            <a:r>
              <a:rPr lang="en-US" sz="2400" dirty="0"/>
              <a:t>            }</a:t>
            </a:r>
          </a:p>
          <a:p>
            <a:endParaRPr lang="en-US" sz="2400" dirty="0"/>
          </a:p>
          <a:p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top_docs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df.to_excel</a:t>
            </a:r>
            <a:r>
              <a:rPr lang="en-US" sz="2400" dirty="0"/>
              <a:t>("clusters.xlsx", "Sheet1")</a:t>
            </a:r>
          </a:p>
        </p:txBody>
      </p:sp>
    </p:spTree>
    <p:extLst>
      <p:ext uri="{BB962C8B-B14F-4D97-AF65-F5344CB8AC3E}">
        <p14:creationId xmlns:p14="http://schemas.microsoft.com/office/powerpoint/2010/main" val="2965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text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– spam/no spam, does a document belong to a particular class?</a:t>
            </a:r>
          </a:p>
          <a:p>
            <a:r>
              <a:rPr lang="en-US" dirty="0" smtClean="0"/>
              <a:t>Clustering - grouping together documents/reviews/customer complaints, etc.</a:t>
            </a:r>
          </a:p>
          <a:p>
            <a:r>
              <a:rPr lang="en-US" dirty="0" smtClean="0"/>
              <a:t>Assessing similarity of documents</a:t>
            </a:r>
          </a:p>
          <a:p>
            <a:r>
              <a:rPr lang="en-US" dirty="0" smtClean="0"/>
              <a:t>Identifying authors of a document/text</a:t>
            </a:r>
          </a:p>
          <a:p>
            <a:r>
              <a:rPr lang="en-US" dirty="0" smtClean="0"/>
              <a:t>Predictions – can customer reviews predict sales?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57" y="26063"/>
            <a:ext cx="8054621" cy="950481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30193"/>
              </p:ext>
            </p:extLst>
          </p:nvPr>
        </p:nvGraphicFramePr>
        <p:xfrm>
          <a:off x="1651250" y="1464816"/>
          <a:ext cx="6045690" cy="311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70"/>
                <a:gridCol w="863670"/>
                <a:gridCol w="863670"/>
                <a:gridCol w="863670"/>
                <a:gridCol w="863670"/>
                <a:gridCol w="863670"/>
                <a:gridCol w="863670"/>
              </a:tblGrid>
              <a:tr h="3116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cluster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doc_to_0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doc_to_1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doc_to_2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doc_to_3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doc_to_4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1.091023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0.919317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1.053719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0.911954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0.968107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0.969983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0.717726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0.959539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1.111193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1.077888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0.624073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0.964298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1.038785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1.153649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1.036929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0.967994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1.099106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1.225864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0.947439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1.140942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1.094697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1.211694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1.146997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0.512815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1.061299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1.123105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1.116369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0.883046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1.060535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0.912453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1.010871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6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42" y="0"/>
            <a:ext cx="7797346" cy="1029810"/>
          </a:xfrm>
        </p:spPr>
        <p:txBody>
          <a:bodyPr/>
          <a:lstStyle/>
          <a:p>
            <a:pPr algn="ctr"/>
            <a:r>
              <a:rPr lang="en-US" dirty="0" smtClean="0"/>
              <a:t>Reading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42" y="1251751"/>
            <a:ext cx="7797346" cy="546864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from </a:t>
            </a:r>
            <a:r>
              <a:rPr lang="en-US" dirty="0" err="1"/>
              <a:t>twython</a:t>
            </a:r>
            <a:r>
              <a:rPr lang="en-US" dirty="0"/>
              <a:t> import </a:t>
            </a:r>
            <a:r>
              <a:rPr lang="en-US" dirty="0" err="1"/>
              <a:t>Twython</a:t>
            </a: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api_key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“user’s key"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api_secret</a:t>
            </a:r>
            <a:r>
              <a:rPr lang="en-US" dirty="0"/>
              <a:t> = </a:t>
            </a:r>
            <a:r>
              <a:rPr lang="en-US" dirty="0" smtClean="0"/>
              <a:t>“users secret”</a:t>
            </a:r>
          </a:p>
          <a:p>
            <a:pPr marL="82296" indent="0">
              <a:buNone/>
            </a:pPr>
            <a:r>
              <a:rPr lang="en-US" dirty="0" err="1" smtClean="0"/>
              <a:t>access_token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“user’s access token”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token_secret</a:t>
            </a:r>
            <a:r>
              <a:rPr lang="en-US" dirty="0"/>
              <a:t> </a:t>
            </a:r>
            <a:r>
              <a:rPr lang="en-US" dirty="0" smtClean="0"/>
              <a:t>= “user’s token secret” </a:t>
            </a:r>
          </a:p>
          <a:p>
            <a:pPr marL="82296" indent="0">
              <a:buNone/>
            </a:pP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Twython</a:t>
            </a:r>
            <a:r>
              <a:rPr lang="en-US" dirty="0"/>
              <a:t>(</a:t>
            </a:r>
            <a:r>
              <a:rPr lang="en-US" dirty="0" err="1"/>
              <a:t>api_key</a:t>
            </a:r>
            <a:r>
              <a:rPr lang="en-US" dirty="0"/>
              <a:t>, </a:t>
            </a:r>
            <a:r>
              <a:rPr lang="en-US" dirty="0" err="1"/>
              <a:t>api_secret</a:t>
            </a:r>
            <a:r>
              <a:rPr lang="en-US" dirty="0"/>
              <a:t>, 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token_secret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5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program…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87" y="1447800"/>
            <a:ext cx="8105313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get_tweets</a:t>
            </a:r>
            <a:r>
              <a:rPr lang="en-US" sz="2600" dirty="0"/>
              <a:t>(</a:t>
            </a:r>
            <a:r>
              <a:rPr lang="en-US" sz="2600" dirty="0" err="1"/>
              <a:t>twython_object</a:t>
            </a:r>
            <a:r>
              <a:rPr lang="en-US" sz="2600" dirty="0"/>
              <a:t>, query, n):</a:t>
            </a:r>
          </a:p>
          <a:p>
            <a:pPr marL="82296" indent="0">
              <a:buNone/>
            </a:pPr>
            <a:r>
              <a:rPr lang="en-US" sz="2600" dirty="0"/>
              <a:t>    count = 0</a:t>
            </a:r>
          </a:p>
          <a:p>
            <a:pPr marL="82296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result_generator</a:t>
            </a:r>
            <a:r>
              <a:rPr lang="en-US" sz="2600" dirty="0"/>
              <a:t> </a:t>
            </a:r>
            <a:r>
              <a:rPr lang="en-US" sz="2600" dirty="0" smtClean="0"/>
              <a:t>= </a:t>
            </a:r>
            <a:r>
              <a:rPr lang="en-US" sz="2600" dirty="0" err="1" smtClean="0"/>
              <a:t>twython_object.cursor</a:t>
            </a:r>
            <a:r>
              <a:rPr lang="en-US" sz="2600" dirty="0" smtClean="0"/>
              <a:t>(</a:t>
            </a:r>
            <a:r>
              <a:rPr lang="en-US" sz="2600" dirty="0" err="1" smtClean="0"/>
              <a:t>twython_object.search</a:t>
            </a:r>
            <a:r>
              <a:rPr lang="en-US" sz="2600" dirty="0"/>
              <a:t>, q = query)</a:t>
            </a:r>
          </a:p>
          <a:p>
            <a:pPr marL="82296" indent="0">
              <a:buNone/>
            </a:pPr>
            <a:r>
              <a:rPr lang="en-US" sz="2600" dirty="0"/>
              <a:t>    return </a:t>
            </a:r>
            <a:r>
              <a:rPr lang="en-US" sz="2600" dirty="0" err="1"/>
              <a:t>result_generator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 marL="82296" indent="0">
              <a:buNone/>
            </a:pPr>
            <a:r>
              <a:rPr lang="en-US" sz="2900" dirty="0" err="1"/>
              <a:t>rg</a:t>
            </a:r>
            <a:r>
              <a:rPr lang="en-US" sz="2900" dirty="0"/>
              <a:t> = </a:t>
            </a:r>
            <a:r>
              <a:rPr lang="en-US" sz="2900" dirty="0" err="1" smtClean="0"/>
              <a:t>get_tweets</a:t>
            </a:r>
            <a:r>
              <a:rPr lang="en-US" sz="2900" dirty="0" smtClean="0"/>
              <a:t>(</a:t>
            </a:r>
            <a:r>
              <a:rPr lang="en-US" sz="2900" dirty="0" err="1" smtClean="0"/>
              <a:t>api</a:t>
            </a:r>
            <a:r>
              <a:rPr lang="en-US" sz="2900" dirty="0" smtClean="0"/>
              <a:t>, </a:t>
            </a:r>
            <a:r>
              <a:rPr lang="en-US" sz="2900" dirty="0"/>
              <a:t>'#</a:t>
            </a:r>
            <a:r>
              <a:rPr lang="en-US" sz="2900" dirty="0" err="1"/>
              <a:t>BigData</a:t>
            </a:r>
            <a:r>
              <a:rPr lang="en-US" sz="2900" dirty="0"/>
              <a:t>', 1000 </a:t>
            </a:r>
            <a:r>
              <a:rPr lang="en-US" sz="2900" dirty="0" smtClean="0"/>
              <a:t>)</a:t>
            </a:r>
          </a:p>
          <a:p>
            <a:pPr marL="82296" indent="0">
              <a:buNone/>
            </a:pPr>
            <a:r>
              <a:rPr lang="en-US" sz="2900" dirty="0"/>
              <a:t>MAX_LIMIT = 1000 #limit tweets to 1000</a:t>
            </a:r>
          </a:p>
          <a:p>
            <a:pPr marL="82296" indent="0">
              <a:buNone/>
            </a:pP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tweets = []</a:t>
            </a:r>
          </a:p>
          <a:p>
            <a:pPr marL="82296" indent="0">
              <a:buNone/>
            </a:pPr>
            <a:r>
              <a:rPr lang="en-US" sz="2900" dirty="0"/>
              <a:t>count = 0</a:t>
            </a:r>
          </a:p>
          <a:p>
            <a:pPr marL="82296" indent="0">
              <a:buNone/>
            </a:pPr>
            <a:r>
              <a:rPr lang="en-US" sz="2900" dirty="0"/>
              <a:t>for r in </a:t>
            </a:r>
            <a:r>
              <a:rPr lang="en-US" sz="2900" dirty="0" err="1"/>
              <a:t>rg</a:t>
            </a:r>
            <a:r>
              <a:rPr lang="en-US" sz="2900" dirty="0"/>
              <a:t>:</a:t>
            </a:r>
          </a:p>
          <a:p>
            <a:pPr marL="82296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tweets.append</a:t>
            </a:r>
            <a:r>
              <a:rPr lang="en-US" sz="2900" dirty="0"/>
              <a:t>(r)</a:t>
            </a:r>
          </a:p>
          <a:p>
            <a:pPr marL="82296" indent="0">
              <a:buNone/>
            </a:pPr>
            <a:r>
              <a:rPr lang="en-US" sz="2900" dirty="0"/>
              <a:t>    count += 1</a:t>
            </a:r>
          </a:p>
          <a:p>
            <a:pPr marL="82296" indent="0">
              <a:buNone/>
            </a:pPr>
            <a:r>
              <a:rPr lang="en-US" sz="2900" dirty="0"/>
              <a:t>    if count == MAX_LIMIT:</a:t>
            </a:r>
          </a:p>
          <a:p>
            <a:pPr marL="82296" indent="0">
              <a:buNone/>
            </a:pPr>
            <a:r>
              <a:rPr lang="en-US" sz="2900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83212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44" y="274638"/>
            <a:ext cx="8105312" cy="8617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Extracting Useful Information from Tweets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4" y="1358283"/>
            <a:ext cx="8105312" cy="4890117"/>
          </a:xfrm>
        </p:spPr>
        <p:txBody>
          <a:bodyPr/>
          <a:lstStyle/>
          <a:p>
            <a:r>
              <a:rPr lang="en-US" dirty="0" smtClean="0"/>
              <a:t>Understand what keys are available to you</a:t>
            </a:r>
          </a:p>
          <a:p>
            <a:endParaRPr lang="en-US" dirty="0"/>
          </a:p>
          <a:p>
            <a:r>
              <a:rPr lang="en-US" dirty="0" smtClean="0"/>
              <a:t>Key values may be dictionaries</a:t>
            </a:r>
          </a:p>
          <a:p>
            <a:endParaRPr lang="en-US" dirty="0"/>
          </a:p>
          <a:p>
            <a:r>
              <a:rPr lang="en-US" dirty="0" smtClean="0"/>
              <a:t>You may have to get values and look at their keys to extract useful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dev.twitter.com/rest/reference/get/search/tweets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dev.twitter.com/rest/reference/get/search/tweets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01" y="8308"/>
            <a:ext cx="8010233" cy="959358"/>
          </a:xfrm>
        </p:spPr>
        <p:txBody>
          <a:bodyPr/>
          <a:lstStyle/>
          <a:p>
            <a:pPr algn="ctr"/>
            <a:r>
              <a:rPr lang="en-US" dirty="0" smtClean="0"/>
              <a:t>Explore the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601" y="1305017"/>
            <a:ext cx="8143399" cy="4943383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 smtClean="0"/>
              <a:t>In 3: x </a:t>
            </a:r>
            <a:r>
              <a:rPr lang="en-US" dirty="0"/>
              <a:t>= tweets[0]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In 4: type(x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Out[4]: </a:t>
            </a:r>
            <a:r>
              <a:rPr lang="en-US" dirty="0" err="1"/>
              <a:t>dict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In 5: </a:t>
            </a:r>
            <a:r>
              <a:rPr lang="en-US" dirty="0" err="1" smtClean="0"/>
              <a:t>x.keys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Out[5]: </a:t>
            </a:r>
            <a:r>
              <a:rPr lang="en-US" dirty="0" err="1"/>
              <a:t>dict_keys</a:t>
            </a:r>
            <a:r>
              <a:rPr lang="en-US" dirty="0"/>
              <a:t>(['metadata', '</a:t>
            </a:r>
            <a:r>
              <a:rPr lang="en-US" dirty="0" err="1"/>
              <a:t>lang</a:t>
            </a:r>
            <a:r>
              <a:rPr lang="en-US" dirty="0"/>
              <a:t>', 'entities', 'source', '</a:t>
            </a:r>
            <a:r>
              <a:rPr lang="en-US" dirty="0" err="1"/>
              <a:t>possibly_sensitive</a:t>
            </a:r>
            <a:r>
              <a:rPr lang="en-US" dirty="0"/>
              <a:t>', 'text', '</a:t>
            </a:r>
            <a:r>
              <a:rPr lang="en-US" dirty="0" err="1"/>
              <a:t>retweeted_status</a:t>
            </a:r>
            <a:r>
              <a:rPr lang="en-US" dirty="0"/>
              <a:t>', 'place', '</a:t>
            </a:r>
            <a:r>
              <a:rPr lang="en-US" dirty="0" err="1"/>
              <a:t>in_reply_to_user_id_str</a:t>
            </a:r>
            <a:r>
              <a:rPr lang="en-US" dirty="0"/>
              <a:t>', '</a:t>
            </a:r>
            <a:r>
              <a:rPr lang="en-US" dirty="0" err="1"/>
              <a:t>in_reply_to_status_id_str</a:t>
            </a:r>
            <a:r>
              <a:rPr lang="en-US" dirty="0"/>
              <a:t>', 'geo', '</a:t>
            </a:r>
            <a:r>
              <a:rPr lang="en-US" dirty="0" err="1"/>
              <a:t>created_at</a:t>
            </a:r>
            <a:r>
              <a:rPr lang="en-US" dirty="0"/>
              <a:t>', '</a:t>
            </a:r>
            <a:r>
              <a:rPr lang="en-US" dirty="0" err="1"/>
              <a:t>in_reply_to_status_id</a:t>
            </a:r>
            <a:r>
              <a:rPr lang="en-US" dirty="0"/>
              <a:t>', '</a:t>
            </a:r>
            <a:r>
              <a:rPr lang="en-US" dirty="0" err="1"/>
              <a:t>in_reply_to_screen_name</a:t>
            </a:r>
            <a:r>
              <a:rPr lang="en-US" dirty="0"/>
              <a:t>', '</a:t>
            </a:r>
            <a:r>
              <a:rPr lang="en-US" dirty="0" err="1"/>
              <a:t>retweet_count</a:t>
            </a:r>
            <a:r>
              <a:rPr lang="en-US" dirty="0"/>
              <a:t>', '</a:t>
            </a:r>
            <a:r>
              <a:rPr lang="en-US" dirty="0" err="1"/>
              <a:t>is_quote_status</a:t>
            </a:r>
            <a:r>
              <a:rPr lang="en-US" dirty="0"/>
              <a:t>', 'retweeted', 'contributors', '</a:t>
            </a:r>
            <a:r>
              <a:rPr lang="en-US" dirty="0" err="1"/>
              <a:t>id_str</a:t>
            </a:r>
            <a:r>
              <a:rPr lang="en-US" dirty="0"/>
              <a:t>', 'user', '</a:t>
            </a:r>
            <a:r>
              <a:rPr lang="en-US" dirty="0" err="1"/>
              <a:t>favorite_count</a:t>
            </a:r>
            <a:r>
              <a:rPr lang="en-US" dirty="0"/>
              <a:t>', 'coordinates', 'favorited', 'truncated', 'id', '</a:t>
            </a:r>
            <a:r>
              <a:rPr lang="en-US" dirty="0" err="1"/>
              <a:t>in_reply_to_user_id</a:t>
            </a:r>
            <a:r>
              <a:rPr lang="en-US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9695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28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52597"/>
            <a:ext cx="8476488" cy="530140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800" dirty="0" smtClean="0"/>
              <a:t>In 9: x</a:t>
            </a:r>
            <a:r>
              <a:rPr lang="en-US" sz="1800" dirty="0"/>
              <a:t>['text']</a:t>
            </a:r>
          </a:p>
          <a:p>
            <a:pPr marL="82296" indent="0">
              <a:buNone/>
            </a:pPr>
            <a:r>
              <a:rPr lang="en-US" sz="1800" dirty="0"/>
              <a:t>Out[9]: 'RT @</a:t>
            </a:r>
            <a:r>
              <a:rPr lang="en-US" sz="1800" dirty="0" err="1"/>
              <a:t>KirkDBorne</a:t>
            </a:r>
            <a:r>
              <a:rPr lang="en-US" sz="1800" dirty="0"/>
              <a:t>: </a:t>
            </a:r>
            <a:r>
              <a:rPr lang="en-US" sz="1800" dirty="0" err="1"/>
              <a:t>Smarticle</a:t>
            </a:r>
            <a:r>
              <a:rPr lang="en-US" sz="1800" dirty="0"/>
              <a:t>! &amp;</a:t>
            </a:r>
            <a:r>
              <a:rPr lang="en-US" sz="1800" dirty="0" err="1"/>
              <a:t>gt</a:t>
            </a:r>
            <a:r>
              <a:rPr lang="en-US" sz="1800" dirty="0"/>
              <a:t>;&amp;</a:t>
            </a:r>
            <a:r>
              <a:rPr lang="en-US" sz="1800" dirty="0" err="1"/>
              <a:t>gt</a:t>
            </a:r>
            <a:r>
              <a:rPr lang="en-US" sz="1800" dirty="0"/>
              <a:t>; Apache Spark #</a:t>
            </a:r>
            <a:r>
              <a:rPr lang="en-US" sz="1800" dirty="0" err="1"/>
              <a:t>MachineLearning</a:t>
            </a:r>
            <a:r>
              <a:rPr lang="en-US" sz="1800" dirty="0"/>
              <a:t> Tutorial: https://t.co/wwu91MrEDA #</a:t>
            </a:r>
            <a:r>
              <a:rPr lang="en-US" sz="1800" dirty="0" err="1"/>
              <a:t>BigData</a:t>
            </a:r>
            <a:r>
              <a:rPr lang="en-US" sz="1800" dirty="0"/>
              <a:t> #</a:t>
            </a:r>
            <a:r>
              <a:rPr lang="en-US" sz="1800" dirty="0" err="1"/>
              <a:t>DataScience</a:t>
            </a:r>
            <a:r>
              <a:rPr lang="en-US" sz="1800" dirty="0"/>
              <a:t> by @</a:t>
            </a:r>
            <a:r>
              <a:rPr lang="en-US" sz="1800" dirty="0" err="1"/>
              <a:t>MapR</a:t>
            </a:r>
            <a:r>
              <a:rPr lang="en-US" sz="1800" dirty="0"/>
              <a:t> https://t.co/7…'</a:t>
            </a:r>
          </a:p>
          <a:p>
            <a:pPr marL="82296" indent="0">
              <a:buNone/>
            </a:pPr>
            <a:endParaRPr lang="en-US" sz="1800" dirty="0" smtClean="0"/>
          </a:p>
          <a:p>
            <a:pPr marL="82296" indent="0">
              <a:buNone/>
            </a:pPr>
            <a:r>
              <a:rPr lang="en-US" sz="1800" dirty="0" smtClean="0"/>
              <a:t>In [10]: x</a:t>
            </a:r>
            <a:r>
              <a:rPr lang="en-US" sz="1800" dirty="0"/>
              <a:t>['user']</a:t>
            </a:r>
          </a:p>
          <a:p>
            <a:pPr marL="82296" indent="0">
              <a:buNone/>
            </a:pPr>
            <a:r>
              <a:rPr lang="en-US" sz="1800" dirty="0"/>
              <a:t>Out[10]: </a:t>
            </a:r>
          </a:p>
          <a:p>
            <a:pPr marL="82296" indent="0">
              <a:buNone/>
            </a:pPr>
            <a:r>
              <a:rPr lang="en-US" sz="1800" dirty="0"/>
              <a:t>{'</a:t>
            </a:r>
            <a:r>
              <a:rPr lang="en-US" sz="1800" dirty="0" err="1"/>
              <a:t>contributors_enabled</a:t>
            </a:r>
            <a:r>
              <a:rPr lang="en-US" sz="1800" dirty="0"/>
              <a:t>': False,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created_at</a:t>
            </a:r>
            <a:r>
              <a:rPr lang="en-US" sz="1800" dirty="0"/>
              <a:t>': 'Mon Dec 28 06:59:47 +0000 2009',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default_profile</a:t>
            </a:r>
            <a:r>
              <a:rPr lang="en-US" sz="1800" dirty="0"/>
              <a:t>': True,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default_profile_image</a:t>
            </a:r>
            <a:r>
              <a:rPr lang="en-US" sz="1800" dirty="0"/>
              <a:t>': False,</a:t>
            </a:r>
          </a:p>
          <a:p>
            <a:pPr marL="82296" indent="0">
              <a:buNone/>
            </a:pPr>
            <a:r>
              <a:rPr lang="en-US" sz="1800" dirty="0"/>
              <a:t> 'description': '',</a:t>
            </a:r>
          </a:p>
          <a:p>
            <a:pPr marL="82296" indent="0">
              <a:buNone/>
            </a:pPr>
            <a:r>
              <a:rPr lang="en-US" sz="1800" dirty="0"/>
              <a:t> 'entities': {'description': {'</a:t>
            </a:r>
            <a:r>
              <a:rPr lang="en-US" sz="1800" dirty="0" err="1"/>
              <a:t>urls</a:t>
            </a:r>
            <a:r>
              <a:rPr lang="en-US" sz="1800" dirty="0"/>
              <a:t>': []}},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favourites_count</a:t>
            </a:r>
            <a:r>
              <a:rPr lang="en-US" sz="1800" dirty="0"/>
              <a:t>': 0,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follow_request_sent</a:t>
            </a:r>
            <a:r>
              <a:rPr lang="en-US" sz="1800" dirty="0"/>
              <a:t>': False,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followers_count</a:t>
            </a:r>
            <a:r>
              <a:rPr lang="en-US" sz="1800" dirty="0"/>
              <a:t>': 47,</a:t>
            </a:r>
          </a:p>
          <a:p>
            <a:pPr marL="82296" indent="0">
              <a:buNone/>
            </a:pPr>
            <a:r>
              <a:rPr lang="en-US" sz="1800" dirty="0"/>
              <a:t> 'following': False,</a:t>
            </a:r>
          </a:p>
          <a:p>
            <a:pPr marL="82296" indent="0">
              <a:buNone/>
            </a:pPr>
            <a:r>
              <a:rPr lang="en-US" sz="1800" dirty="0"/>
              <a:t> '</a:t>
            </a:r>
            <a:r>
              <a:rPr lang="en-US" sz="1800" dirty="0" err="1"/>
              <a:t>friends_count</a:t>
            </a:r>
            <a:r>
              <a:rPr lang="en-US" sz="1800" dirty="0"/>
              <a:t>': 144</a:t>
            </a:r>
            <a:r>
              <a:rPr lang="en-US" sz="1800" dirty="0" smtClean="0"/>
              <a:t>,</a:t>
            </a:r>
          </a:p>
          <a:p>
            <a:pPr marL="82296" indent="0">
              <a:buNone/>
            </a:pPr>
            <a:r>
              <a:rPr lang="en-US" sz="1800" dirty="0" smtClean="0"/>
              <a:t>……….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22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652" y="49104"/>
            <a:ext cx="80763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Current Research Using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652" y="1447800"/>
            <a:ext cx="7866036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CFO tweets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Sentiments by day</a:t>
            </a:r>
          </a:p>
          <a:p>
            <a:endParaRPr lang="en-US" dirty="0"/>
          </a:p>
          <a:p>
            <a:r>
              <a:rPr lang="en-US" dirty="0" smtClean="0"/>
              <a:t>A lot of preprocessing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hashtags</a:t>
            </a:r>
            <a:r>
              <a:rPr lang="en-US" dirty="0" smtClean="0"/>
              <a:t>, references, abbreviations, </a:t>
            </a:r>
            <a:r>
              <a:rPr lang="en-US" dirty="0" err="1" smtClean="0"/>
              <a:t>emojis</a:t>
            </a:r>
            <a:r>
              <a:rPr lang="en-US" dirty="0" smtClean="0"/>
              <a:t>, misspelled words</a:t>
            </a:r>
          </a:p>
          <a:p>
            <a:endParaRPr lang="en-US" dirty="0"/>
          </a:p>
          <a:p>
            <a:r>
              <a:rPr lang="en-US" dirty="0" smtClean="0"/>
              <a:t>Extracting useful variables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retweets</a:t>
            </a:r>
            <a:r>
              <a:rPr lang="en-US" dirty="0" smtClean="0"/>
              <a:t>, followers, lexical diversity, readability of text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666" y="274638"/>
            <a:ext cx="8114190" cy="879459"/>
          </a:xfrm>
        </p:spPr>
        <p:txBody>
          <a:bodyPr/>
          <a:lstStyle/>
          <a:p>
            <a:pPr algn="ctr"/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10" y="1367161"/>
            <a:ext cx="8052046" cy="4881239"/>
          </a:xfrm>
        </p:spPr>
        <p:txBody>
          <a:bodyPr/>
          <a:lstStyle/>
          <a:p>
            <a:r>
              <a:rPr lang="en-US" dirty="0" smtClean="0"/>
              <a:t>Text may reflect sentiments</a:t>
            </a:r>
          </a:p>
          <a:p>
            <a:endParaRPr lang="en-US" dirty="0"/>
          </a:p>
          <a:p>
            <a:r>
              <a:rPr lang="en-US" dirty="0" smtClean="0"/>
              <a:t>Common practice is to use a dictionary of words that have been assigned positive or negative scores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You may use </a:t>
            </a:r>
            <a:r>
              <a:rPr lang="en-US" dirty="0" err="1" smtClean="0"/>
              <a:t>TextBlob</a:t>
            </a:r>
            <a:r>
              <a:rPr lang="en-US" dirty="0"/>
              <a:t> </a:t>
            </a:r>
            <a:r>
              <a:rPr lang="en-US" dirty="0" smtClean="0"/>
              <a:t>or NLTK (or other tools) to determine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Examples of Sentiment Scores (from AFINN)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abhorred -3 abhorrent -3 abhors -3 abilities 2 ability 2 aboard 1 absentee -1 absentees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Hu &amp; Liu’s lexicon is </a:t>
            </a:r>
            <a:r>
              <a:rPr lang="en-US" dirty="0"/>
              <a:t>quite popular (</a:t>
            </a:r>
            <a:r>
              <a:rPr lang="en-US" dirty="0">
                <a:hlinkClick r:id="rId2"/>
              </a:rPr>
              <a:t>https://www.cs.uic.edu/~</a:t>
            </a:r>
            <a:r>
              <a:rPr lang="en-US" dirty="0" smtClean="0">
                <a:hlinkClick r:id="rId2"/>
              </a:rPr>
              <a:t>liub/FBS/sentiment-analysis.html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8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reasons…..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/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Positive and Negative Emotions</a:t>
            </a:r>
          </a:p>
          <a:p>
            <a:r>
              <a:rPr lang="en-US" dirty="0" smtClean="0"/>
              <a:t>Assessing opinion polls</a:t>
            </a:r>
          </a:p>
          <a:p>
            <a:r>
              <a:rPr lang="en-US" dirty="0" smtClean="0"/>
              <a:t>Psychological Insights (agreeableness, conscientiousness, introversion, extraversion, emotional range, </a:t>
            </a:r>
            <a:r>
              <a:rPr lang="is-IS" dirty="0" smtClean="0"/>
              <a:t>…..)</a:t>
            </a:r>
            <a:endParaRPr lang="en-US" dirty="0" smtClean="0"/>
          </a:p>
          <a:p>
            <a:r>
              <a:rPr lang="en-US" dirty="0" smtClean="0"/>
              <a:t>Modeling topics</a:t>
            </a:r>
          </a:p>
        </p:txBody>
      </p:sp>
    </p:spTree>
    <p:extLst>
      <p:ext uri="{BB962C8B-B14F-4D97-AF65-F5344CB8AC3E}">
        <p14:creationId xmlns:p14="http://schemas.microsoft.com/office/powerpoint/2010/main" val="17763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12" y="13494"/>
            <a:ext cx="810008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Better options for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11" y="1353201"/>
            <a:ext cx="8100087" cy="4895199"/>
          </a:xfrm>
        </p:spPr>
        <p:txBody>
          <a:bodyPr/>
          <a:lstStyle/>
          <a:p>
            <a:r>
              <a:rPr lang="en-US" dirty="0"/>
              <a:t>Google API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://cloud.google.com/natural-language/docs/sentiment-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r>
              <a:rPr lang="en-US" dirty="0" smtClean="0"/>
              <a:t>IBM’s Alchemy API </a:t>
            </a:r>
          </a:p>
          <a:p>
            <a:pPr marL="82296" indent="0">
              <a:buNone/>
            </a:pPr>
            <a:r>
              <a:rPr lang="en-US" dirty="0">
                <a:hlinkClick r:id="rId3"/>
              </a:rPr>
              <a:t>https://www.ibm.com/watson/alchemy-</a:t>
            </a:r>
            <a:r>
              <a:rPr lang="en-US" dirty="0" smtClean="0">
                <a:hlinkClick r:id="rId3"/>
              </a:rPr>
              <a:t>api.html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Sentistrength</a:t>
            </a:r>
            <a:endParaRPr lang="en-US" dirty="0" smtClean="0"/>
          </a:p>
          <a:p>
            <a:pPr marL="82296" indent="0">
              <a:buNone/>
            </a:pPr>
            <a:r>
              <a:rPr lang="en-US" dirty="0">
                <a:hlinkClick r:id="rId4"/>
              </a:rPr>
              <a:t>http://sentistrength.wlv.ac.uk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9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4520" y="9611"/>
            <a:ext cx="7718480" cy="980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NLTK FOR SENTIMENT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44520" y="1143000"/>
            <a:ext cx="8099480" cy="556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import </a:t>
            </a:r>
            <a:r>
              <a:rPr lang="en-US" sz="2800" dirty="0" err="1"/>
              <a:t>nltkfrom</a:t>
            </a:r>
            <a:r>
              <a:rPr lang="en-US" sz="2800" dirty="0"/>
              <a:t> </a:t>
            </a:r>
            <a:r>
              <a:rPr lang="en-US" sz="2800" dirty="0" err="1" smtClean="0"/>
              <a:t>nltk.sentiment.vader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 err="1" smtClean="0"/>
              <a:t>SentimentIntensityAnalyzer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nltk.download</a:t>
            </a:r>
            <a:r>
              <a:rPr lang="en-US" sz="2800" dirty="0"/>
              <a:t>('</a:t>
            </a:r>
            <a:r>
              <a:rPr lang="en-US" sz="2800" dirty="0" err="1" smtClean="0"/>
              <a:t>vader_lexicon</a:t>
            </a:r>
            <a:r>
              <a:rPr lang="en-US" sz="2800" dirty="0" smtClean="0"/>
              <a:t>’)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 = “This is a great class. It is a lot of fun!”</a:t>
            </a:r>
          </a:p>
          <a:p>
            <a:pPr marL="0" indent="0">
              <a:buNone/>
            </a:pPr>
            <a:r>
              <a:rPr lang="en-US" sz="2800" dirty="0" err="1"/>
              <a:t>sid</a:t>
            </a:r>
            <a:r>
              <a:rPr lang="en-US" sz="2800" dirty="0"/>
              <a:t> = </a:t>
            </a:r>
            <a:r>
              <a:rPr lang="en-US" sz="2800" dirty="0" err="1"/>
              <a:t>SentimentIntensityAnalyzer</a:t>
            </a:r>
            <a:r>
              <a:rPr lang="en-US" sz="2800" dirty="0"/>
              <a:t>(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/>
              <a:t>sid.polarity_scores</a:t>
            </a:r>
            <a:r>
              <a:rPr lang="en-US" sz="2800" dirty="0"/>
              <a:t>(s</a:t>
            </a:r>
            <a:r>
              <a:rPr lang="en-US" sz="2800" dirty="0" smtClean="0"/>
              <a:t>) results in:</a:t>
            </a:r>
          </a:p>
          <a:p>
            <a:pPr marL="0" indent="0">
              <a:buNone/>
            </a:pPr>
            <a:r>
              <a:rPr lang="tr-TR" sz="2800" dirty="0"/>
              <a:t>{'</a:t>
            </a:r>
            <a:r>
              <a:rPr lang="tr-TR" sz="2800" dirty="0" err="1"/>
              <a:t>compound</a:t>
            </a:r>
            <a:r>
              <a:rPr lang="tr-TR" sz="2800" dirty="0"/>
              <a:t>': 0.8268, '</a:t>
            </a:r>
            <a:r>
              <a:rPr lang="tr-TR" sz="2800" dirty="0" err="1"/>
              <a:t>neg</a:t>
            </a:r>
            <a:r>
              <a:rPr lang="tr-TR" sz="2800" dirty="0"/>
              <a:t>': 0.0, '</a:t>
            </a:r>
            <a:r>
              <a:rPr lang="tr-TR" sz="2800" dirty="0" err="1"/>
              <a:t>neu</a:t>
            </a:r>
            <a:r>
              <a:rPr lang="tr-TR" sz="2800" dirty="0"/>
              <a:t>': 0.476, 'pos': 0.524</a:t>
            </a:r>
            <a:r>
              <a:rPr lang="tr-TR" sz="2800" dirty="0" smtClean="0"/>
              <a:t>}</a:t>
            </a:r>
          </a:p>
          <a:p>
            <a:pPr marL="0" indent="0">
              <a:buNone/>
            </a:pPr>
            <a:endParaRPr lang="tr-T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3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54" y="62144"/>
            <a:ext cx="7921634" cy="941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Using </a:t>
            </a:r>
            <a:r>
              <a:rPr lang="en-US" sz="3600" dirty="0" err="1" smtClean="0"/>
              <a:t>TextBlob</a:t>
            </a:r>
            <a:r>
              <a:rPr lang="en-US" sz="3600" dirty="0" smtClean="0"/>
              <a:t> To Get Sentiment Score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054" y="1145219"/>
            <a:ext cx="7921634" cy="510318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/>
              <a:t>In 22: s </a:t>
            </a:r>
            <a:r>
              <a:rPr lang="en-US" sz="2000" dirty="0"/>
              <a:t>= "The ambience is good"</a:t>
            </a:r>
          </a:p>
          <a:p>
            <a:pPr marL="82296" indent="0">
              <a:buNone/>
            </a:pPr>
            <a:r>
              <a:rPr lang="en-US" sz="2000" dirty="0" smtClean="0"/>
              <a:t>In 23: txt </a:t>
            </a:r>
            <a:r>
              <a:rPr lang="en-US" sz="2000" dirty="0"/>
              <a:t>= </a:t>
            </a:r>
            <a:r>
              <a:rPr lang="en-US" sz="2000" dirty="0" err="1"/>
              <a:t>TextBlob</a:t>
            </a:r>
            <a:r>
              <a:rPr lang="en-US" sz="2000" dirty="0"/>
              <a:t>(s)</a:t>
            </a:r>
          </a:p>
          <a:p>
            <a:pPr marL="82296" indent="0">
              <a:buNone/>
            </a:pPr>
            <a:r>
              <a:rPr lang="en-US" sz="2000" dirty="0" smtClean="0"/>
              <a:t>In 24: </a:t>
            </a:r>
            <a:r>
              <a:rPr lang="en-US" sz="2000" dirty="0" err="1" smtClean="0"/>
              <a:t>txt.sentiment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Out[24]: Sentiment(polarity=0.7, subjectivity=0.6000000000000001</a:t>
            </a:r>
            <a:r>
              <a:rPr lang="en-US" sz="2000" dirty="0" smtClean="0"/>
              <a:t>)</a:t>
            </a:r>
          </a:p>
          <a:p>
            <a:pPr marL="82296" indent="0">
              <a:buNone/>
            </a:pPr>
            <a:r>
              <a:rPr lang="en-US" sz="2000" dirty="0" smtClean="0"/>
              <a:t>In 25: s </a:t>
            </a:r>
            <a:r>
              <a:rPr lang="en-US" sz="2000" dirty="0"/>
              <a:t>= "The ambience is not </a:t>
            </a:r>
            <a:r>
              <a:rPr lang="en-US" sz="2000" dirty="0" smtClean="0"/>
              <a:t>good“</a:t>
            </a:r>
          </a:p>
          <a:p>
            <a:pPr marL="82296" indent="0">
              <a:buNone/>
            </a:pPr>
            <a:r>
              <a:rPr lang="en-US" sz="2000" dirty="0" smtClean="0"/>
              <a:t>In 26: txt </a:t>
            </a:r>
            <a:r>
              <a:rPr lang="en-US" sz="2000" dirty="0"/>
              <a:t>= </a:t>
            </a:r>
            <a:r>
              <a:rPr lang="en-US" sz="2000" dirty="0" err="1"/>
              <a:t>TextBlob</a:t>
            </a:r>
            <a:r>
              <a:rPr lang="en-US" sz="2000" dirty="0"/>
              <a:t>(s)</a:t>
            </a:r>
          </a:p>
          <a:p>
            <a:pPr marL="82296" indent="0">
              <a:buNone/>
            </a:pPr>
            <a:r>
              <a:rPr lang="en-US" sz="2000" dirty="0" smtClean="0"/>
              <a:t>In 27: </a:t>
            </a:r>
            <a:r>
              <a:rPr lang="en-US" sz="2000" dirty="0" err="1" smtClean="0"/>
              <a:t>txt.sentiment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 smtClean="0"/>
              <a:t>Out[27]: Sentiment(polarity</a:t>
            </a:r>
            <a:r>
              <a:rPr lang="en-US" sz="2000" dirty="0"/>
              <a:t>=-0.35, subjectivity=0.6000000000000001</a:t>
            </a:r>
            <a:r>
              <a:rPr lang="en-US" sz="2000" dirty="0" smtClean="0"/>
              <a:t>)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r>
              <a:rPr lang="en-US" sz="2000" dirty="0" smtClean="0"/>
              <a:t>Note that polarity is negative when the words ‘not good’ are used.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r>
              <a:rPr lang="en-US" sz="2000" dirty="0" smtClean="0"/>
              <a:t>You may also look up: 1) The anew module and b) </a:t>
            </a:r>
            <a:r>
              <a:rPr lang="en-US" sz="2000" dirty="0" err="1" smtClean="0"/>
              <a:t>Sentisearch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92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20" y="34749"/>
            <a:ext cx="7889168" cy="6284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Stemming </a:t>
            </a:r>
            <a:r>
              <a:rPr lang="en-US" dirty="0" err="1" smtClean="0"/>
              <a:t>vs</a:t>
            </a:r>
            <a:r>
              <a:rPr lang="en-US" dirty="0" smtClean="0"/>
              <a:t> 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20" y="864038"/>
            <a:ext cx="7889168" cy="5564150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/>
              <a:t>import spacy</a:t>
            </a:r>
          </a:p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# load </a:t>
            </a:r>
            <a:r>
              <a:rPr lang="en-US" dirty="0" err="1"/>
              <a:t>spacy's</a:t>
            </a:r>
            <a:r>
              <a:rPr lang="en-US" dirty="0"/>
              <a:t> English language models</a:t>
            </a:r>
          </a:p>
          <a:p>
            <a:pPr marL="82296" indent="0">
              <a:buNone/>
            </a:pPr>
            <a:r>
              <a:rPr lang="en-US" dirty="0" err="1"/>
              <a:t>en_nlp</a:t>
            </a:r>
            <a:r>
              <a:rPr lang="en-US" dirty="0"/>
              <a:t> = </a:t>
            </a:r>
            <a:r>
              <a:rPr lang="en-US" dirty="0" err="1"/>
              <a:t>spacy.load</a:t>
            </a:r>
            <a:r>
              <a:rPr lang="en-US" dirty="0"/>
              <a:t>('en')</a:t>
            </a:r>
          </a:p>
          <a:p>
            <a:pPr marL="82296" indent="0">
              <a:buNone/>
            </a:pPr>
            <a:r>
              <a:rPr lang="en-US" dirty="0"/>
              <a:t># instantiate NLTK's Porter stemmer</a:t>
            </a:r>
          </a:p>
          <a:p>
            <a:pPr marL="82296" indent="0">
              <a:buNone/>
            </a:pPr>
            <a:r>
              <a:rPr lang="en-US" dirty="0"/>
              <a:t>stemmer = </a:t>
            </a:r>
            <a:r>
              <a:rPr lang="en-US" dirty="0" err="1"/>
              <a:t>nltk.stem.PorterStemmer</a:t>
            </a:r>
            <a:r>
              <a:rPr lang="en-US" dirty="0"/>
              <a:t>()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# define function to compare lemmatization in spacy with stemming in NLKT</a:t>
            </a:r>
          </a:p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compare_normalization</a:t>
            </a:r>
            <a:r>
              <a:rPr lang="en-US" dirty="0"/>
              <a:t>(doc):</a:t>
            </a:r>
          </a:p>
          <a:p>
            <a:pPr marL="82296" indent="0">
              <a:buNone/>
            </a:pPr>
            <a:r>
              <a:rPr lang="en-US" dirty="0"/>
              <a:t>    # tokenize document in spacy:</a:t>
            </a:r>
          </a:p>
          <a:p>
            <a:pPr marL="82296" indent="0">
              <a:buNone/>
            </a:pPr>
            <a:r>
              <a:rPr lang="en-US" dirty="0"/>
              <a:t>    </a:t>
            </a:r>
            <a:r>
              <a:rPr lang="en-US" dirty="0" err="1"/>
              <a:t>doc_spacy</a:t>
            </a:r>
            <a:r>
              <a:rPr lang="en-US" dirty="0"/>
              <a:t> = </a:t>
            </a:r>
            <a:r>
              <a:rPr lang="en-US" dirty="0" err="1"/>
              <a:t>en_nlp</a:t>
            </a:r>
            <a:r>
              <a:rPr lang="en-US" dirty="0"/>
              <a:t>(doc)</a:t>
            </a:r>
          </a:p>
          <a:p>
            <a:pPr marL="82296" indent="0">
              <a:buNone/>
            </a:pPr>
            <a:r>
              <a:rPr lang="en-US" dirty="0"/>
              <a:t>    # print lemmas found by spacy</a:t>
            </a:r>
          </a:p>
          <a:p>
            <a:pPr marL="82296" indent="0">
              <a:buNone/>
            </a:pPr>
            <a:r>
              <a:rPr lang="en-US" dirty="0"/>
              <a:t>    print("Lemmatization:")</a:t>
            </a:r>
          </a:p>
          <a:p>
            <a:pPr marL="82296" indent="0">
              <a:buNone/>
            </a:pPr>
            <a:r>
              <a:rPr lang="en-US" dirty="0"/>
              <a:t>    print([</a:t>
            </a:r>
            <a:r>
              <a:rPr lang="en-US" dirty="0" err="1"/>
              <a:t>token.lemma</a:t>
            </a:r>
            <a:r>
              <a:rPr lang="en-US" dirty="0"/>
              <a:t>_ for token in </a:t>
            </a:r>
            <a:r>
              <a:rPr lang="en-US" dirty="0" err="1"/>
              <a:t>doc_spacy</a:t>
            </a:r>
            <a:r>
              <a:rPr lang="en-US" dirty="0"/>
              <a:t>])</a:t>
            </a:r>
          </a:p>
          <a:p>
            <a:pPr marL="82296" indent="0">
              <a:buNone/>
            </a:pPr>
            <a:r>
              <a:rPr lang="en-US" dirty="0"/>
              <a:t>    # print tokens found by Porter stemmer</a:t>
            </a:r>
          </a:p>
          <a:p>
            <a:pPr marL="82296" indent="0">
              <a:buNone/>
            </a:pPr>
            <a:r>
              <a:rPr lang="en-US" dirty="0"/>
              <a:t>    print("Stemming:")</a:t>
            </a:r>
          </a:p>
          <a:p>
            <a:pPr marL="82296" indent="0">
              <a:buNone/>
            </a:pPr>
            <a:r>
              <a:rPr lang="en-US" dirty="0"/>
              <a:t>    print([</a:t>
            </a:r>
            <a:r>
              <a:rPr lang="en-US" dirty="0" err="1"/>
              <a:t>stemmer.stem</a:t>
            </a:r>
            <a:r>
              <a:rPr lang="en-US" dirty="0"/>
              <a:t>(</a:t>
            </a:r>
            <a:r>
              <a:rPr lang="en-US" dirty="0" err="1"/>
              <a:t>token.norm_.lower</a:t>
            </a:r>
            <a:r>
              <a:rPr lang="en-US" dirty="0"/>
              <a:t>()) for token in </a:t>
            </a:r>
            <a:r>
              <a:rPr lang="en-US" dirty="0" err="1"/>
              <a:t>doc_spacy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8001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0688" y="187252"/>
            <a:ext cx="176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4520" y="1139538"/>
            <a:ext cx="7810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compare_normalization</a:t>
            </a:r>
            <a:r>
              <a:rPr lang="en-US" sz="2400" dirty="0"/>
              <a:t>(</a:t>
            </a:r>
            <a:r>
              <a:rPr lang="en-US" sz="2400" dirty="0" err="1"/>
              <a:t>u"Our</a:t>
            </a:r>
            <a:r>
              <a:rPr lang="en-US" sz="2400" dirty="0"/>
              <a:t> meeting today was worse than yesterday, "</a:t>
            </a:r>
          </a:p>
          <a:p>
            <a:r>
              <a:rPr lang="en-US" sz="2400" dirty="0"/>
              <a:t>                       "I'm scared of meeting the clients tomorrow.")</a:t>
            </a:r>
          </a:p>
          <a:p>
            <a:endParaRPr lang="en-US" sz="2400" dirty="0"/>
          </a:p>
          <a:p>
            <a:r>
              <a:rPr lang="en-US" sz="2400" dirty="0"/>
              <a:t>Lemmatization:</a:t>
            </a:r>
          </a:p>
          <a:p>
            <a:r>
              <a:rPr lang="nl-NL" sz="2400" dirty="0"/>
              <a:t>['</a:t>
            </a:r>
            <a:r>
              <a:rPr lang="nl-NL" sz="2400" dirty="0" err="1"/>
              <a:t>our</a:t>
            </a:r>
            <a:r>
              <a:rPr lang="nl-NL" sz="2400" dirty="0"/>
              <a:t>', 'meeting', '</a:t>
            </a:r>
            <a:r>
              <a:rPr lang="nl-NL" sz="2400" dirty="0" err="1"/>
              <a:t>today</a:t>
            </a:r>
            <a:r>
              <a:rPr lang="nl-NL" sz="2400" dirty="0"/>
              <a:t>', '</a:t>
            </a:r>
            <a:r>
              <a:rPr lang="nl-NL" sz="2400" dirty="0" err="1"/>
              <a:t>be</a:t>
            </a:r>
            <a:r>
              <a:rPr lang="nl-NL" sz="2400" dirty="0"/>
              <a:t>', 'bad', '</a:t>
            </a:r>
            <a:r>
              <a:rPr lang="nl-NL" sz="2400" dirty="0" err="1"/>
              <a:t>than</a:t>
            </a:r>
            <a:r>
              <a:rPr lang="nl-NL" sz="2400" dirty="0"/>
              <a:t>', '</a:t>
            </a:r>
            <a:r>
              <a:rPr lang="nl-NL" sz="2400" dirty="0" err="1"/>
              <a:t>yesterday</a:t>
            </a:r>
            <a:r>
              <a:rPr lang="nl-NL" sz="2400" dirty="0"/>
              <a:t>', ',', 'i', '</a:t>
            </a:r>
            <a:r>
              <a:rPr lang="nl-NL" sz="2400" dirty="0" err="1"/>
              <a:t>be</a:t>
            </a:r>
            <a:r>
              <a:rPr lang="nl-NL" sz="2400" dirty="0"/>
              <a:t>', '</a:t>
            </a:r>
            <a:r>
              <a:rPr lang="nl-NL" sz="2400" dirty="0" err="1"/>
              <a:t>scared</a:t>
            </a:r>
            <a:r>
              <a:rPr lang="nl-NL" sz="2400" dirty="0"/>
              <a:t>', 'of', 'meet', 'the', '</a:t>
            </a:r>
            <a:r>
              <a:rPr lang="nl-NL" sz="2400" dirty="0" err="1"/>
              <a:t>client</a:t>
            </a:r>
            <a:r>
              <a:rPr lang="nl-NL" sz="2400" dirty="0"/>
              <a:t>', '</a:t>
            </a:r>
            <a:r>
              <a:rPr lang="nl-NL" sz="2400" dirty="0" err="1"/>
              <a:t>tomorrow</a:t>
            </a:r>
            <a:r>
              <a:rPr lang="nl-NL" sz="2400" dirty="0"/>
              <a:t>', '.'</a:t>
            </a:r>
            <a:r>
              <a:rPr lang="nl-NL" sz="2400" dirty="0" smtClean="0"/>
              <a:t>]</a:t>
            </a:r>
          </a:p>
          <a:p>
            <a:endParaRPr lang="nl-NL" sz="2400" dirty="0"/>
          </a:p>
          <a:p>
            <a:r>
              <a:rPr lang="nl-NL" sz="2400" dirty="0"/>
              <a:t>Stemming:</a:t>
            </a:r>
          </a:p>
          <a:p>
            <a:r>
              <a:rPr lang="nl-NL" sz="2400" dirty="0"/>
              <a:t>['</a:t>
            </a:r>
            <a:r>
              <a:rPr lang="nl-NL" sz="2400" dirty="0" err="1"/>
              <a:t>our</a:t>
            </a:r>
            <a:r>
              <a:rPr lang="nl-NL" sz="2400" dirty="0"/>
              <a:t>', 'meet', '</a:t>
            </a:r>
            <a:r>
              <a:rPr lang="nl-NL" sz="2400" dirty="0" err="1"/>
              <a:t>today</a:t>
            </a:r>
            <a:r>
              <a:rPr lang="nl-NL" sz="2400" dirty="0"/>
              <a:t>', '</a:t>
            </a:r>
            <a:r>
              <a:rPr lang="nl-NL" sz="2400" dirty="0" err="1"/>
              <a:t>wa</a:t>
            </a:r>
            <a:r>
              <a:rPr lang="nl-NL" sz="2400" dirty="0"/>
              <a:t>', '</a:t>
            </a:r>
            <a:r>
              <a:rPr lang="nl-NL" sz="2400" dirty="0" err="1"/>
              <a:t>wors</a:t>
            </a:r>
            <a:r>
              <a:rPr lang="nl-NL" sz="2400" dirty="0"/>
              <a:t>', '</a:t>
            </a:r>
            <a:r>
              <a:rPr lang="nl-NL" sz="2400" dirty="0" err="1"/>
              <a:t>than</a:t>
            </a:r>
            <a:r>
              <a:rPr lang="nl-NL" sz="2400" dirty="0"/>
              <a:t>', '</a:t>
            </a:r>
            <a:r>
              <a:rPr lang="nl-NL" sz="2400" dirty="0" err="1"/>
              <a:t>yesterday</a:t>
            </a:r>
            <a:r>
              <a:rPr lang="nl-NL" sz="2400" dirty="0"/>
              <a:t>', ',', 'i', "'m", '</a:t>
            </a:r>
            <a:r>
              <a:rPr lang="nl-NL" sz="2400" dirty="0" err="1"/>
              <a:t>scare</a:t>
            </a:r>
            <a:r>
              <a:rPr lang="nl-NL" sz="2400" dirty="0"/>
              <a:t>', 'of', 'meet', 'the', '</a:t>
            </a:r>
            <a:r>
              <a:rPr lang="nl-NL" sz="2400" dirty="0" err="1"/>
              <a:t>client</a:t>
            </a:r>
            <a:r>
              <a:rPr lang="nl-NL" sz="2400" dirty="0"/>
              <a:t>', '</a:t>
            </a:r>
            <a:r>
              <a:rPr lang="nl-NL" sz="2400" dirty="0" err="1"/>
              <a:t>tomorrow</a:t>
            </a:r>
            <a:r>
              <a:rPr lang="nl-NL" sz="2400" dirty="0"/>
              <a:t>', '.']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7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113" y="0"/>
            <a:ext cx="7965844" cy="985421"/>
          </a:xfrm>
        </p:spPr>
        <p:txBody>
          <a:bodyPr/>
          <a:lstStyle/>
          <a:p>
            <a:pPr algn="ctr"/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911" y="1189609"/>
            <a:ext cx="7983777" cy="5291090"/>
          </a:xfrm>
        </p:spPr>
        <p:txBody>
          <a:bodyPr>
            <a:normAutofit/>
          </a:bodyPr>
          <a:lstStyle/>
          <a:p>
            <a:r>
              <a:rPr lang="en-US" dirty="0" smtClean="0"/>
              <a:t>Discover topics in a corpus</a:t>
            </a:r>
          </a:p>
          <a:p>
            <a:endParaRPr lang="en-US" dirty="0"/>
          </a:p>
          <a:p>
            <a:r>
              <a:rPr lang="en-US" dirty="0" err="1" smtClean="0"/>
              <a:t>Gensim</a:t>
            </a:r>
            <a:r>
              <a:rPr lang="en-US" dirty="0" smtClean="0"/>
              <a:t> module in Python is very popular</a:t>
            </a:r>
          </a:p>
          <a:p>
            <a:endParaRPr lang="en-US" dirty="0"/>
          </a:p>
          <a:p>
            <a:r>
              <a:rPr lang="en-US" dirty="0" smtClean="0"/>
              <a:t>Techniques include:</a:t>
            </a:r>
          </a:p>
          <a:p>
            <a:pPr lvl="1"/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</a:p>
          <a:p>
            <a:pPr lvl="1"/>
            <a:r>
              <a:rPr lang="en-US" dirty="0"/>
              <a:t>Topic Mapping (http://</a:t>
            </a:r>
            <a:r>
              <a:rPr lang="en-US" dirty="0" smtClean="0"/>
              <a:t>amaral-lab.org/resources/software/topic-mapping)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162" y="137472"/>
            <a:ext cx="245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NMF Example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4244" y="895987"/>
            <a:ext cx="90197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  # a conventional alias</a:t>
            </a:r>
          </a:p>
          <a:p>
            <a:r>
              <a:rPr lang="en-US" sz="2000" dirty="0" smtClean="0"/>
              <a:t>from </a:t>
            </a:r>
            <a:r>
              <a:rPr lang="en-US" sz="2000" dirty="0" err="1"/>
              <a:t>sklearn.feature_extraction.text</a:t>
            </a:r>
            <a:r>
              <a:rPr lang="en-US" sz="2000" dirty="0"/>
              <a:t> import </a:t>
            </a:r>
            <a:r>
              <a:rPr lang="en-US" sz="2000" dirty="0" err="1"/>
              <a:t>CountVectorizer</a:t>
            </a:r>
            <a:r>
              <a:rPr lang="en-US" sz="2000" dirty="0"/>
              <a:t>, </a:t>
            </a:r>
            <a:r>
              <a:rPr lang="en-US" sz="2000" dirty="0" err="1"/>
              <a:t>TfidfVectorizer</a:t>
            </a:r>
            <a:endParaRPr lang="en-US" sz="2000" dirty="0"/>
          </a:p>
          <a:p>
            <a:r>
              <a:rPr lang="en-US" sz="2000" dirty="0"/>
              <a:t>import glob</a:t>
            </a:r>
          </a:p>
          <a:p>
            <a:r>
              <a:rPr lang="en-US" sz="2000" dirty="0"/>
              <a:t>import </a:t>
            </a:r>
            <a:r>
              <a:rPr lang="en-US" sz="2000" dirty="0" err="1" smtClean="0"/>
              <a:t>os</a:t>
            </a:r>
            <a:endParaRPr lang="en-US" sz="2000" dirty="0" smtClean="0"/>
          </a:p>
          <a:p>
            <a:r>
              <a:rPr lang="en-US" sz="2000" dirty="0"/>
              <a:t>from </a:t>
            </a:r>
            <a:r>
              <a:rPr lang="en-US" sz="2000" dirty="0" err="1"/>
              <a:t>sklearn</a:t>
            </a:r>
            <a:r>
              <a:rPr lang="en-US" sz="2000" dirty="0"/>
              <a:t> import </a:t>
            </a:r>
            <a:r>
              <a:rPr lang="en-US" sz="2000" dirty="0" smtClean="0"/>
              <a:t>decomposition #for NMF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os.chdir</a:t>
            </a:r>
            <a:r>
              <a:rPr lang="en-US" sz="2000" dirty="0"/>
              <a:t>("c:/1014/files</a:t>
            </a:r>
            <a:r>
              <a:rPr lang="en-US" sz="2000" dirty="0" smtClean="0"/>
              <a:t>") #This is where my files are stored</a:t>
            </a:r>
            <a:endParaRPr lang="en-US" sz="2000" dirty="0"/>
          </a:p>
          <a:p>
            <a:r>
              <a:rPr lang="en-US" sz="2000" dirty="0"/>
              <a:t>files = </a:t>
            </a:r>
            <a:r>
              <a:rPr lang="en-US" sz="2000" dirty="0" err="1"/>
              <a:t>glob.glob</a:t>
            </a:r>
            <a:r>
              <a:rPr lang="en-US" sz="2000" dirty="0"/>
              <a:t>("*.txt</a:t>
            </a:r>
            <a:r>
              <a:rPr lang="en-US" sz="2000" dirty="0" smtClean="0"/>
              <a:t>") #get text file </a:t>
            </a:r>
            <a:r>
              <a:rPr lang="en-US" sz="2000" dirty="0" smtClean="0"/>
              <a:t>names</a:t>
            </a:r>
          </a:p>
          <a:p>
            <a:endParaRPr lang="en-US" sz="2000" dirty="0"/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parse_text</a:t>
            </a:r>
            <a:r>
              <a:rPr lang="en-US" sz="2000" dirty="0"/>
              <a:t>(txt): #I made it very simple – you should use this for preprocessing</a:t>
            </a:r>
          </a:p>
          <a:p>
            <a:r>
              <a:rPr lang="en-US" sz="2000" dirty="0"/>
              <a:t>	txt = </a:t>
            </a:r>
            <a:r>
              <a:rPr lang="en-US" sz="2000" dirty="0" err="1"/>
              <a:t>txt.lower</a:t>
            </a:r>
            <a:r>
              <a:rPr lang="en-US" sz="2000" dirty="0"/>
              <a:t>()</a:t>
            </a:r>
          </a:p>
          <a:p>
            <a:r>
              <a:rPr lang="en-US" sz="2000" dirty="0"/>
              <a:t>    	return txt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corpus = []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050" y="26919"/>
            <a:ext cx="89171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2000" dirty="0" smtClean="0"/>
              <a:t>for f in files: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f_input</a:t>
            </a:r>
            <a:r>
              <a:rPr lang="en-US" sz="2000" dirty="0" smtClean="0"/>
              <a:t> = open(f)</a:t>
            </a:r>
          </a:p>
          <a:p>
            <a:r>
              <a:rPr lang="en-US" sz="2000" dirty="0" smtClean="0"/>
              <a:t>    txt = </a:t>
            </a:r>
            <a:r>
              <a:rPr lang="en-US" sz="2000" dirty="0" err="1" smtClean="0"/>
              <a:t>parse_text</a:t>
            </a:r>
            <a:r>
              <a:rPr lang="en-US" sz="2000" dirty="0" smtClean="0"/>
              <a:t>(</a:t>
            </a:r>
            <a:r>
              <a:rPr lang="en-US" sz="2000" dirty="0" err="1" smtClean="0"/>
              <a:t>f_input.read</a:t>
            </a:r>
            <a:r>
              <a:rPr lang="en-US" sz="2000" dirty="0" smtClean="0"/>
              <a:t>())</a:t>
            </a:r>
          </a:p>
          <a:p>
            <a:r>
              <a:rPr lang="en-US" sz="2000" dirty="0" smtClean="0"/>
              <a:t>    #txt = [</a:t>
            </a:r>
            <a:r>
              <a:rPr lang="en-US" sz="2000" dirty="0" err="1" smtClean="0"/>
              <a:t>w.strip</a:t>
            </a:r>
            <a:r>
              <a:rPr lang="en-US" sz="2000" dirty="0" smtClean="0"/>
              <a:t>() for w in </a:t>
            </a:r>
            <a:r>
              <a:rPr lang="en-US" sz="2000" dirty="0" err="1" smtClean="0"/>
              <a:t>txt.split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corpus.append</a:t>
            </a:r>
            <a:r>
              <a:rPr lang="en-US" sz="2000" dirty="0" smtClean="0"/>
              <a:t>(txt)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vectorizer</a:t>
            </a:r>
            <a:r>
              <a:rPr lang="en-US" sz="2000" dirty="0" smtClean="0"/>
              <a:t> = </a:t>
            </a:r>
            <a:r>
              <a:rPr lang="en-US" sz="2000" dirty="0" err="1" smtClean="0"/>
              <a:t>TfidfVectorizer</a:t>
            </a:r>
            <a:r>
              <a:rPr lang="en-US" sz="2000" dirty="0" smtClean="0"/>
              <a:t>(</a:t>
            </a:r>
            <a:r>
              <a:rPr lang="en-US" sz="2000" dirty="0" err="1" smtClean="0"/>
              <a:t>stop_words</a:t>
            </a:r>
            <a:r>
              <a:rPr lang="en-US" sz="2000" dirty="0" smtClean="0"/>
              <a:t> = '</a:t>
            </a:r>
            <a:r>
              <a:rPr lang="en-US" sz="2000" dirty="0" err="1" smtClean="0"/>
              <a:t>english</a:t>
            </a:r>
            <a:r>
              <a:rPr lang="en-US" sz="2000" dirty="0" smtClean="0"/>
              <a:t>', </a:t>
            </a:r>
            <a:r>
              <a:rPr lang="en-US" sz="2000" dirty="0" err="1" smtClean="0"/>
              <a:t>min_df</a:t>
            </a:r>
            <a:r>
              <a:rPr lang="en-US" sz="2000" dirty="0" smtClean="0"/>
              <a:t> = 2)</a:t>
            </a:r>
          </a:p>
          <a:p>
            <a:r>
              <a:rPr lang="en-US" sz="2000" dirty="0" err="1" smtClean="0"/>
              <a:t>dtm</a:t>
            </a:r>
            <a:r>
              <a:rPr lang="en-US" sz="2000" dirty="0" smtClean="0"/>
              <a:t> = </a:t>
            </a:r>
            <a:r>
              <a:rPr lang="en-US" sz="2000" dirty="0" err="1" smtClean="0"/>
              <a:t>vectorizer.fit_transform</a:t>
            </a:r>
            <a:r>
              <a:rPr lang="en-US" sz="2000" dirty="0" smtClean="0"/>
              <a:t>(corpus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vocab = </a:t>
            </a:r>
            <a:r>
              <a:rPr lang="en-US" sz="2000" dirty="0" err="1"/>
              <a:t>vectorizer.get_feature_names</a:t>
            </a:r>
            <a:r>
              <a:rPr lang="en-US" sz="2000" dirty="0"/>
              <a:t>(</a:t>
            </a:r>
            <a:r>
              <a:rPr lang="en-US" sz="2000" dirty="0" smtClean="0"/>
              <a:t>) #gets features/words</a:t>
            </a:r>
            <a:endParaRPr lang="en-US" sz="2000" dirty="0" smtClean="0"/>
          </a:p>
          <a:p>
            <a:r>
              <a:rPr lang="en-US" sz="2000" dirty="0" smtClean="0"/>
              <a:t>names = [</a:t>
            </a:r>
            <a:r>
              <a:rPr lang="en-US" sz="2000" dirty="0" err="1" smtClean="0"/>
              <a:t>fn</a:t>
            </a:r>
            <a:r>
              <a:rPr lang="en-US" sz="2000" dirty="0" smtClean="0"/>
              <a:t>[</a:t>
            </a:r>
            <a:r>
              <a:rPr lang="en-US" sz="2000" dirty="0" smtClean="0"/>
              <a:t>:</a:t>
            </a:r>
            <a:r>
              <a:rPr lang="en-US" sz="2000" dirty="0" smtClean="0"/>
              <a:t>-4</a:t>
            </a:r>
            <a:r>
              <a:rPr lang="en-US" sz="2000" dirty="0" smtClean="0"/>
              <a:t>] </a:t>
            </a:r>
            <a:r>
              <a:rPr lang="en-US" sz="2000" dirty="0" smtClean="0"/>
              <a:t>for </a:t>
            </a:r>
            <a:r>
              <a:rPr lang="en-US" sz="2000" dirty="0" err="1" smtClean="0"/>
              <a:t>fn</a:t>
            </a:r>
            <a:r>
              <a:rPr lang="en-US" sz="2000" dirty="0" smtClean="0"/>
              <a:t> in files] #get file names without .txt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8050" y="3268262"/>
            <a:ext cx="89171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2000" dirty="0" err="1"/>
              <a:t>num_topics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num_top_words</a:t>
            </a:r>
            <a:r>
              <a:rPr lang="en-US" sz="2000" dirty="0"/>
              <a:t> = 20</a:t>
            </a:r>
          </a:p>
          <a:p>
            <a:r>
              <a:rPr lang="en-US" sz="2000" dirty="0" err="1"/>
              <a:t>clf</a:t>
            </a:r>
            <a:r>
              <a:rPr lang="en-US" sz="2000" dirty="0"/>
              <a:t> = </a:t>
            </a:r>
            <a:r>
              <a:rPr lang="en-US" sz="2000" dirty="0" err="1"/>
              <a:t>decomposition.NMF</a:t>
            </a:r>
            <a:r>
              <a:rPr lang="en-US" sz="2000" dirty="0"/>
              <a:t>(</a:t>
            </a:r>
            <a:r>
              <a:rPr lang="en-US" sz="2000" dirty="0" err="1"/>
              <a:t>n_components</a:t>
            </a:r>
            <a:r>
              <a:rPr lang="en-US" sz="2000" dirty="0"/>
              <a:t> = </a:t>
            </a:r>
            <a:r>
              <a:rPr lang="en-US" sz="2000" dirty="0" err="1"/>
              <a:t>num_topics</a:t>
            </a:r>
            <a:r>
              <a:rPr lang="en-US" sz="2000" dirty="0"/>
              <a:t>, </a:t>
            </a:r>
            <a:r>
              <a:rPr lang="en-US" sz="2000" dirty="0" err="1"/>
              <a:t>random_state</a:t>
            </a:r>
            <a:r>
              <a:rPr lang="en-US" sz="2000" dirty="0"/>
              <a:t>=1)</a:t>
            </a:r>
          </a:p>
          <a:p>
            <a:r>
              <a:rPr lang="en-US" sz="2000" dirty="0" err="1"/>
              <a:t>doctopic</a:t>
            </a:r>
            <a:r>
              <a:rPr lang="en-US" sz="2000" dirty="0"/>
              <a:t> = </a:t>
            </a:r>
            <a:r>
              <a:rPr lang="en-US" sz="2000" dirty="0" err="1"/>
              <a:t>clf.fit_transform</a:t>
            </a:r>
            <a:r>
              <a:rPr lang="en-US" sz="2000" dirty="0"/>
              <a:t>(</a:t>
            </a:r>
            <a:r>
              <a:rPr lang="en-US" sz="2000" dirty="0" err="1"/>
              <a:t>dtm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topic_words</a:t>
            </a:r>
            <a:r>
              <a:rPr lang="en-US" sz="2000" dirty="0"/>
              <a:t> = []</a:t>
            </a:r>
          </a:p>
          <a:p>
            <a:r>
              <a:rPr lang="en-US" sz="2000" dirty="0"/>
              <a:t>for topic in </a:t>
            </a:r>
            <a:r>
              <a:rPr lang="en-US" sz="2000" dirty="0" err="1"/>
              <a:t>clf.components</a:t>
            </a:r>
            <a:r>
              <a:rPr lang="en-US" sz="2000" dirty="0"/>
              <a:t>_: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word_idx</a:t>
            </a:r>
            <a:r>
              <a:rPr lang="en-US" sz="2000" dirty="0"/>
              <a:t> = </a:t>
            </a:r>
            <a:r>
              <a:rPr lang="en-US" sz="2000" dirty="0" err="1"/>
              <a:t>np.argsort</a:t>
            </a:r>
            <a:r>
              <a:rPr lang="en-US" sz="2000" dirty="0"/>
              <a:t>(topic)[::-1][0:num_top_words]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topic_words.append</a:t>
            </a:r>
            <a:r>
              <a:rPr lang="en-US" sz="2000" dirty="0"/>
              <a:t>([vocab[</a:t>
            </a:r>
            <a:r>
              <a:rPr lang="en-US" sz="2000" dirty="0" err="1"/>
              <a:t>i</a:t>
            </a:r>
            <a:r>
              <a:rPr lang="en-US" sz="2000" dirty="0"/>
              <a:t>] 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word_idx</a:t>
            </a: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816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44" y="131766"/>
            <a:ext cx="7905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t in range(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topic_words</a:t>
            </a:r>
            <a:r>
              <a:rPr lang="en-US" sz="2000" dirty="0"/>
              <a:t>)):</a:t>
            </a:r>
          </a:p>
          <a:p>
            <a:r>
              <a:rPr lang="en-US" sz="2000" dirty="0"/>
              <a:t>    print("Topic {}: {}".format(t, ' '.join(</a:t>
            </a:r>
            <a:r>
              <a:rPr lang="en-US" sz="2000" dirty="0" err="1"/>
              <a:t>topic_words</a:t>
            </a:r>
            <a:r>
              <a:rPr lang="en-US" sz="2000" dirty="0"/>
              <a:t>[t][:15])))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200" y="975877"/>
            <a:ext cx="7634796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Topic 0: model data estimator models estimators method asymptotic estimation regression proposed based methods likelihood linear propose</a:t>
            </a:r>
          </a:p>
          <a:p>
            <a:r>
              <a:rPr lang="en-US" sz="1600" dirty="0"/>
              <a:t>Topic 1: organizational research organizations social theory firms work study performance identity employees team </a:t>
            </a:r>
            <a:r>
              <a:rPr lang="en-US" sz="1600" dirty="0" err="1"/>
              <a:t>ceos</a:t>
            </a:r>
            <a:r>
              <a:rPr lang="en-US" sz="1600" dirty="0"/>
              <a:t> new information</a:t>
            </a:r>
          </a:p>
          <a:p>
            <a:r>
              <a:rPr lang="en-US" sz="1600" dirty="0"/>
              <a:t>Topic 2: firms earnings firm investors information market financial risk managers tax returns audit performance stock equity</a:t>
            </a:r>
          </a:p>
          <a:p>
            <a:r>
              <a:rPr lang="en-US" sz="1600" dirty="0"/>
              <a:t>Topic 3: consumers authors brand marketing product consumer advertising research effect customer products brands effects customers self</a:t>
            </a:r>
          </a:p>
          <a:p>
            <a:r>
              <a:rPr lang="en-US" sz="1600" dirty="0"/>
              <a:t>Topic 4: reserved paper asymptotic estimators test returns distribution estimator market model volatility sample tests models risk</a:t>
            </a:r>
          </a:p>
          <a:p>
            <a:r>
              <a:rPr lang="en-US" sz="1600" dirty="0"/>
              <a:t>Topic 5: model firm product demand supply information optimal inventory retailer cost problem supplier market price service</a:t>
            </a:r>
          </a:p>
          <a:p>
            <a:r>
              <a:rPr lang="en-US" sz="1600" dirty="0"/>
              <a:t>Topic 6: </a:t>
            </a:r>
            <a:r>
              <a:rPr lang="en-US" sz="1600" dirty="0" err="1"/>
              <a:t>jel</a:t>
            </a:r>
            <a:r>
              <a:rPr lang="en-US" sz="1600" dirty="0"/>
              <a:t> model paper using data market firms risk effects price prices income effect equilibrium evidence</a:t>
            </a:r>
          </a:p>
          <a:p>
            <a:r>
              <a:rPr lang="en-US" sz="1600" dirty="0"/>
              <a:t>Topic 7: random process prove bar time infinity </a:t>
            </a:r>
            <a:r>
              <a:rPr lang="en-US" sz="1600" dirty="0" err="1"/>
              <a:t>probab</a:t>
            </a:r>
            <a:r>
              <a:rPr lang="en-US" sz="1600" dirty="0"/>
              <a:t> alpha </a:t>
            </a:r>
            <a:r>
              <a:rPr lang="en-US" sz="1600" dirty="0" err="1"/>
              <a:t>brownian</a:t>
            </a:r>
            <a:r>
              <a:rPr lang="en-US" sz="1600" dirty="0"/>
              <a:t> xi stochastic results </a:t>
            </a:r>
            <a:r>
              <a:rPr lang="en-US" sz="1600" dirty="0" err="1"/>
              <a:t>ann</a:t>
            </a:r>
            <a:r>
              <a:rPr lang="en-US" sz="1600" dirty="0"/>
              <a:t> distribution lambda</a:t>
            </a:r>
          </a:p>
          <a:p>
            <a:r>
              <a:rPr lang="en-US" sz="1600" dirty="0"/>
              <a:t>Topic 8: </a:t>
            </a:r>
            <a:r>
              <a:rPr lang="en-US" sz="1600" dirty="0" err="1"/>
              <a:t>wiley</a:t>
            </a:r>
            <a:r>
              <a:rPr lang="en-US" sz="1600" dirty="0"/>
              <a:t> sons john copyright firms firm performance </a:t>
            </a:r>
            <a:r>
              <a:rPr lang="en-US" sz="1600" dirty="0" err="1"/>
              <a:t>ceo</a:t>
            </a:r>
            <a:r>
              <a:rPr lang="en-US" sz="1600" dirty="0"/>
              <a:t> strategic capabilities study industry knowledge innovation results</a:t>
            </a:r>
          </a:p>
          <a:p>
            <a:r>
              <a:rPr lang="en-US" sz="1600" dirty="0"/>
              <a:t>Topic 9: data model article statistical methods models used using statistics analysis approach supplementary </a:t>
            </a:r>
            <a:r>
              <a:rPr lang="en-US" sz="1600" dirty="0" err="1"/>
              <a:t>bayesian</a:t>
            </a:r>
            <a:r>
              <a:rPr lang="en-US" sz="1600" dirty="0"/>
              <a:t> based online</a:t>
            </a:r>
          </a:p>
        </p:txBody>
      </p:sp>
    </p:spTree>
    <p:extLst>
      <p:ext uri="{BB962C8B-B14F-4D97-AF65-F5344CB8AC3E}">
        <p14:creationId xmlns:p14="http://schemas.microsoft.com/office/powerpoint/2010/main" val="25561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4" y="1447800"/>
            <a:ext cx="9047366" cy="48006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sklearn.decomposition</a:t>
            </a:r>
            <a:r>
              <a:rPr lang="en-US" sz="2400" dirty="0"/>
              <a:t> import </a:t>
            </a:r>
            <a:r>
              <a:rPr lang="en-US" sz="2400" dirty="0" err="1" smtClean="0"/>
              <a:t>LatentDirichletAllocation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#read in corpus, preprocess, etc. </a:t>
            </a:r>
            <a:r>
              <a:rPr lang="mr-IN" sz="2400" dirty="0" smtClean="0"/>
              <a:t>–</a:t>
            </a:r>
            <a:r>
              <a:rPr lang="en-US" sz="2400" dirty="0" smtClean="0"/>
              <a:t> NOT SHOWN</a:t>
            </a:r>
          </a:p>
          <a:p>
            <a:pPr marL="82296" indent="0">
              <a:buNone/>
            </a:pPr>
            <a:r>
              <a:rPr lang="en-US" sz="2400" dirty="0" err="1"/>
              <a:t>vectorizer</a:t>
            </a:r>
            <a:r>
              <a:rPr lang="en-US" sz="2400" dirty="0"/>
              <a:t> = </a:t>
            </a:r>
            <a:r>
              <a:rPr lang="en-US" sz="2400" dirty="0" err="1"/>
              <a:t>CountVectorizer</a:t>
            </a:r>
            <a:r>
              <a:rPr lang="en-US" sz="2400" dirty="0"/>
              <a:t>(</a:t>
            </a:r>
            <a:r>
              <a:rPr lang="en-US" sz="2400" dirty="0" err="1"/>
              <a:t>max_df</a:t>
            </a:r>
            <a:r>
              <a:rPr lang="en-US" sz="2400" dirty="0"/>
              <a:t>=0.95, </a:t>
            </a:r>
            <a:r>
              <a:rPr lang="en-US" sz="2400" dirty="0" err="1"/>
              <a:t>min_df</a:t>
            </a:r>
            <a:r>
              <a:rPr lang="en-US" sz="2400" dirty="0"/>
              <a:t>=2, </a:t>
            </a:r>
            <a:r>
              <a:rPr lang="en-US" sz="2400" dirty="0" err="1"/>
              <a:t>max_features</a:t>
            </a:r>
            <a:r>
              <a:rPr lang="en-US" sz="2400" dirty="0" smtClean="0"/>
              <a:t>=10000, </a:t>
            </a:r>
            <a:r>
              <a:rPr lang="en-US" sz="2400" dirty="0" err="1"/>
              <a:t>stop_words</a:t>
            </a:r>
            <a:r>
              <a:rPr lang="en-US" sz="2400" dirty="0"/>
              <a:t>='</a:t>
            </a:r>
            <a:r>
              <a:rPr lang="en-US" sz="2400" dirty="0" err="1"/>
              <a:t>english</a:t>
            </a:r>
            <a:r>
              <a:rPr lang="en-US" sz="2400" dirty="0"/>
              <a:t>'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r>
              <a:rPr lang="en-US" sz="2400" dirty="0" err="1" smtClean="0"/>
              <a:t>num_topics</a:t>
            </a:r>
            <a:r>
              <a:rPr lang="en-US" sz="2400" dirty="0" smtClean="0"/>
              <a:t> = 10 #arbitrary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err="1" smtClean="0"/>
              <a:t>dtm</a:t>
            </a:r>
            <a:r>
              <a:rPr lang="en-US" sz="2400" dirty="0" smtClean="0"/>
              <a:t> = </a:t>
            </a:r>
            <a:r>
              <a:rPr lang="en-US" sz="2400" dirty="0" err="1" smtClean="0"/>
              <a:t>vectorizer.fit_transform</a:t>
            </a:r>
            <a:r>
              <a:rPr lang="en-US" sz="2400" dirty="0" smtClean="0"/>
              <a:t>(corpus)</a:t>
            </a:r>
          </a:p>
          <a:p>
            <a:endParaRPr lang="en-US" sz="2400" dirty="0"/>
          </a:p>
          <a:p>
            <a:pPr marL="82296" indent="0">
              <a:buNone/>
            </a:pPr>
            <a:r>
              <a:rPr lang="en-US" sz="2400" dirty="0" err="1" smtClean="0"/>
              <a:t>lda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LatentDirichletAllocation</a:t>
            </a:r>
            <a:r>
              <a:rPr lang="en-US" sz="2400" dirty="0"/>
              <a:t>(</a:t>
            </a:r>
            <a:r>
              <a:rPr lang="en-US" sz="2400" dirty="0" err="1" smtClean="0"/>
              <a:t>n_components</a:t>
            </a:r>
            <a:r>
              <a:rPr lang="en-US" sz="2400" dirty="0" smtClean="0"/>
              <a:t>=</a:t>
            </a:r>
            <a:r>
              <a:rPr lang="en-US" sz="2400" dirty="0" err="1"/>
              <a:t>num_topics</a:t>
            </a:r>
            <a:r>
              <a:rPr lang="en-US" sz="2400" dirty="0"/>
              <a:t>, </a:t>
            </a:r>
            <a:r>
              <a:rPr lang="en-US" sz="2400" dirty="0" err="1"/>
              <a:t>learning_method</a:t>
            </a:r>
            <a:r>
              <a:rPr lang="en-US" sz="2400" dirty="0"/>
              <a:t>="</a:t>
            </a:r>
            <a:r>
              <a:rPr lang="en-US" sz="2400" dirty="0" smtClean="0"/>
              <a:t>batch”,</a:t>
            </a:r>
            <a:r>
              <a:rPr lang="mr-IN" sz="2400" dirty="0" smtClean="0"/>
              <a:t>  </a:t>
            </a:r>
            <a:r>
              <a:rPr lang="mr-IN" sz="2400" dirty="0"/>
              <a:t>max_iter=2000, random_state=</a:t>
            </a:r>
            <a:r>
              <a:rPr lang="mr-IN" sz="2400" dirty="0" smtClean="0"/>
              <a:t>0</a:t>
            </a:r>
            <a:r>
              <a:rPr lang="en-US" sz="2400" dirty="0" smtClean="0"/>
              <a:t>)</a:t>
            </a:r>
            <a:endParaRPr lang="mr-IN" sz="2400" dirty="0"/>
          </a:p>
          <a:p>
            <a:pPr marL="82296" indent="0">
              <a:buNone/>
            </a:pPr>
            <a:r>
              <a:rPr lang="en-US" sz="2400" dirty="0" smtClean="0"/>
              <a:t> </a:t>
            </a:r>
          </a:p>
          <a:p>
            <a:pPr marL="82296" indent="0">
              <a:buNone/>
            </a:pPr>
            <a:r>
              <a:rPr lang="en-US" sz="2400" dirty="0" err="1" smtClean="0"/>
              <a:t>document_topics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lda.fit_transform</a:t>
            </a:r>
            <a:r>
              <a:rPr lang="en-US" sz="2400" dirty="0"/>
              <a:t>(</a:t>
            </a:r>
            <a:r>
              <a:rPr lang="en-US" sz="2400" dirty="0" err="1"/>
              <a:t>dtm</a:t>
            </a:r>
            <a:r>
              <a:rPr lang="en-US" sz="2400" dirty="0"/>
              <a:t>)</a:t>
            </a:r>
          </a:p>
          <a:p>
            <a:pPr marL="82296" indent="0">
              <a:buNone/>
            </a:pPr>
            <a:r>
              <a:rPr lang="en-US" sz="2400" dirty="0" err="1" smtClean="0"/>
              <a:t>feature_names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vectorizer.get_feature_names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65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701051"/>
            <a:ext cx="8218311" cy="584200"/>
          </a:xfrm>
        </p:spPr>
        <p:txBody>
          <a:bodyPr/>
          <a:lstStyle/>
          <a:p>
            <a:pPr algn="ctr"/>
            <a:r>
              <a:rPr lang="en-US" sz="1400" b="0" dirty="0" smtClean="0">
                <a:latin typeface="Arial" charset="0"/>
              </a:rPr>
              <a:t>From </a:t>
            </a:r>
            <a:r>
              <a:rPr lang="en-US" sz="1400" b="0" dirty="0">
                <a:latin typeface="Arial" charset="0"/>
              </a:rPr>
              <a:t>Text Processing to Text Analytics</a:t>
            </a:r>
          </a:p>
        </p:txBody>
      </p:sp>
      <p:pic>
        <p:nvPicPr>
          <p:cNvPr id="4813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0445" y="1828801"/>
            <a:ext cx="5850467" cy="2466975"/>
          </a:xfrm>
        </p:spPr>
      </p:pic>
      <p:sp>
        <p:nvSpPr>
          <p:cNvPr id="48132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575300"/>
            <a:ext cx="8184444" cy="584200"/>
          </a:xfrm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Source: </a:t>
            </a:r>
            <a:r>
              <a:rPr lang="en-US" sz="1000" i="1" dirty="0">
                <a:latin typeface="Arial" charset="0"/>
              </a:rPr>
              <a:t>Modeling Techniques in Predictive Analytics with Python and R: A Guide to Data Science </a:t>
            </a:r>
            <a:r>
              <a:rPr lang="en-US" sz="1000" dirty="0">
                <a:latin typeface="Arial" charset="0"/>
              </a:rPr>
              <a:t>by Thomas W. Miller (0133892069) Copyright © 2015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155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3868" y="451067"/>
            <a:ext cx="7845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display_topics</a:t>
            </a:r>
            <a:r>
              <a:rPr lang="en-US" sz="2000" dirty="0"/>
              <a:t>(model, </a:t>
            </a:r>
            <a:r>
              <a:rPr lang="en-US" sz="2000" dirty="0" err="1"/>
              <a:t>feature_names</a:t>
            </a:r>
            <a:r>
              <a:rPr lang="en-US" sz="2000" dirty="0"/>
              <a:t>, </a:t>
            </a:r>
            <a:r>
              <a:rPr lang="en-US" sz="2000" dirty="0" err="1" smtClean="0"/>
              <a:t>n_top_words</a:t>
            </a:r>
            <a:r>
              <a:rPr lang="en-US" sz="2000" dirty="0"/>
              <a:t>):</a:t>
            </a:r>
          </a:p>
          <a:p>
            <a:r>
              <a:rPr lang="en-US" sz="2000" dirty="0"/>
              <a:t>    for </a:t>
            </a:r>
            <a:r>
              <a:rPr lang="en-US" sz="2000" dirty="0" err="1" smtClean="0"/>
              <a:t>idx</a:t>
            </a:r>
            <a:r>
              <a:rPr lang="en-US" sz="2000" dirty="0"/>
              <a:t>, topic in enumerate(</a:t>
            </a:r>
            <a:r>
              <a:rPr lang="en-US" sz="2000" dirty="0" err="1"/>
              <a:t>model.components</a:t>
            </a:r>
            <a:r>
              <a:rPr lang="en-US" sz="2000" dirty="0"/>
              <a:t>_):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print("</a:t>
            </a:r>
            <a:r>
              <a:rPr lang="en-US" sz="2000" dirty="0"/>
              <a:t>Topic %d:" % </a:t>
            </a:r>
            <a:r>
              <a:rPr lang="en-US" sz="2000" dirty="0" smtClean="0"/>
              <a:t>(</a:t>
            </a:r>
            <a:r>
              <a:rPr lang="en-US" sz="2000" dirty="0" err="1" smtClean="0"/>
              <a:t>idx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smtClean="0"/>
              <a:t>print(" </a:t>
            </a:r>
            <a:r>
              <a:rPr lang="en-US" sz="2000" dirty="0"/>
              <a:t>".join([</a:t>
            </a:r>
            <a:r>
              <a:rPr lang="en-US" sz="2000" dirty="0" err="1"/>
              <a:t>feature_names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                        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topic.argsort</a:t>
            </a:r>
            <a:r>
              <a:rPr lang="en-US" sz="2000" dirty="0"/>
              <a:t>()[:-</a:t>
            </a:r>
            <a:r>
              <a:rPr lang="en-US" sz="2000" dirty="0" err="1" smtClean="0"/>
              <a:t>n_top_words</a:t>
            </a:r>
            <a:r>
              <a:rPr lang="en-US" sz="2000" dirty="0" smtClean="0"/>
              <a:t> </a:t>
            </a:r>
            <a:r>
              <a:rPr lang="en-US" sz="2000" dirty="0"/>
              <a:t>- 1:-1]]</a:t>
            </a:r>
            <a:r>
              <a:rPr lang="en-US" sz="2000" dirty="0" smtClean="0"/>
              <a:t>))</a:t>
            </a:r>
          </a:p>
          <a:p>
            <a:endParaRPr lang="en-US" sz="2000" dirty="0"/>
          </a:p>
          <a:p>
            <a:r>
              <a:rPr lang="en-US" sz="2000" dirty="0" err="1" smtClean="0"/>
              <a:t>display_topics</a:t>
            </a:r>
            <a:r>
              <a:rPr lang="en-US" sz="2000" dirty="0" smtClean="0"/>
              <a:t>(</a:t>
            </a:r>
            <a:r>
              <a:rPr lang="en-US" sz="2000" dirty="0" err="1" smtClean="0"/>
              <a:t>lda</a:t>
            </a:r>
            <a:r>
              <a:rPr lang="en-US" sz="2000" dirty="0" smtClean="0"/>
              <a:t>, </a:t>
            </a:r>
            <a:r>
              <a:rPr lang="en-US" sz="2000" dirty="0" err="1" smtClean="0"/>
              <a:t>feature_names</a:t>
            </a:r>
            <a:r>
              <a:rPr lang="en-US" sz="2000" dirty="0" smtClean="0"/>
              <a:t>, 10)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0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517" y="581639"/>
            <a:ext cx="42753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Word2Vec and Doc2Vec</a:t>
            </a:r>
            <a:endParaRPr lang="en-US" sz="3200" dirty="0"/>
          </a:p>
        </p:txBody>
      </p:sp>
      <p:pic>
        <p:nvPicPr>
          <p:cNvPr id="3" name="Picture 2" descr="word2v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282"/>
            <a:ext cx="9144000" cy="4403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9476" y="1341331"/>
            <a:ext cx="694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Uses a Vector Space Model </a:t>
            </a:r>
            <a:r>
              <a:rPr lang="mr-IN" sz="2400" dirty="0" smtClean="0"/>
              <a:t>–</a:t>
            </a:r>
            <a:r>
              <a:rPr lang="en-US" sz="2400" dirty="0" smtClean="0"/>
              <a:t> words in vector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8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951" y="581639"/>
            <a:ext cx="286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Famous example </a:t>
            </a:r>
            <a:r>
              <a:rPr lang="mr-IN" sz="2400" dirty="0" smtClean="0"/>
              <a:t>……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51567" y="1261971"/>
            <a:ext cx="7138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 = </a:t>
            </a:r>
            <a:r>
              <a:rPr lang="en-US" dirty="0" err="1"/>
              <a:t>model.most_similar</a:t>
            </a:r>
            <a:r>
              <a:rPr lang="en-US" dirty="0"/>
              <a:t>(positive=['king', 'woman'], negative=['man'])</a:t>
            </a:r>
          </a:p>
          <a:p>
            <a:r>
              <a:rPr lang="en-US" dirty="0"/>
              <a:t>for word, </a:t>
            </a:r>
            <a:r>
              <a:rPr lang="en-US" dirty="0" err="1"/>
              <a:t>conf</a:t>
            </a:r>
            <a:r>
              <a:rPr lang="en-US" dirty="0"/>
              <a:t> in result:</a:t>
            </a:r>
          </a:p>
          <a:p>
            <a:r>
              <a:rPr lang="en-US" dirty="0"/>
              <a:t>    print(word, </a:t>
            </a:r>
            <a:r>
              <a:rPr lang="en-US" dirty="0" err="1"/>
              <a:t>conf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7" y="2306464"/>
            <a:ext cx="75538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queen </a:t>
            </a:r>
            <a:r>
              <a:rPr lang="fi-FI" dirty="0" smtClean="0"/>
              <a:t>	0.71181923151</a:t>
            </a:r>
            <a:endParaRPr lang="fi-FI" dirty="0"/>
          </a:p>
          <a:p>
            <a:r>
              <a:rPr lang="en-US" dirty="0" smtClean="0"/>
              <a:t>monarch	 </a:t>
            </a:r>
            <a:r>
              <a:rPr lang="en-US" dirty="0"/>
              <a:t>0.618967413902</a:t>
            </a:r>
          </a:p>
          <a:p>
            <a:r>
              <a:rPr lang="en-US" dirty="0"/>
              <a:t>princess </a:t>
            </a:r>
            <a:r>
              <a:rPr lang="en-US" dirty="0" smtClean="0"/>
              <a:t>	0.59024310112</a:t>
            </a:r>
            <a:endParaRPr lang="en-US" dirty="0"/>
          </a:p>
          <a:p>
            <a:r>
              <a:rPr lang="en-US" dirty="0" err="1" smtClean="0"/>
              <a:t>crown_prince</a:t>
            </a:r>
            <a:r>
              <a:rPr lang="en-US" dirty="0" smtClean="0"/>
              <a:t>	 </a:t>
            </a:r>
            <a:r>
              <a:rPr lang="en-US" dirty="0"/>
              <a:t>0.549946069717</a:t>
            </a:r>
          </a:p>
          <a:p>
            <a:r>
              <a:rPr lang="tr-TR" dirty="0" err="1"/>
              <a:t>prince</a:t>
            </a:r>
            <a:r>
              <a:rPr lang="tr-TR" dirty="0"/>
              <a:t> </a:t>
            </a:r>
            <a:r>
              <a:rPr lang="tr-TR" dirty="0" smtClean="0"/>
              <a:t>	0.537732183933</a:t>
            </a:r>
            <a:endParaRPr lang="tr-TR" dirty="0"/>
          </a:p>
          <a:p>
            <a:r>
              <a:rPr lang="nb-NO" dirty="0"/>
              <a:t>kings </a:t>
            </a:r>
            <a:r>
              <a:rPr lang="nb-NO" dirty="0" smtClean="0"/>
              <a:t>	0.523684442043</a:t>
            </a:r>
            <a:endParaRPr lang="nb-NO" dirty="0"/>
          </a:p>
          <a:p>
            <a:r>
              <a:rPr lang="en-US" dirty="0" err="1" smtClean="0"/>
              <a:t>Queen_Consort</a:t>
            </a:r>
            <a:r>
              <a:rPr lang="en-US" dirty="0" smtClean="0"/>
              <a:t>	 </a:t>
            </a:r>
            <a:r>
              <a:rPr lang="en-US" dirty="0"/>
              <a:t>0.523594617844</a:t>
            </a:r>
          </a:p>
          <a:p>
            <a:r>
              <a:rPr lang="fi-FI" dirty="0" err="1"/>
              <a:t>queens</a:t>
            </a:r>
            <a:r>
              <a:rPr lang="fi-FI" dirty="0"/>
              <a:t> </a:t>
            </a:r>
            <a:r>
              <a:rPr lang="fi-FI" dirty="0" smtClean="0"/>
              <a:t>	0.518113434315</a:t>
            </a:r>
            <a:endParaRPr lang="fi-FI" dirty="0"/>
          </a:p>
          <a:p>
            <a:r>
              <a:rPr lang="tr-TR" dirty="0"/>
              <a:t>sultan </a:t>
            </a:r>
            <a:r>
              <a:rPr lang="tr-TR" dirty="0" smtClean="0"/>
              <a:t>	0.509859323502</a:t>
            </a:r>
            <a:endParaRPr lang="tr-TR" dirty="0"/>
          </a:p>
          <a:p>
            <a:r>
              <a:rPr lang="sk-SK" dirty="0"/>
              <a:t>monarchy </a:t>
            </a:r>
            <a:r>
              <a:rPr lang="sk-SK" dirty="0" smtClean="0"/>
              <a:t>	0.508741259575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2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Naïve Bayes Classifiers for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61464"/>
            <a:ext cx="7498080" cy="48006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sklearn.naive_bayes</a:t>
            </a:r>
            <a:r>
              <a:rPr lang="en-US" dirty="0" smtClean="0"/>
              <a:t> module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GaussianNB</a:t>
            </a:r>
            <a:r>
              <a:rPr lang="en-US" dirty="0" smtClean="0"/>
              <a:t> – normal distribution</a:t>
            </a:r>
          </a:p>
          <a:p>
            <a:r>
              <a:rPr lang="en-US" dirty="0" err="1" smtClean="0"/>
              <a:t>MultinomialNB</a:t>
            </a:r>
            <a:r>
              <a:rPr lang="en-US" dirty="0" smtClean="0"/>
              <a:t> – uses probabilities based on feature counts</a:t>
            </a:r>
          </a:p>
          <a:p>
            <a:r>
              <a:rPr lang="en-US" dirty="0" err="1" smtClean="0"/>
              <a:t>BernoulliNB</a:t>
            </a:r>
            <a:r>
              <a:rPr lang="en-US" dirty="0" smtClean="0"/>
              <a:t> – good for binary counts; penalizes absence of a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7"/>
            <a:ext cx="8229600" cy="5951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2211"/>
            <a:ext cx="91440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out the following URL for a description of the exercise</a:t>
            </a:r>
          </a:p>
          <a:p>
            <a:pPr marL="82296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openclassroom.stanford.edu/MainFolder/DocumentPage.php?course=MachineLearning&amp;doc=exercises/ex6/ex6.html</a:t>
            </a:r>
            <a:endParaRPr lang="en-US" dirty="0" smtClean="0"/>
          </a:p>
          <a:p>
            <a:r>
              <a:rPr lang="en-US" dirty="0" smtClean="0"/>
              <a:t>Download the data – four directories:</a:t>
            </a:r>
          </a:p>
          <a:p>
            <a:pPr lvl="1"/>
            <a:r>
              <a:rPr lang="en-US" dirty="0" smtClean="0"/>
              <a:t>Spam-train, spam-test, </a:t>
            </a:r>
            <a:r>
              <a:rPr lang="en-US" dirty="0" err="1" smtClean="0"/>
              <a:t>nonspam</a:t>
            </a:r>
            <a:r>
              <a:rPr lang="en-US" dirty="0" smtClean="0"/>
              <a:t>-train and </a:t>
            </a:r>
            <a:r>
              <a:rPr lang="en-US" dirty="0" err="1" smtClean="0"/>
              <a:t>nonspam</a:t>
            </a:r>
            <a:r>
              <a:rPr lang="en-US" dirty="0" smtClean="0"/>
              <a:t>-test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in the data and set up the training and test data sets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0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0"/>
            <a:ext cx="7924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leaving this as an exercise for you. You have to get the following:</a:t>
            </a:r>
          </a:p>
          <a:p>
            <a:endParaRPr lang="en-US" dirty="0"/>
          </a:p>
          <a:p>
            <a:r>
              <a:rPr lang="en-US" dirty="0" err="1"/>
              <a:t>train_docs</a:t>
            </a:r>
            <a:r>
              <a:rPr lang="en-US" dirty="0"/>
              <a:t> = [] #list of documents - spam and non-spam used for training</a:t>
            </a:r>
          </a:p>
          <a:p>
            <a:r>
              <a:rPr lang="en-US" dirty="0" err="1"/>
              <a:t>train_Y</a:t>
            </a:r>
            <a:r>
              <a:rPr lang="en-US" dirty="0"/>
              <a:t> = [] #0s and 1s for </a:t>
            </a:r>
            <a:r>
              <a:rPr lang="en-US" dirty="0" err="1"/>
              <a:t>nonspam</a:t>
            </a:r>
            <a:r>
              <a:rPr lang="en-US" dirty="0"/>
              <a:t>/spam</a:t>
            </a:r>
          </a:p>
          <a:p>
            <a:r>
              <a:rPr lang="en-US" dirty="0" err="1"/>
              <a:t>test_docs</a:t>
            </a:r>
            <a:r>
              <a:rPr lang="en-US" dirty="0"/>
              <a:t> = </a:t>
            </a:r>
            <a:r>
              <a:rPr lang="en-US" dirty="0" smtClean="0"/>
              <a:t>[] #list of test documents from spam and </a:t>
            </a:r>
            <a:r>
              <a:rPr lang="en-US" dirty="0" err="1" smtClean="0"/>
              <a:t>nonspam</a:t>
            </a:r>
            <a:r>
              <a:rPr lang="en-US" dirty="0" smtClean="0"/>
              <a:t> folders</a:t>
            </a:r>
            <a:endParaRPr lang="en-US" dirty="0"/>
          </a:p>
          <a:p>
            <a:r>
              <a:rPr lang="en-US" dirty="0" err="1"/>
              <a:t>test_Y</a:t>
            </a:r>
            <a:r>
              <a:rPr lang="en-US" dirty="0"/>
              <a:t> = </a:t>
            </a:r>
            <a:r>
              <a:rPr lang="en-US" dirty="0" smtClean="0"/>
              <a:t>[] #0s and 1s for </a:t>
            </a:r>
            <a:r>
              <a:rPr lang="en-US" dirty="0" err="1" smtClean="0"/>
              <a:t>nonspam</a:t>
            </a:r>
            <a:r>
              <a:rPr lang="en-US" dirty="0" smtClean="0"/>
              <a:t>/spam</a:t>
            </a:r>
          </a:p>
          <a:p>
            <a:endParaRPr lang="en-US" dirty="0"/>
          </a:p>
          <a:p>
            <a:r>
              <a:rPr lang="en-US" dirty="0" smtClean="0"/>
              <a:t>The remainder of the code is………</a:t>
            </a:r>
          </a:p>
          <a:p>
            <a:endParaRPr lang="en-US" dirty="0" smtClean="0"/>
          </a:p>
          <a:p>
            <a:r>
              <a:rPr lang="en-US" dirty="0"/>
              <a:t>#create a Multinomial Naive Bayes classifier</a:t>
            </a:r>
          </a:p>
          <a:p>
            <a:r>
              <a:rPr lang="en-US" dirty="0"/>
              <a:t>#alpha = 0.01 to ensure we don't get 0 probabilities</a:t>
            </a:r>
          </a:p>
          <a:p>
            <a:r>
              <a:rPr lang="en-US" dirty="0"/>
              <a:t>#for very rare words</a:t>
            </a:r>
          </a:p>
          <a:p>
            <a:r>
              <a:rPr lang="en-US" dirty="0"/>
              <a:t>classifier = </a:t>
            </a:r>
            <a:r>
              <a:rPr lang="en-US" dirty="0" err="1"/>
              <a:t>MultinomialNB</a:t>
            </a:r>
            <a:r>
              <a:rPr lang="en-US" dirty="0"/>
              <a:t>(alpha=0.01)</a:t>
            </a:r>
          </a:p>
          <a:p>
            <a:r>
              <a:rPr lang="en-US" dirty="0"/>
              <a:t>#since the training and test sets may have differences in their features</a:t>
            </a:r>
          </a:p>
          <a:p>
            <a:r>
              <a:rPr lang="en-US" dirty="0"/>
              <a:t>#use the hashing trick to accommodate unseen words</a:t>
            </a:r>
          </a:p>
          <a:p>
            <a:r>
              <a:rPr lang="en-US" dirty="0"/>
              <a:t>import </a:t>
            </a:r>
            <a:r>
              <a:rPr lang="en-US" dirty="0" err="1"/>
              <a:t>sklearn.feature_extraction.text</a:t>
            </a:r>
            <a:r>
              <a:rPr lang="en-US" dirty="0"/>
              <a:t> as txt</a:t>
            </a:r>
          </a:p>
          <a:p>
            <a:r>
              <a:rPr lang="en-US" dirty="0" err="1"/>
              <a:t>hash_vectorizer</a:t>
            </a:r>
            <a:r>
              <a:rPr lang="en-US" dirty="0"/>
              <a:t> = </a:t>
            </a:r>
            <a:r>
              <a:rPr lang="en-US" dirty="0" err="1"/>
              <a:t>txt.HashingVectorizer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='</a:t>
            </a:r>
            <a:r>
              <a:rPr lang="en-US" dirty="0" err="1"/>
              <a:t>english</a:t>
            </a:r>
            <a:r>
              <a:rPr lang="en-US" dirty="0"/>
              <a:t>', binary=False,</a:t>
            </a:r>
          </a:p>
          <a:p>
            <a:r>
              <a:rPr lang="en-US" dirty="0"/>
              <a:t>                                        norm=None, </a:t>
            </a:r>
            <a:r>
              <a:rPr lang="en-US" dirty="0" err="1"/>
              <a:t>non_negative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hash_vectorizer.transform</a:t>
            </a:r>
            <a:r>
              <a:rPr lang="en-US" dirty="0"/>
              <a:t>(</a:t>
            </a:r>
            <a:r>
              <a:rPr lang="en-US" dirty="0" err="1"/>
              <a:t>train_docs</a:t>
            </a:r>
            <a:r>
              <a:rPr lang="en-US" dirty="0"/>
              <a:t>), </a:t>
            </a:r>
            <a:r>
              <a:rPr lang="en-US" dirty="0" err="1"/>
              <a:t>train_Y</a:t>
            </a:r>
            <a:r>
              <a:rPr lang="en-US" dirty="0"/>
              <a:t>)</a:t>
            </a:r>
          </a:p>
          <a:p>
            <a:r>
              <a:rPr lang="en-US" dirty="0"/>
              <a:t>#now that the model is trained, let us predict the test set</a:t>
            </a:r>
          </a:p>
          <a:p>
            <a:endParaRPr lang="en-US" dirty="0"/>
          </a:p>
          <a:p>
            <a:r>
              <a:rPr lang="en-US" dirty="0"/>
              <a:t>predicted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hash_vectorizer.transform</a:t>
            </a:r>
            <a:r>
              <a:rPr lang="en-US" dirty="0"/>
              <a:t>(</a:t>
            </a:r>
            <a:r>
              <a:rPr lang="en-US" dirty="0" err="1"/>
              <a:t>test_docs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3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657"/>
            <a:ext cx="7848600" cy="805543"/>
          </a:xfrm>
        </p:spPr>
        <p:txBody>
          <a:bodyPr/>
          <a:lstStyle/>
          <a:p>
            <a:pPr algn="ctr"/>
            <a:r>
              <a:rPr lang="en-US" dirty="0" smtClean="0"/>
              <a:t>Displaying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791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sklearn.metrics</a:t>
            </a:r>
            <a:r>
              <a:rPr lang="en-US" sz="2000" dirty="0"/>
              <a:t> as metrics</a:t>
            </a:r>
          </a:p>
          <a:p>
            <a:pPr marL="82296" indent="0">
              <a:buNone/>
            </a:pPr>
            <a:r>
              <a:rPr lang="en-US" sz="2000" dirty="0"/>
              <a:t>print("Accuracy: ", </a:t>
            </a:r>
            <a:r>
              <a:rPr lang="en-US" sz="2000" dirty="0" err="1"/>
              <a:t>metrics.accuracy_score</a:t>
            </a:r>
            <a:r>
              <a:rPr lang="en-US" sz="2000" dirty="0"/>
              <a:t>(</a:t>
            </a:r>
            <a:r>
              <a:rPr lang="en-US" sz="2000" dirty="0" err="1"/>
              <a:t>test_Y</a:t>
            </a:r>
            <a:r>
              <a:rPr lang="en-US" sz="2000" dirty="0"/>
              <a:t>, predicted))</a:t>
            </a:r>
          </a:p>
          <a:p>
            <a:pPr marL="82296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let us look at some more metrics ... get probabilities first</a:t>
            </a:r>
          </a:p>
          <a:p>
            <a:pPr marL="82296" indent="0">
              <a:buNone/>
            </a:pPr>
            <a:r>
              <a:rPr lang="en-US" sz="2000" dirty="0"/>
              <a:t>probabilities = </a:t>
            </a:r>
            <a:r>
              <a:rPr lang="en-US" sz="2000" dirty="0" err="1"/>
              <a:t>classifier.predict_proba</a:t>
            </a:r>
            <a:r>
              <a:rPr lang="en-US" sz="2000" dirty="0"/>
              <a:t>(</a:t>
            </a:r>
            <a:r>
              <a:rPr lang="en-US" sz="2000" dirty="0" err="1"/>
              <a:t>hash_vectorizer.transform</a:t>
            </a:r>
            <a:r>
              <a:rPr lang="en-US" sz="2000" dirty="0"/>
              <a:t>(</a:t>
            </a:r>
            <a:r>
              <a:rPr lang="en-US" sz="2000" dirty="0" err="1"/>
              <a:t>test_docs</a:t>
            </a:r>
            <a:r>
              <a:rPr lang="en-US" sz="2000" dirty="0"/>
              <a:t>))</a:t>
            </a:r>
          </a:p>
          <a:p>
            <a:pPr marL="82296" indent="0">
              <a:buNone/>
            </a:pPr>
            <a:r>
              <a:rPr lang="en-US" sz="2000" dirty="0" smtClean="0"/>
              <a:t>from </a:t>
            </a:r>
            <a:r>
              <a:rPr lang="en-US" sz="2000" dirty="0" err="1"/>
              <a:t>sklearn.metrics</a:t>
            </a:r>
            <a:r>
              <a:rPr lang="en-US" sz="2000" dirty="0"/>
              <a:t> import </a:t>
            </a:r>
            <a:r>
              <a:rPr lang="en-US" sz="2000" dirty="0" err="1"/>
              <a:t>precision_recall_curve</a:t>
            </a:r>
            <a:r>
              <a:rPr lang="en-US" sz="2000" dirty="0"/>
              <a:t>, </a:t>
            </a:r>
            <a:r>
              <a:rPr lang="en-US" sz="2000" dirty="0" err="1"/>
              <a:t>auc</a:t>
            </a:r>
            <a:r>
              <a:rPr lang="en-US" sz="2000" dirty="0"/>
              <a:t>, </a:t>
            </a:r>
            <a:r>
              <a:rPr lang="en-US" sz="2000" dirty="0" err="1"/>
              <a:t>classification_report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print("\</a:t>
            </a:r>
            <a:r>
              <a:rPr lang="en-US" sz="2000" dirty="0" err="1"/>
              <a:t>nClassification</a:t>
            </a:r>
            <a:r>
              <a:rPr lang="en-US" sz="2000" dirty="0"/>
              <a:t> Report: ")</a:t>
            </a:r>
          </a:p>
          <a:p>
            <a:pPr marL="82296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classification_report</a:t>
            </a:r>
            <a:r>
              <a:rPr lang="en-US" sz="2000" dirty="0"/>
              <a:t>(</a:t>
            </a:r>
            <a:r>
              <a:rPr lang="en-US" sz="2000" dirty="0" err="1"/>
              <a:t>test_Y</a:t>
            </a:r>
            <a:r>
              <a:rPr lang="en-US" sz="2000" dirty="0"/>
              <a:t>, predicted, </a:t>
            </a:r>
            <a:r>
              <a:rPr lang="en-US" sz="2000" dirty="0" err="1"/>
              <a:t>target_names</a:t>
            </a:r>
            <a:r>
              <a:rPr lang="en-US" sz="2000" dirty="0"/>
              <a:t>=['Non-Spam', 'Spam']))</a:t>
            </a:r>
          </a:p>
          <a:p>
            <a:pPr marL="82296" indent="0">
              <a:buNone/>
            </a:pPr>
            <a:r>
              <a:rPr lang="en-US" sz="2000" dirty="0" smtClean="0"/>
              <a:t>precision</a:t>
            </a:r>
            <a:r>
              <a:rPr lang="en-US" sz="2000" dirty="0"/>
              <a:t>, recall, </a:t>
            </a:r>
            <a:r>
              <a:rPr lang="en-US" sz="2000" dirty="0" err="1"/>
              <a:t>prob_threholds</a:t>
            </a:r>
            <a:r>
              <a:rPr lang="en-US" sz="2000" dirty="0"/>
              <a:t> = </a:t>
            </a:r>
            <a:r>
              <a:rPr lang="en-US" sz="2000" dirty="0" err="1"/>
              <a:t>precision_recall_curve</a:t>
            </a:r>
            <a:r>
              <a:rPr lang="en-US" sz="2000" dirty="0"/>
              <a:t>(</a:t>
            </a:r>
            <a:r>
              <a:rPr lang="en-US" sz="2000" dirty="0" err="1"/>
              <a:t>test_Y</a:t>
            </a:r>
            <a:r>
              <a:rPr lang="en-US" sz="2000" dirty="0"/>
              <a:t>, probabilities[:, 1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201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81000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sz="2400" dirty="0"/>
              <a:t>#let us plot the area under the curve</a:t>
            </a:r>
          </a:p>
          <a:p>
            <a:pPr marL="82296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area = </a:t>
            </a:r>
            <a:r>
              <a:rPr lang="en-US" sz="2400" dirty="0" err="1"/>
              <a:t>auc</a:t>
            </a:r>
            <a:r>
              <a:rPr lang="en-US" sz="2400" dirty="0"/>
              <a:t>(recall, precision)</a:t>
            </a:r>
          </a:p>
          <a:p>
            <a:pPr marL="82296" indent="0">
              <a:buNone/>
            </a:pPr>
            <a:r>
              <a:rPr lang="en-US" sz="2400" dirty="0"/>
              <a:t>print("\</a:t>
            </a:r>
            <a:r>
              <a:rPr lang="en-US" sz="2400" dirty="0" err="1"/>
              <a:t>nArea</a:t>
            </a:r>
            <a:r>
              <a:rPr lang="en-US" sz="2400" dirty="0"/>
              <a:t> Under Curve: %0.2f" % area)</a:t>
            </a:r>
          </a:p>
          <a:p>
            <a:pPr marL="82296" indent="0">
              <a:buNone/>
            </a:pPr>
            <a:r>
              <a:rPr lang="en-US" sz="2400" dirty="0"/>
              <a:t>#print(</a:t>
            </a:r>
            <a:r>
              <a:rPr lang="en-US" sz="2400" dirty="0" err="1"/>
              <a:t>prob_thresholds</a:t>
            </a:r>
            <a:r>
              <a:rPr lang="en-US" sz="2400" dirty="0"/>
              <a:t>)</a:t>
            </a:r>
          </a:p>
          <a:p>
            <a:pPr marL="82296" indent="0">
              <a:buNone/>
            </a:pPr>
            <a:r>
              <a:rPr lang="en-US" sz="2400" dirty="0" err="1"/>
              <a:t>pl.clf</a:t>
            </a:r>
            <a:r>
              <a:rPr lang="en-US" sz="2400" dirty="0"/>
              <a:t>()</a:t>
            </a:r>
          </a:p>
          <a:p>
            <a:pPr marL="82296" indent="0">
              <a:buNone/>
            </a:pPr>
            <a:r>
              <a:rPr lang="en-US" sz="2400" dirty="0" err="1"/>
              <a:t>pl.plot</a:t>
            </a:r>
            <a:r>
              <a:rPr lang="en-US" sz="2400" dirty="0"/>
              <a:t>(recall, precision, label='Precision-Recall curve')</a:t>
            </a:r>
          </a:p>
          <a:p>
            <a:pPr marL="82296" indent="0">
              <a:buNone/>
            </a:pPr>
            <a:r>
              <a:rPr lang="en-US" sz="2400" dirty="0" err="1"/>
              <a:t>pl.xlabel</a:t>
            </a:r>
            <a:r>
              <a:rPr lang="en-US" sz="2400" dirty="0"/>
              <a:t>('Recall')</a:t>
            </a:r>
          </a:p>
          <a:p>
            <a:pPr marL="82296" indent="0">
              <a:buNone/>
            </a:pPr>
            <a:r>
              <a:rPr lang="en-US" sz="2400" dirty="0" err="1"/>
              <a:t>pl.ylabel</a:t>
            </a:r>
            <a:r>
              <a:rPr lang="en-US" sz="2400" dirty="0"/>
              <a:t>('Precision')</a:t>
            </a:r>
          </a:p>
          <a:p>
            <a:pPr marL="82296" indent="0">
              <a:buNone/>
            </a:pPr>
            <a:r>
              <a:rPr lang="en-US" sz="2400" dirty="0" err="1"/>
              <a:t>pl.ylim</a:t>
            </a:r>
            <a:r>
              <a:rPr lang="en-US" sz="2400" dirty="0"/>
              <a:t>([0.0, 1.05])</a:t>
            </a:r>
          </a:p>
          <a:p>
            <a:pPr marL="82296" indent="0">
              <a:buNone/>
            </a:pPr>
            <a:r>
              <a:rPr lang="en-US" sz="2400" dirty="0" err="1"/>
              <a:t>pl.xlim</a:t>
            </a:r>
            <a:r>
              <a:rPr lang="en-US" sz="2400" dirty="0"/>
              <a:t>([0.0, 1.0])</a:t>
            </a:r>
          </a:p>
          <a:p>
            <a:pPr marL="82296" indent="0">
              <a:buNone/>
            </a:pPr>
            <a:r>
              <a:rPr lang="en-US" sz="2400" dirty="0" err="1"/>
              <a:t>pl.title</a:t>
            </a:r>
            <a:r>
              <a:rPr lang="en-US" sz="2400" dirty="0"/>
              <a:t>('Precision-Recall example: AUC=%0.2f' % area)</a:t>
            </a:r>
          </a:p>
          <a:p>
            <a:pPr marL="82296" indent="0">
              <a:buNone/>
            </a:pPr>
            <a:r>
              <a:rPr lang="en-US" sz="2400" dirty="0" err="1"/>
              <a:t>pl.legend</a:t>
            </a:r>
            <a:r>
              <a:rPr lang="en-US" sz="2400" dirty="0"/>
              <a:t>(</a:t>
            </a:r>
            <a:r>
              <a:rPr lang="en-US" sz="2400" dirty="0" err="1"/>
              <a:t>loc</a:t>
            </a:r>
            <a:r>
              <a:rPr lang="en-US" sz="2400" dirty="0"/>
              <a:t>="lower left")</a:t>
            </a:r>
          </a:p>
          <a:p>
            <a:pPr marL="82296" indent="0">
              <a:buNone/>
            </a:pPr>
            <a:r>
              <a:rPr lang="en-US" sz="2400" dirty="0" err="1"/>
              <a:t>pl.show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16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5349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Accuracy:  0.984615384615</a:t>
            </a:r>
          </a:p>
          <a:p>
            <a:endParaRPr lang="en-US" dirty="0"/>
          </a:p>
          <a:p>
            <a:r>
              <a:rPr lang="en-US" dirty="0"/>
              <a:t>Classification Report: </a:t>
            </a:r>
          </a:p>
          <a:p>
            <a:r>
              <a:rPr lang="en-US" dirty="0"/>
              <a:t>             </a:t>
            </a:r>
            <a:r>
              <a:rPr lang="en-US" dirty="0" smtClean="0"/>
              <a:t>		precision    </a:t>
            </a:r>
            <a:r>
              <a:rPr lang="en-US" dirty="0"/>
              <a:t>recall  f1-score   support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Non-Spam       	0.98      </a:t>
            </a:r>
            <a:r>
              <a:rPr lang="en-US" dirty="0"/>
              <a:t>0.99      0.98       130</a:t>
            </a:r>
          </a:p>
          <a:p>
            <a:r>
              <a:rPr lang="en-US" dirty="0"/>
              <a:t>   </a:t>
            </a:r>
            <a:r>
              <a:rPr lang="en-US" dirty="0" smtClean="0"/>
              <a:t>Spam      	       </a:t>
            </a:r>
            <a:r>
              <a:rPr lang="en-US" dirty="0"/>
              <a:t>0.99      0.98      0.98       130</a:t>
            </a:r>
          </a:p>
          <a:p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/ total       </a:t>
            </a:r>
            <a:r>
              <a:rPr lang="en-US" dirty="0" smtClean="0"/>
              <a:t>	       0.98      </a:t>
            </a:r>
            <a:r>
              <a:rPr lang="en-US" dirty="0"/>
              <a:t>0.98      0.98       260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 Under Curve: 0.99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42" y="3287713"/>
            <a:ext cx="4954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56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028" y="2568043"/>
            <a:ext cx="7595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EXAMPLES FROM RESEARCH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422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5478</Words>
  <Application>Microsoft Macintosh PowerPoint</Application>
  <PresentationFormat>On-screen Show (4:3)</PresentationFormat>
  <Paragraphs>719</Paragraphs>
  <Slides>88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Overview of Text Analytics</vt:lpstr>
      <vt:lpstr>Why text analytics?</vt:lpstr>
      <vt:lpstr>Some more reasons…..</vt:lpstr>
      <vt:lpstr>From Text Processing to Text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Sharing Behaviors in a Co-opetitive Environment</vt:lpstr>
      <vt:lpstr>Other Projects</vt:lpstr>
      <vt:lpstr>Other Projects</vt:lpstr>
      <vt:lpstr>PowerPoint Presentation</vt:lpstr>
      <vt:lpstr>Tools for Text Analysis</vt:lpstr>
      <vt:lpstr>IBM Personality Insights</vt:lpstr>
      <vt:lpstr>IBM Tone Analyzer</vt:lpstr>
      <vt:lpstr>Text Analytics</vt:lpstr>
      <vt:lpstr>Why text analytics?</vt:lpstr>
      <vt:lpstr>Some more reasons…..</vt:lpstr>
      <vt:lpstr>Figure 7.8. Linguistic Foundations of Text Analytics</vt:lpstr>
      <vt:lpstr>Figure 7.7. From Text Processing to Text Analytics</vt:lpstr>
      <vt:lpstr>Figure 7.9. Creating a Terms-by-Documents Matrix</vt:lpstr>
      <vt:lpstr>Removing punctuation and digits</vt:lpstr>
      <vt:lpstr>Stemming</vt:lpstr>
      <vt:lpstr>Useful Module - nltk</vt:lpstr>
      <vt:lpstr>Removing Stopwords</vt:lpstr>
      <vt:lpstr>Using TextBlob</vt:lpstr>
      <vt:lpstr>Getting POS Tags and Noun Phrases in TextBlob</vt:lpstr>
      <vt:lpstr>Determining sentiments using TextBlob</vt:lpstr>
      <vt:lpstr>Preprocess Text</vt:lpstr>
      <vt:lpstr>Understanding Vectorizers</vt:lpstr>
      <vt:lpstr>Count Vectorizer</vt:lpstr>
      <vt:lpstr>PowerPoint Presentation</vt:lpstr>
      <vt:lpstr>TfidVectorizer</vt:lpstr>
      <vt:lpstr>TfidfVectorizer Example</vt:lpstr>
      <vt:lpstr>PowerPoint Presentation</vt:lpstr>
      <vt:lpstr>Converting to Dense Format</vt:lpstr>
      <vt:lpstr>Getting Distances – Example Using Cosine Distances</vt:lpstr>
      <vt:lpstr>Multidimensional Scaling (MDS)</vt:lpstr>
      <vt:lpstr>PowerPoint Presentation</vt:lpstr>
      <vt:lpstr>Hierarchical Clustering (Dendrogram)</vt:lpstr>
      <vt:lpstr>PowerPoint Presentation</vt:lpstr>
      <vt:lpstr>Plotting Top 50 words &amp;K-Means Clustering</vt:lpstr>
      <vt:lpstr>PowerPoint Presentation</vt:lpstr>
      <vt:lpstr>Kmeans…….</vt:lpstr>
      <vt:lpstr>PowerPoint Presentation</vt:lpstr>
      <vt:lpstr>Output</vt:lpstr>
      <vt:lpstr>Reading Tweets</vt:lpstr>
      <vt:lpstr>Completing the program…</vt:lpstr>
      <vt:lpstr>Extracting Useful Information from Tweets</vt:lpstr>
      <vt:lpstr>Useful Links</vt:lpstr>
      <vt:lpstr>Explore the tweets</vt:lpstr>
      <vt:lpstr>Continued…..</vt:lpstr>
      <vt:lpstr>My Current Research Using Tweets</vt:lpstr>
      <vt:lpstr>Sentiment Analysis</vt:lpstr>
      <vt:lpstr>Examples of Sentiment Scores (from AFINN)</vt:lpstr>
      <vt:lpstr>Better options for sentiment analysis</vt:lpstr>
      <vt:lpstr>NLTK FOR SENTIMENT ANALYSIS</vt:lpstr>
      <vt:lpstr>Using TextBlob To Get Sentiment Score</vt:lpstr>
      <vt:lpstr>Stemming vs Lemmatization</vt:lpstr>
      <vt:lpstr>PowerPoint Presentation</vt:lpstr>
      <vt:lpstr>Topic Modeling</vt:lpstr>
      <vt:lpstr>PowerPoint Presentation</vt:lpstr>
      <vt:lpstr>PowerPoint Presentation</vt:lpstr>
      <vt:lpstr>PowerPoint Presentation</vt:lpstr>
      <vt:lpstr>LDA in Scikit-Learn</vt:lpstr>
      <vt:lpstr>PowerPoint Presentation</vt:lpstr>
      <vt:lpstr>PowerPoint Presentation</vt:lpstr>
      <vt:lpstr>PowerPoint Presentation</vt:lpstr>
      <vt:lpstr>Naïve Bayes Classifiers for text classification</vt:lpstr>
      <vt:lpstr>Example</vt:lpstr>
      <vt:lpstr>PowerPoint Presentation</vt:lpstr>
      <vt:lpstr>Displaying the results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Sridhar Nerur</cp:lastModifiedBy>
  <cp:revision>145</cp:revision>
  <dcterms:created xsi:type="dcterms:W3CDTF">2013-10-16T17:47:49Z</dcterms:created>
  <dcterms:modified xsi:type="dcterms:W3CDTF">2018-09-24T12:19:16Z</dcterms:modified>
</cp:coreProperties>
</file>