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62" r:id="rId15"/>
    <p:sldId id="263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9" r:id="rId26"/>
    <p:sldId id="285" r:id="rId27"/>
    <p:sldId id="286" r:id="rId28"/>
    <p:sldId id="287" r:id="rId29"/>
    <p:sldId id="288" r:id="rId30"/>
    <p:sldId id="290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21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3E59FF-46B1-484A-AB3F-39706407BD37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0006C-C89F-4964-BB0B-35681449C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3E59FF-46B1-484A-AB3F-39706407BD37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0006C-C89F-4964-BB0B-35681449C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3E59FF-46B1-484A-AB3F-39706407BD37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0006C-C89F-4964-BB0B-35681449C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3E59FF-46B1-484A-AB3F-39706407BD37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0006C-C89F-4964-BB0B-35681449C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3E59FF-46B1-484A-AB3F-39706407BD37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0006C-C89F-4964-BB0B-35681449C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3E59FF-46B1-484A-AB3F-39706407BD37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0006C-C89F-4964-BB0B-35681449C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3E59FF-46B1-484A-AB3F-39706407BD37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0006C-C89F-4964-BB0B-35681449C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3E59FF-46B1-484A-AB3F-39706407BD37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0006C-C89F-4964-BB0B-35681449C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3E59FF-46B1-484A-AB3F-39706407BD37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0006C-C89F-4964-BB0B-35681449C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3E59FF-46B1-484A-AB3F-39706407BD37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0006C-C89F-4964-BB0B-35681449C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3E59FF-46B1-484A-AB3F-39706407BD37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0006C-C89F-4964-BB0B-35681449C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23E59FF-46B1-484A-AB3F-39706407BD37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400006C-C89F-4964-BB0B-35681449C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2400"/>
            <a:ext cx="7848600" cy="1472184"/>
          </a:xfrm>
        </p:spPr>
        <p:txBody>
          <a:bodyPr/>
          <a:lstStyle/>
          <a:p>
            <a:pPr algn="ctr"/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850064"/>
            <a:ext cx="7772400" cy="4626936"/>
          </a:xfrm>
        </p:spPr>
        <p:txBody>
          <a:bodyPr/>
          <a:lstStyle/>
          <a:p>
            <a:r>
              <a:rPr lang="en-US" dirty="0" smtClean="0"/>
              <a:t>To read from a file:</a:t>
            </a:r>
          </a:p>
          <a:p>
            <a:r>
              <a:rPr lang="en-US" dirty="0" err="1" smtClean="0"/>
              <a:t>my_file</a:t>
            </a:r>
            <a:r>
              <a:rPr lang="en-US" dirty="0" smtClean="0"/>
              <a:t> = open(“readme.txt”, “r”)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my_file.read</a:t>
            </a:r>
            <a:r>
              <a:rPr lang="en-US" dirty="0" smtClean="0"/>
              <a:t>(10)) </a:t>
            </a:r>
            <a:r>
              <a:rPr lang="en-US" dirty="0" smtClean="0">
                <a:sym typeface="Wingdings" pitchFamily="2" charset="2"/>
              </a:rPr>
              <a:t> reads 10 characters from the file</a:t>
            </a:r>
          </a:p>
          <a:p>
            <a:r>
              <a:rPr lang="en-US" dirty="0" smtClean="0">
                <a:sym typeface="Wingdings" pitchFamily="2" charset="2"/>
              </a:rPr>
              <a:t>print(</a:t>
            </a:r>
            <a:r>
              <a:rPr lang="en-US" dirty="0" err="1" smtClean="0">
                <a:sym typeface="Wingdings" pitchFamily="2" charset="2"/>
              </a:rPr>
              <a:t>my_file.read</a:t>
            </a:r>
            <a:r>
              <a:rPr lang="en-US" dirty="0" smtClean="0">
                <a:sym typeface="Wingdings" pitchFamily="2" charset="2"/>
              </a:rPr>
              <a:t>(5))  reads the </a:t>
            </a:r>
            <a:r>
              <a:rPr lang="en-US" u="sng" dirty="0" smtClean="0">
                <a:sym typeface="Wingdings" pitchFamily="2" charset="2"/>
              </a:rPr>
              <a:t>next</a:t>
            </a:r>
            <a:r>
              <a:rPr lang="en-US" dirty="0" smtClean="0">
                <a:sym typeface="Wingdings" pitchFamily="2" charset="2"/>
              </a:rPr>
              <a:t> 5 characters (Python remembers where we last left off)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To close the file:</a:t>
            </a:r>
          </a:p>
          <a:p>
            <a:r>
              <a:rPr lang="en-US" dirty="0" err="1" smtClean="0">
                <a:sym typeface="Wingdings" pitchFamily="2" charset="2"/>
              </a:rPr>
              <a:t>my_file.close</a:t>
            </a:r>
            <a:r>
              <a:rPr lang="en-US" dirty="0" smtClean="0">
                <a:sym typeface="Wingdings" pitchFamily="2" charset="2"/>
              </a:rPr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9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Shelve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dirty="0"/>
              <a:t>import shelve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err="1"/>
              <a:t>my_dict</a:t>
            </a:r>
            <a:r>
              <a:rPr lang="en-US" dirty="0"/>
              <a:t> = { 'India': 'New Delhi', '</a:t>
            </a:r>
            <a:r>
              <a:rPr lang="en-US" dirty="0" err="1"/>
              <a:t>Japan':'Tokyo</a:t>
            </a:r>
            <a:r>
              <a:rPr lang="en-US" dirty="0"/>
              <a:t>'}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shelf = </a:t>
            </a:r>
            <a:r>
              <a:rPr lang="en-US" dirty="0" err="1"/>
              <a:t>shelve.open</a:t>
            </a:r>
            <a:r>
              <a:rPr lang="en-US" dirty="0"/>
              <a:t>("</a:t>
            </a:r>
            <a:r>
              <a:rPr lang="en-US" dirty="0" err="1"/>
              <a:t>capitals.dat</a:t>
            </a:r>
            <a:r>
              <a:rPr lang="en-US" dirty="0"/>
              <a:t>")</a:t>
            </a:r>
          </a:p>
          <a:p>
            <a:pPr marL="82296" indent="0">
              <a:buNone/>
            </a:pPr>
            <a:r>
              <a:rPr lang="en-US" dirty="0" err="1"/>
              <a:t>shelf.update</a:t>
            </a:r>
            <a:r>
              <a:rPr lang="en-US" dirty="0"/>
              <a:t>(</a:t>
            </a:r>
            <a:r>
              <a:rPr lang="en-US" dirty="0" err="1"/>
              <a:t>my_dict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 err="1"/>
              <a:t>shelf.close</a:t>
            </a:r>
            <a:r>
              <a:rPr lang="en-US" dirty="0"/>
              <a:t>()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shelf = </a:t>
            </a:r>
            <a:r>
              <a:rPr lang="en-US" dirty="0" err="1"/>
              <a:t>shelve.open</a:t>
            </a:r>
            <a:r>
              <a:rPr lang="en-US" dirty="0"/>
              <a:t>("</a:t>
            </a:r>
            <a:r>
              <a:rPr lang="en-US" dirty="0" err="1"/>
              <a:t>capitals.dat</a:t>
            </a:r>
            <a:r>
              <a:rPr lang="en-US" dirty="0"/>
              <a:t>")</a:t>
            </a:r>
          </a:p>
          <a:p>
            <a:pPr marL="82296" indent="0">
              <a:buNone/>
            </a:pPr>
            <a:r>
              <a:rPr lang="en-US" dirty="0"/>
              <a:t>print(shelf["India"])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3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 Notation</a:t>
            </a:r>
          </a:p>
          <a:p>
            <a:endParaRPr lang="en-US" dirty="0"/>
          </a:p>
          <a:p>
            <a:r>
              <a:rPr lang="en-US" dirty="0" smtClean="0"/>
              <a:t>Lightweight data interchange format</a:t>
            </a:r>
          </a:p>
          <a:p>
            <a:endParaRPr lang="en-US" dirty="0"/>
          </a:p>
          <a:p>
            <a:r>
              <a:rPr lang="en-US" dirty="0" smtClean="0"/>
              <a:t>Public data (e.g., tweets) often stored in </a:t>
            </a:r>
            <a:r>
              <a:rPr lang="en-US" dirty="0" err="1" smtClean="0"/>
              <a:t>json</a:t>
            </a:r>
            <a:r>
              <a:rPr lang="en-US" dirty="0" smtClean="0"/>
              <a:t> format</a:t>
            </a:r>
          </a:p>
          <a:p>
            <a:endParaRPr lang="en-US" dirty="0"/>
          </a:p>
          <a:p>
            <a:r>
              <a:rPr lang="en-US" dirty="0" smtClean="0"/>
              <a:t>API is similar to pickle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706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Sample JSON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http://</a:t>
            </a:r>
            <a:r>
              <a:rPr lang="en-US" sz="2000" dirty="0" err="1" smtClean="0"/>
              <a:t>www.usa.gov</a:t>
            </a:r>
            <a:r>
              <a:rPr lang="en-US" sz="2000" dirty="0" smtClean="0"/>
              <a:t>/About/developer-resources/1usagov.shtml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0"/>
            <a:ext cx="7498080" cy="4419600"/>
          </a:xfrm>
        </p:spPr>
        <p:txBody>
          <a:bodyPr>
            <a:normAutofit fontScale="92500"/>
          </a:bodyPr>
          <a:lstStyle/>
          <a:p>
            <a:pPr marL="82296" indent="0">
              <a:buNone/>
            </a:pPr>
            <a:r>
              <a:rPr lang="fr-FR" dirty="0"/>
              <a:t>{'</a:t>
            </a:r>
            <a:r>
              <a:rPr lang="fr-FR" dirty="0" err="1"/>
              <a:t>ll</a:t>
            </a:r>
            <a:r>
              <a:rPr lang="fr-FR" dirty="0"/>
              <a:t>': [33.816101, -117.979401], 'g': '15r91', '</a:t>
            </a:r>
            <a:r>
              <a:rPr lang="fr-FR" dirty="0" err="1"/>
              <a:t>nk</a:t>
            </a:r>
            <a:r>
              <a:rPr lang="fr-FR" dirty="0"/>
              <a:t>': 0, 'h': '10OBm3W', 'u': 'http://</a:t>
            </a:r>
            <a:r>
              <a:rPr lang="fr-FR" dirty="0" err="1"/>
              <a:t>www.nsa.gov</a:t>
            </a:r>
            <a:r>
              <a:rPr lang="fr-FR" dirty="0"/>
              <a:t>/', '</a:t>
            </a:r>
            <a:r>
              <a:rPr lang="fr-FR" dirty="0" err="1"/>
              <a:t>hc</a:t>
            </a:r>
            <a:r>
              <a:rPr lang="fr-FR" dirty="0"/>
              <a:t>': 1365701422, '</a:t>
            </a:r>
            <a:r>
              <a:rPr lang="fr-FR" dirty="0" err="1"/>
              <a:t>t</a:t>
            </a:r>
            <a:r>
              <a:rPr lang="fr-FR" dirty="0"/>
              <a:t>': 1368832205, '</a:t>
            </a:r>
            <a:r>
              <a:rPr lang="fr-FR" dirty="0" err="1"/>
              <a:t>cy</a:t>
            </a:r>
            <a:r>
              <a:rPr lang="fr-FR" dirty="0"/>
              <a:t>': 'Anaheim', '</a:t>
            </a:r>
            <a:r>
              <a:rPr lang="fr-FR" dirty="0" err="1"/>
              <a:t>hh</a:t>
            </a:r>
            <a:r>
              <a:rPr lang="fr-FR" dirty="0"/>
              <a:t>': '</a:t>
            </a:r>
            <a:r>
              <a:rPr lang="fr-FR" dirty="0" err="1"/>
              <a:t>j.mp</a:t>
            </a:r>
            <a:r>
              <a:rPr lang="fr-FR" dirty="0"/>
              <a:t>', 'al': 'en-US', '</a:t>
            </a:r>
            <a:r>
              <a:rPr lang="fr-FR" dirty="0" err="1"/>
              <a:t>tz</a:t>
            </a:r>
            <a:r>
              <a:rPr lang="fr-FR" dirty="0"/>
              <a:t>': '</a:t>
            </a:r>
            <a:r>
              <a:rPr lang="fr-FR" dirty="0" err="1"/>
              <a:t>America</a:t>
            </a:r>
            <a:r>
              <a:rPr lang="fr-FR" dirty="0"/>
              <a:t>/</a:t>
            </a:r>
            <a:r>
              <a:rPr lang="fr-FR" dirty="0" err="1"/>
              <a:t>Los_Angeles</a:t>
            </a:r>
            <a:r>
              <a:rPr lang="fr-FR" dirty="0"/>
              <a:t>', 'c': 'US', 'a': 'Mozilla/5.0 (Linux; U; </a:t>
            </a:r>
            <a:r>
              <a:rPr lang="fr-FR" dirty="0" err="1"/>
              <a:t>Android</a:t>
            </a:r>
            <a:r>
              <a:rPr lang="fr-FR" dirty="0"/>
              <a:t> 4.1.2; en-us; HTC_PN071 </a:t>
            </a:r>
            <a:r>
              <a:rPr lang="fr-FR" dirty="0" err="1"/>
              <a:t>Build</a:t>
            </a:r>
            <a:r>
              <a:rPr lang="fr-FR" dirty="0"/>
              <a:t>/JZO54K) </a:t>
            </a:r>
            <a:r>
              <a:rPr lang="fr-FR" dirty="0" err="1"/>
              <a:t>AppleWebKit</a:t>
            </a:r>
            <a:r>
              <a:rPr lang="fr-FR" dirty="0"/>
              <a:t>/534.30 (KHTML, </a:t>
            </a:r>
            <a:r>
              <a:rPr lang="fr-FR" dirty="0" err="1"/>
              <a:t>like</a:t>
            </a:r>
            <a:r>
              <a:rPr lang="fr-FR" dirty="0"/>
              <a:t> Gecko) Version/4.0 Mobile Safari/534.30', 'gr': 'CA', 'l': 'pontifier', 'r': 'direct'}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7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a JSON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f </a:t>
            </a:r>
            <a:r>
              <a:rPr lang="en-US" dirty="0"/>
              <a:t>= open("</a:t>
            </a:r>
            <a:r>
              <a:rPr lang="en-US" dirty="0" err="1"/>
              <a:t>usagov</a:t>
            </a:r>
            <a:r>
              <a:rPr lang="en-US" dirty="0"/>
              <a:t>", "</a:t>
            </a:r>
            <a:r>
              <a:rPr lang="en-US" dirty="0" err="1"/>
              <a:t>rb</a:t>
            </a:r>
            <a:r>
              <a:rPr lang="en-US" dirty="0"/>
              <a:t>"</a:t>
            </a:r>
            <a:r>
              <a:rPr lang="en-US" dirty="0" smtClean="0"/>
              <a:t>) #my file is called </a:t>
            </a:r>
            <a:r>
              <a:rPr lang="en-US" dirty="0" err="1" smtClean="0"/>
              <a:t>usagov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records </a:t>
            </a:r>
            <a:r>
              <a:rPr lang="en-US" dirty="0"/>
              <a:t>= [</a:t>
            </a:r>
            <a:r>
              <a:rPr lang="en-US" dirty="0" err="1"/>
              <a:t>json.loads</a:t>
            </a:r>
            <a:r>
              <a:rPr lang="en-US" dirty="0"/>
              <a:t>(</a:t>
            </a:r>
            <a:r>
              <a:rPr lang="en-US" dirty="0" err="1"/>
              <a:t>line.decode</a:t>
            </a:r>
            <a:r>
              <a:rPr lang="en-US" dirty="0"/>
              <a:t>('utf-8', 'ignore')) for line in f]</a:t>
            </a:r>
          </a:p>
          <a:p>
            <a:pPr marL="82296" indent="0">
              <a:buNone/>
            </a:pPr>
            <a:r>
              <a:rPr lang="en-US" dirty="0"/>
              <a:t>print(records[0]</a:t>
            </a:r>
            <a:r>
              <a:rPr lang="en-US" dirty="0" smtClean="0"/>
              <a:t>) #displays just one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82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reads in a string and writes it to a file.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Modify the program to read text from the file that you just created.</a:t>
            </a:r>
          </a:p>
          <a:p>
            <a:endParaRPr lang="en-US" dirty="0"/>
          </a:p>
          <a:p>
            <a:r>
              <a:rPr lang="en-US" dirty="0" smtClean="0"/>
              <a:t>Read in the contents of a file and display the ten most frequently occurring words.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9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Read the following data from a file and display the class average:</a:t>
            </a:r>
          </a:p>
          <a:p>
            <a:pPr marL="82296" indent="0">
              <a:buNone/>
            </a:pPr>
            <a:r>
              <a:rPr lang="en-US" dirty="0" smtClean="0"/>
              <a:t>John	98</a:t>
            </a:r>
          </a:p>
          <a:p>
            <a:pPr marL="82296" indent="0">
              <a:buNone/>
            </a:pPr>
            <a:r>
              <a:rPr lang="en-US" dirty="0" smtClean="0"/>
              <a:t>Mary 90</a:t>
            </a:r>
          </a:p>
          <a:p>
            <a:pPr marL="82296" indent="0">
              <a:buNone/>
            </a:pPr>
            <a:r>
              <a:rPr lang="en-US" dirty="0" smtClean="0"/>
              <a:t>Nancy 99</a:t>
            </a:r>
          </a:p>
          <a:p>
            <a:pPr marL="82296" indent="0">
              <a:buNone/>
            </a:pPr>
            <a:r>
              <a:rPr lang="en-US" dirty="0" smtClean="0"/>
              <a:t>Pete 76</a:t>
            </a:r>
          </a:p>
          <a:p>
            <a:pPr marL="82296" indent="0">
              <a:buNone/>
            </a:pPr>
            <a:r>
              <a:rPr lang="en-US" dirty="0" smtClean="0"/>
              <a:t>Oliver 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13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Exception Handling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the following example:</a:t>
            </a:r>
          </a:p>
          <a:p>
            <a:pPr marL="82296" indent="0">
              <a:buNone/>
            </a:pPr>
            <a:r>
              <a:rPr lang="en-US" dirty="0" smtClean="0"/>
              <a:t>number = </a:t>
            </a:r>
            <a:r>
              <a:rPr lang="en-US" dirty="0" err="1" smtClean="0"/>
              <a:t>int</a:t>
            </a:r>
            <a:r>
              <a:rPr lang="en-US" dirty="0" smtClean="0"/>
              <a:t>(“one”)</a:t>
            </a:r>
          </a:p>
          <a:p>
            <a:pPr marL="82296" indent="0">
              <a:buNone/>
            </a:pPr>
            <a:r>
              <a:rPr lang="en-US" dirty="0" smtClean="0"/>
              <a:t>Python detects an error and raises an exception; use try/except to handle such situations. For example:</a:t>
            </a:r>
          </a:p>
          <a:p>
            <a:pPr marL="82296" indent="0">
              <a:buNone/>
            </a:pPr>
            <a:r>
              <a:rPr lang="en-US" dirty="0" smtClean="0"/>
              <a:t>try: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number = </a:t>
            </a:r>
            <a:r>
              <a:rPr lang="en-US" dirty="0" err="1" smtClean="0"/>
              <a:t>int</a:t>
            </a:r>
            <a:r>
              <a:rPr lang="en-US" dirty="0" smtClean="0"/>
              <a:t>(“one”)</a:t>
            </a:r>
          </a:p>
          <a:p>
            <a:pPr marL="82296" indent="0">
              <a:buNone/>
            </a:pPr>
            <a:r>
              <a:rPr lang="en-US" dirty="0" smtClean="0"/>
              <a:t>except: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print(“Cannot convert string to #”)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3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 of 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IOError</a:t>
            </a:r>
            <a:r>
              <a:rPr lang="en-US" dirty="0" smtClean="0"/>
              <a:t> =&gt; nonexistent file</a:t>
            </a:r>
          </a:p>
          <a:p>
            <a:r>
              <a:rPr lang="en-US" dirty="0" err="1" smtClean="0"/>
              <a:t>IndexError</a:t>
            </a:r>
            <a:r>
              <a:rPr lang="en-US" dirty="0" smtClean="0"/>
              <a:t> =&gt; nonexistent element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eyError</a:t>
            </a:r>
            <a:r>
              <a:rPr lang="en-US" dirty="0" smtClean="0"/>
              <a:t> =&gt; dictionary key not found</a:t>
            </a:r>
          </a:p>
          <a:p>
            <a:r>
              <a:rPr lang="en-US" dirty="0" err="1" smtClean="0"/>
              <a:t>NameError</a:t>
            </a:r>
            <a:r>
              <a:rPr lang="en-US" dirty="0" smtClean="0"/>
              <a:t> =&gt; invalid variable/function name</a:t>
            </a:r>
          </a:p>
          <a:p>
            <a:r>
              <a:rPr lang="en-US" dirty="0" err="1" smtClean="0"/>
              <a:t>SyntaxError</a:t>
            </a:r>
            <a:endParaRPr lang="en-US" dirty="0" smtClean="0"/>
          </a:p>
          <a:p>
            <a:r>
              <a:rPr lang="en-US" dirty="0" err="1" smtClean="0"/>
              <a:t>TypeError</a:t>
            </a:r>
            <a:r>
              <a:rPr lang="en-US" dirty="0" smtClean="0"/>
              <a:t> =&gt; function sent to inappropriate type</a:t>
            </a:r>
          </a:p>
          <a:p>
            <a:r>
              <a:rPr lang="en-US" dirty="0" err="1" smtClean="0"/>
              <a:t>ValueError</a:t>
            </a:r>
            <a:r>
              <a:rPr lang="en-US" dirty="0" smtClean="0"/>
              <a:t> =&gt; right type but invalid value</a:t>
            </a:r>
          </a:p>
          <a:p>
            <a:r>
              <a:rPr lang="en-US" dirty="0" err="1" smtClean="0"/>
              <a:t>ZeroDivisionError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47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try: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number = </a:t>
            </a:r>
            <a:r>
              <a:rPr lang="en-US" dirty="0" err="1" smtClean="0"/>
              <a:t>int</a:t>
            </a:r>
            <a:r>
              <a:rPr lang="en-US" dirty="0" smtClean="0"/>
              <a:t>(input(“Enter integer: “))</a:t>
            </a:r>
          </a:p>
          <a:p>
            <a:pPr marL="82296" indent="0"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ValueError</a:t>
            </a:r>
            <a:r>
              <a:rPr lang="en-US" dirty="0" smtClean="0"/>
              <a:t>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print(“That was not a number”)</a:t>
            </a:r>
          </a:p>
          <a:p>
            <a:pPr marL="82296" indent="0">
              <a:buNone/>
            </a:pPr>
            <a:r>
              <a:rPr lang="en-US" dirty="0" smtClean="0"/>
              <a:t>Multiple errors may be listed. Example:</a:t>
            </a:r>
          </a:p>
          <a:p>
            <a:pPr marL="82296" indent="0">
              <a:buNone/>
            </a:pPr>
            <a:r>
              <a:rPr lang="en-US" dirty="0" smtClean="0"/>
              <a:t>except (</a:t>
            </a:r>
            <a:r>
              <a:rPr lang="en-US" dirty="0" err="1" smtClean="0"/>
              <a:t>TypeError</a:t>
            </a:r>
            <a:r>
              <a:rPr lang="en-US" dirty="0" smtClean="0"/>
              <a:t>, </a:t>
            </a:r>
            <a:r>
              <a:rPr lang="en-US" dirty="0" err="1" smtClean="0"/>
              <a:t>ValueError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r>
              <a:rPr lang="en-US" dirty="0" smtClean="0"/>
              <a:t>You may also use multiple except clauses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21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an exception’s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try: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(input(“Enter integer: “))</a:t>
            </a:r>
          </a:p>
          <a:p>
            <a:pPr marL="82296" indent="0"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ValueError</a:t>
            </a:r>
            <a:r>
              <a:rPr lang="en-US" dirty="0" smtClean="0"/>
              <a:t> as v: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print(v)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Text File Access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“r” =&gt; read from a text file; error if file not found</a:t>
            </a:r>
          </a:p>
          <a:p>
            <a:r>
              <a:rPr lang="en-US" dirty="0" smtClean="0"/>
              <a:t>“w” =&gt; write to a text file; overwrites if file exists, otherwise one is created</a:t>
            </a:r>
          </a:p>
          <a:p>
            <a:r>
              <a:rPr lang="en-US" dirty="0" smtClean="0"/>
              <a:t>“a” =&gt; append to a text file, if one exists. Else, file is created</a:t>
            </a:r>
          </a:p>
          <a:p>
            <a:r>
              <a:rPr lang="en-US" dirty="0" smtClean="0"/>
              <a:t>“r+” =&gt; read &amp; write; error if not found</a:t>
            </a:r>
          </a:p>
          <a:p>
            <a:r>
              <a:rPr lang="en-US" dirty="0" smtClean="0"/>
              <a:t>“w+” =&gt; write &amp; read; contents are overwritten if file exists; else created</a:t>
            </a:r>
          </a:p>
          <a:p>
            <a:r>
              <a:rPr lang="en-US" dirty="0" smtClean="0"/>
              <a:t>“a+”=&gt; append and read; append if file exists, else create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4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Adding an else 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/>
              <a:t>try: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(input(“Enter integer: “))</a:t>
            </a:r>
          </a:p>
          <a:p>
            <a:pPr marL="82296" indent="0">
              <a:buNone/>
            </a:pPr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 as v:</a:t>
            </a:r>
          </a:p>
          <a:p>
            <a:pPr marL="82296" indent="0">
              <a:buNone/>
            </a:pPr>
            <a:r>
              <a:rPr lang="en-US" dirty="0"/>
              <a:t>	print(v)</a:t>
            </a:r>
          </a:p>
          <a:p>
            <a:pPr marL="82296" indent="0">
              <a:buNone/>
            </a:pPr>
            <a:r>
              <a:rPr lang="en-US" dirty="0" smtClean="0"/>
              <a:t>else: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print(“You entered”,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The else clause is executed if no exception is raised</a:t>
            </a:r>
          </a:p>
        </p:txBody>
      </p:sp>
    </p:spTree>
    <p:extLst>
      <p:ext uri="{BB962C8B-B14F-4D97-AF65-F5344CB8AC3E}">
        <p14:creationId xmlns:p14="http://schemas.microsoft.com/office/powerpoint/2010/main" val="8979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sys to exit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import sys</a:t>
            </a:r>
          </a:p>
          <a:p>
            <a:pPr marL="82296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open_file</a:t>
            </a:r>
            <a:r>
              <a:rPr lang="en-US" dirty="0" smtClean="0"/>
              <a:t>(</a:t>
            </a:r>
            <a:r>
              <a:rPr lang="en-US" dirty="0" err="1" smtClean="0"/>
              <a:t>file_name</a:t>
            </a:r>
            <a:r>
              <a:rPr lang="en-US" dirty="0" smtClean="0"/>
              <a:t>, mode):</a:t>
            </a:r>
          </a:p>
          <a:p>
            <a:pPr marL="82296" indent="0">
              <a:buNone/>
            </a:pPr>
            <a:r>
              <a:rPr lang="en-US" dirty="0" smtClean="0"/>
              <a:t>	try</a:t>
            </a:r>
            <a:r>
              <a:rPr lang="en-US" dirty="0"/>
              <a:t>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f </a:t>
            </a:r>
            <a:r>
              <a:rPr lang="en-US" dirty="0"/>
              <a:t>= </a:t>
            </a:r>
            <a:r>
              <a:rPr lang="en-US" dirty="0" smtClean="0"/>
              <a:t>open(</a:t>
            </a:r>
            <a:r>
              <a:rPr lang="en-US" dirty="0" err="1" smtClean="0"/>
              <a:t>file_name</a:t>
            </a:r>
            <a:r>
              <a:rPr lang="en-US" dirty="0" smtClean="0"/>
              <a:t>, mode)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	except :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print(“Error…exiting program”)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else:</a:t>
            </a:r>
          </a:p>
          <a:p>
            <a:pPr marL="82296" indent="0">
              <a:buNone/>
            </a:pPr>
            <a:r>
              <a:rPr lang="en-US" dirty="0" smtClean="0"/>
              <a:t>		return f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1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an address book application that does the following: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1. Add contact (name, address, </a:t>
            </a:r>
            <a:r>
              <a:rPr lang="en-US" dirty="0" err="1" smtClean="0"/>
              <a:t>tel</a:t>
            </a:r>
            <a:r>
              <a:rPr lang="en-US" dirty="0" smtClean="0"/>
              <a:t>#)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2. Delete contact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3. Edit contact </a:t>
            </a:r>
          </a:p>
          <a:p>
            <a:pPr marL="82296" indent="0">
              <a:buNone/>
            </a:pPr>
            <a:r>
              <a:rPr lang="en-US" dirty="0"/>
              <a:t>	4</a:t>
            </a:r>
            <a:r>
              <a:rPr lang="en-US" dirty="0" smtClean="0"/>
              <a:t>. Display contact</a:t>
            </a:r>
          </a:p>
          <a:p>
            <a:pPr marL="82296" indent="0">
              <a:buNone/>
            </a:pPr>
            <a:r>
              <a:rPr lang="en-US" dirty="0"/>
              <a:t>	5</a:t>
            </a:r>
            <a:r>
              <a:rPr lang="en-US" dirty="0" smtClean="0"/>
              <a:t>. Save and quit (saves to a file)</a:t>
            </a:r>
          </a:p>
          <a:p>
            <a:pPr marL="82296" indent="0">
              <a:buNone/>
            </a:pPr>
            <a:r>
              <a:rPr lang="en-US" dirty="0" smtClean="0"/>
              <a:t>Hint: Store data in a dictionary and use pickle to save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97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import sqlite3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connection = sqlite3.connect('</a:t>
            </a:r>
            <a:r>
              <a:rPr lang="en-US" dirty="0" err="1" smtClean="0"/>
              <a:t>phonebook.db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/>
              <a:t>cur = </a:t>
            </a:r>
            <a:r>
              <a:rPr lang="en-US" dirty="0" err="1" smtClean="0"/>
              <a:t>connection.cursor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cur.execute</a:t>
            </a:r>
            <a:r>
              <a:rPr lang="en-US" dirty="0" smtClean="0"/>
              <a:t>("""create table contacts (</a:t>
            </a:r>
          </a:p>
          <a:p>
            <a:pPr>
              <a:buNone/>
            </a:pPr>
            <a:r>
              <a:rPr lang="en-US" dirty="0" smtClean="0"/>
              <a:t>                name text,</a:t>
            </a:r>
          </a:p>
          <a:p>
            <a:pPr>
              <a:buNone/>
            </a:pPr>
            <a:r>
              <a:rPr lang="en-US" dirty="0" smtClean="0"/>
              <a:t>                address text)""")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Database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76488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connection = sqlite3.connect('</a:t>
            </a:r>
            <a:r>
              <a:rPr lang="en-US" sz="2800" dirty="0" err="1" smtClean="0"/>
              <a:t>phonebook.db</a:t>
            </a:r>
            <a:r>
              <a:rPr lang="en-US" sz="2800" dirty="0" smtClean="0"/>
              <a:t>')</a:t>
            </a:r>
          </a:p>
          <a:p>
            <a:pPr>
              <a:buNone/>
            </a:pPr>
            <a:r>
              <a:rPr lang="en-US" sz="2800" dirty="0" smtClean="0"/>
              <a:t>cur = </a:t>
            </a:r>
            <a:r>
              <a:rPr lang="en-US" sz="2800" dirty="0" err="1" smtClean="0"/>
              <a:t>connection.cursor</a:t>
            </a:r>
            <a:r>
              <a:rPr lang="en-US" sz="2800" dirty="0" smtClean="0"/>
              <a:t>()</a:t>
            </a:r>
          </a:p>
          <a:p>
            <a:pPr>
              <a:buNone/>
            </a:pPr>
            <a:r>
              <a:rPr lang="en-US" sz="2800" dirty="0" smtClean="0"/>
              <a:t>name = </a:t>
            </a:r>
            <a:r>
              <a:rPr lang="en-US" sz="2800" dirty="0" err="1" smtClean="0"/>
              <a:t>getName</a:t>
            </a:r>
            <a:r>
              <a:rPr lang="en-US" sz="2800" dirty="0" smtClean="0"/>
              <a:t>()</a:t>
            </a:r>
          </a:p>
          <a:p>
            <a:pPr>
              <a:buNone/>
            </a:pPr>
            <a:r>
              <a:rPr lang="en-US" sz="2800" dirty="0" smtClean="0"/>
              <a:t>address = </a:t>
            </a:r>
            <a:r>
              <a:rPr lang="en-US" sz="2800" dirty="0" err="1" smtClean="0"/>
              <a:t>getAddress</a:t>
            </a:r>
            <a:r>
              <a:rPr lang="en-US" sz="2800" dirty="0" smtClean="0"/>
              <a:t>()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cur.execute</a:t>
            </a:r>
            <a:r>
              <a:rPr lang="en-US" sz="2800" dirty="0" smtClean="0"/>
              <a:t>("""insert into contacts values(?,?)""", (name, address))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connection.commit</a:t>
            </a:r>
            <a:r>
              <a:rPr lang="en-US" sz="2800" dirty="0" smtClean="0"/>
              <a:t>()</a:t>
            </a:r>
          </a:p>
          <a:p>
            <a:pPr>
              <a:buNone/>
            </a:pPr>
            <a:r>
              <a:rPr lang="en-US" sz="2800" dirty="0" smtClean="0"/>
              <a:t> n = </a:t>
            </a:r>
            <a:r>
              <a:rPr lang="en-US" sz="2800" dirty="0" err="1" smtClean="0"/>
              <a:t>getName</a:t>
            </a:r>
            <a:r>
              <a:rPr lang="en-US" sz="2800" dirty="0" smtClean="0"/>
              <a:t>()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cur.execute</a:t>
            </a:r>
            <a:r>
              <a:rPr lang="en-US" sz="2800" dirty="0" smtClean="0"/>
              <a:t>("select * from contacts where name = ?", (n,)) </a:t>
            </a:r>
          </a:p>
          <a:p>
            <a:pPr>
              <a:buNone/>
            </a:pPr>
            <a:r>
              <a:rPr lang="en-US" sz="2800" dirty="0" smtClean="0"/>
              <a:t> row = </a:t>
            </a:r>
            <a:r>
              <a:rPr lang="en-US" sz="2800" dirty="0" err="1" smtClean="0"/>
              <a:t>cur.fetchone</a:t>
            </a:r>
            <a:r>
              <a:rPr lang="en-US" sz="2800" dirty="0" smtClean="0"/>
              <a:t>()</a:t>
            </a:r>
          </a:p>
          <a:p>
            <a:pPr>
              <a:buNone/>
            </a:pPr>
            <a:r>
              <a:rPr lang="en-US" sz="2800" dirty="0" smtClean="0"/>
              <a:t> print(row[0],row[1])</a:t>
            </a:r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685800"/>
            <a:ext cx="800100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smtClean="0"/>
              <a:t>sqlite3</a:t>
            </a:r>
          </a:p>
          <a:p>
            <a:r>
              <a:rPr lang="en-US" dirty="0" smtClean="0"/>
              <a:t>#</a:t>
            </a:r>
            <a:r>
              <a:rPr lang="en-US" dirty="0"/>
              <a:t>create a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query </a:t>
            </a:r>
            <a:r>
              <a:rPr lang="en-US" dirty="0"/>
              <a:t>= """CREATE TABLE student         ( id </a:t>
            </a:r>
            <a:r>
              <a:rPr lang="en-US" dirty="0" err="1"/>
              <a:t>varchar</a:t>
            </a:r>
            <a:r>
              <a:rPr lang="en-US" dirty="0"/>
              <a:t>(12) PRIMARY KEY, name </a:t>
            </a:r>
            <a:r>
              <a:rPr lang="en-US" dirty="0" err="1"/>
              <a:t>varchar</a:t>
            </a:r>
            <a:r>
              <a:rPr lang="en-US" dirty="0"/>
              <a:t>(20), </a:t>
            </a:r>
            <a:r>
              <a:rPr lang="en-US" dirty="0" err="1"/>
              <a:t>gpa</a:t>
            </a:r>
            <a:r>
              <a:rPr lang="en-US" dirty="0"/>
              <a:t> REAL, major </a:t>
            </a:r>
            <a:r>
              <a:rPr lang="en-US" dirty="0" err="1"/>
              <a:t>varchar</a:t>
            </a:r>
            <a:r>
              <a:rPr lang="en-US" dirty="0"/>
              <a:t>(6));"</a:t>
            </a:r>
            <a:r>
              <a:rPr lang="en-US" dirty="0" smtClean="0"/>
              <a:t>"”</a:t>
            </a:r>
          </a:p>
          <a:p>
            <a:r>
              <a:rPr lang="en-US" dirty="0" smtClean="0"/>
              <a:t>#</a:t>
            </a:r>
            <a:r>
              <a:rPr lang="en-US" dirty="0"/>
              <a:t>get a connection --- we will use "in-memory" </a:t>
            </a:r>
            <a:r>
              <a:rPr lang="en-US" dirty="0" smtClean="0"/>
              <a:t>SQLite3</a:t>
            </a:r>
          </a:p>
          <a:p>
            <a:r>
              <a:rPr lang="en-US" dirty="0" smtClean="0"/>
              <a:t>con </a:t>
            </a:r>
            <a:r>
              <a:rPr lang="en-US" dirty="0"/>
              <a:t>= sqlite3.connect(":memory:"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 </a:t>
            </a:r>
            <a:r>
              <a:rPr lang="en-US" dirty="0"/>
              <a:t>= </a:t>
            </a:r>
            <a:r>
              <a:rPr lang="en-US" dirty="0" err="1"/>
              <a:t>con.cursor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cur.execute</a:t>
            </a:r>
            <a:r>
              <a:rPr lang="en-US" dirty="0"/>
              <a:t>(query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con.commit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 smtClean="0"/>
              <a:t>#</a:t>
            </a:r>
            <a:r>
              <a:rPr lang="en-US" dirty="0"/>
              <a:t>some student </a:t>
            </a:r>
            <a:r>
              <a:rPr lang="en-US" dirty="0" smtClean="0"/>
              <a:t>records</a:t>
            </a:r>
          </a:p>
          <a:p>
            <a:r>
              <a:rPr lang="en-US" dirty="0" smtClean="0"/>
              <a:t>students </a:t>
            </a:r>
            <a:r>
              <a:rPr lang="en-US" dirty="0"/>
              <a:t>= [("111", "Thomas Edison", 4.0, "</a:t>
            </a:r>
            <a:r>
              <a:rPr lang="en-US" dirty="0" err="1"/>
              <a:t>Phy</a:t>
            </a:r>
            <a:r>
              <a:rPr lang="en-US" dirty="0"/>
              <a:t>"), ("222", "</a:t>
            </a:r>
            <a:r>
              <a:rPr lang="en-US" dirty="0" err="1"/>
              <a:t>Ramanujam</a:t>
            </a:r>
            <a:r>
              <a:rPr lang="en-US" dirty="0"/>
              <a:t>", 3.5, "Math"),            ("333", "Wes </a:t>
            </a:r>
            <a:r>
              <a:rPr lang="en-US" dirty="0" err="1"/>
              <a:t>Chruchman</a:t>
            </a:r>
            <a:r>
              <a:rPr lang="en-US" dirty="0"/>
              <a:t>", 4.0, "Phil")</a:t>
            </a:r>
            <a:r>
              <a:rPr lang="en-US" dirty="0" smtClean="0"/>
              <a:t>]</a:t>
            </a:r>
          </a:p>
          <a:p>
            <a:r>
              <a:rPr lang="en-US" dirty="0" smtClean="0"/>
              <a:t>query </a:t>
            </a:r>
            <a:r>
              <a:rPr lang="en-US" dirty="0"/>
              <a:t>= "insert into student values(?,?,?,?</a:t>
            </a:r>
            <a:r>
              <a:rPr lang="en-US" dirty="0" smtClean="0"/>
              <a:t>)”</a:t>
            </a:r>
          </a:p>
          <a:p>
            <a:r>
              <a:rPr lang="en-US" dirty="0" err="1" smtClean="0"/>
              <a:t>cur.executemany</a:t>
            </a:r>
            <a:r>
              <a:rPr lang="en-US" dirty="0"/>
              <a:t>(query, students)</a:t>
            </a:r>
            <a:r>
              <a:rPr lang="en-US" dirty="0" err="1"/>
              <a:t>con.commit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 smtClean="0"/>
              <a:t>#</a:t>
            </a:r>
            <a:r>
              <a:rPr lang="en-US" dirty="0"/>
              <a:t>try a simple query...</a:t>
            </a:r>
            <a:r>
              <a:rPr lang="en-US" dirty="0" smtClean="0"/>
              <a:t>.</a:t>
            </a:r>
          </a:p>
          <a:p>
            <a:r>
              <a:rPr lang="en-US" dirty="0" smtClean="0"/>
              <a:t>q </a:t>
            </a:r>
            <a:r>
              <a:rPr lang="en-US" dirty="0"/>
              <a:t>= "select name, major, </a:t>
            </a:r>
            <a:r>
              <a:rPr lang="en-US" dirty="0" err="1"/>
              <a:t>gpa</a:t>
            </a:r>
            <a:r>
              <a:rPr lang="en-US" dirty="0"/>
              <a:t> from student where </a:t>
            </a:r>
            <a:r>
              <a:rPr lang="en-US" dirty="0" err="1"/>
              <a:t>gpa</a:t>
            </a:r>
            <a:r>
              <a:rPr lang="en-US" dirty="0"/>
              <a:t> &gt; 3.75</a:t>
            </a:r>
            <a:r>
              <a:rPr lang="en-US" dirty="0" smtClean="0"/>
              <a:t>;”</a:t>
            </a:r>
          </a:p>
          <a:p>
            <a:r>
              <a:rPr lang="en-US" dirty="0" smtClean="0"/>
              <a:t>result </a:t>
            </a:r>
            <a:r>
              <a:rPr lang="en-US" dirty="0"/>
              <a:t>= </a:t>
            </a:r>
            <a:r>
              <a:rPr lang="en-US" dirty="0" err="1"/>
              <a:t>cur.execute</a:t>
            </a:r>
            <a:r>
              <a:rPr lang="en-US" dirty="0"/>
              <a:t>(q</a:t>
            </a:r>
            <a:r>
              <a:rPr lang="en-US" dirty="0" smtClean="0"/>
              <a:t>)</a:t>
            </a:r>
          </a:p>
          <a:p>
            <a:r>
              <a:rPr lang="en-US" dirty="0" smtClean="0"/>
              <a:t>rows </a:t>
            </a:r>
            <a:r>
              <a:rPr lang="en-US" dirty="0"/>
              <a:t>= </a:t>
            </a:r>
            <a:r>
              <a:rPr lang="en-US" dirty="0" err="1"/>
              <a:t>result.fetchall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</a:t>
            </a:r>
            <a:r>
              <a:rPr lang="en-US" dirty="0"/>
              <a:t>row in rows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</a:t>
            </a:r>
            <a:r>
              <a:rPr lang="en-US" dirty="0"/>
              <a:t>print(row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con.close</a:t>
            </a:r>
            <a:r>
              <a:rPr lang="en-US" dirty="0"/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800" y="15240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ANOTHER DATABASE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5457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Pandas to read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Sample data (</a:t>
            </a:r>
            <a:r>
              <a:rPr lang="en-US" dirty="0" err="1" smtClean="0"/>
              <a:t>batsmen.csv</a:t>
            </a:r>
            <a:r>
              <a:rPr lang="en-US" dirty="0" smtClean="0"/>
              <a:t>):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err="1"/>
              <a:t>Viv</a:t>
            </a:r>
            <a:r>
              <a:rPr lang="en-US" dirty="0"/>
              <a:t> Richards, West Indies, 50.23</a:t>
            </a:r>
          </a:p>
          <a:p>
            <a:pPr marL="82296" indent="0">
              <a:buNone/>
            </a:pPr>
            <a:r>
              <a:rPr lang="en-US" dirty="0"/>
              <a:t>Doug Walters, Australia, 48.26</a:t>
            </a:r>
          </a:p>
          <a:p>
            <a:pPr marL="82296" indent="0">
              <a:buNone/>
            </a:pPr>
            <a:r>
              <a:rPr lang="en-US" dirty="0" err="1"/>
              <a:t>Sachin</a:t>
            </a:r>
            <a:r>
              <a:rPr lang="en-US" dirty="0"/>
              <a:t> Tendulkar, India, 53.78</a:t>
            </a:r>
          </a:p>
          <a:p>
            <a:pPr marL="82296" indent="0">
              <a:buNone/>
            </a:pPr>
            <a:r>
              <a:rPr lang="en-US" dirty="0"/>
              <a:t>Don Bradman, Australia, 99.94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49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a CSV file with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001000" cy="5181600"/>
          </a:xfrm>
        </p:spPr>
        <p:txBody>
          <a:bodyPr/>
          <a:lstStyle/>
          <a:p>
            <a:pPr marL="82296" indent="0">
              <a:buNone/>
            </a:pPr>
            <a:r>
              <a:rPr lang="en-US" dirty="0"/>
              <a:t>import pandas as </a:t>
            </a:r>
            <a:r>
              <a:rPr lang="en-US" dirty="0" err="1" smtClean="0"/>
              <a:t>pd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("</a:t>
            </a:r>
            <a:r>
              <a:rPr lang="en-US" dirty="0" err="1"/>
              <a:t>batsmen.txt</a:t>
            </a:r>
            <a:r>
              <a:rPr lang="en-US" dirty="0"/>
              <a:t>")</a:t>
            </a:r>
          </a:p>
          <a:p>
            <a:pPr marL="82296" indent="0">
              <a:buNone/>
            </a:pPr>
            <a:r>
              <a:rPr lang="en-US" dirty="0"/>
              <a:t>print(data)</a:t>
            </a:r>
          </a:p>
          <a:p>
            <a:pPr marL="82296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“data” is a </a:t>
            </a:r>
            <a:r>
              <a:rPr lang="en-US" dirty="0" err="1" smtClean="0"/>
              <a:t>DataFrame</a:t>
            </a:r>
            <a:r>
              <a:rPr lang="en-US" dirty="0" smtClean="0"/>
              <a:t> in Python</a:t>
            </a:r>
          </a:p>
          <a:p>
            <a:r>
              <a:rPr lang="en-US" dirty="0" err="1" smtClean="0"/>
              <a:t>DataFrame</a:t>
            </a:r>
            <a:r>
              <a:rPr lang="en-US" dirty="0" smtClean="0"/>
              <a:t> is very convenient for storing tabular, multiple-column data</a:t>
            </a:r>
          </a:p>
          <a:p>
            <a:r>
              <a:rPr lang="en-US" dirty="0" smtClean="0"/>
              <a:t>Columns can be of different types</a:t>
            </a:r>
          </a:p>
          <a:p>
            <a:r>
              <a:rPr lang="en-US" dirty="0" smtClean="0"/>
              <a:t>Similar to relational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29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an Excel file with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data </a:t>
            </a:r>
            <a:r>
              <a:rPr lang="en-US" dirty="0"/>
              <a:t>= </a:t>
            </a:r>
            <a:r>
              <a:rPr lang="en-US" dirty="0" err="1"/>
              <a:t>pd.read_excel</a:t>
            </a:r>
            <a:r>
              <a:rPr lang="en-US" dirty="0"/>
              <a:t>("</a:t>
            </a:r>
            <a:r>
              <a:rPr lang="en-US" dirty="0" err="1"/>
              <a:t>batsmen.xlsx</a:t>
            </a:r>
            <a:r>
              <a:rPr lang="en-US" dirty="0"/>
              <a:t>")</a:t>
            </a:r>
          </a:p>
          <a:p>
            <a:pPr marL="82296" indent="0">
              <a:buNone/>
            </a:pPr>
            <a:r>
              <a:rPr lang="en-US" dirty="0"/>
              <a:t>print(data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OR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data </a:t>
            </a:r>
            <a:r>
              <a:rPr lang="en-US" dirty="0"/>
              <a:t>= </a:t>
            </a:r>
            <a:r>
              <a:rPr lang="en-US" dirty="0" err="1"/>
              <a:t>pd.ExcelFile</a:t>
            </a:r>
            <a:r>
              <a:rPr lang="en-US" dirty="0"/>
              <a:t>("</a:t>
            </a:r>
            <a:r>
              <a:rPr lang="en-US" dirty="0" err="1"/>
              <a:t>batsmen.xlsx</a:t>
            </a:r>
            <a:r>
              <a:rPr lang="en-US" dirty="0"/>
              <a:t>")</a:t>
            </a:r>
          </a:p>
          <a:p>
            <a:pPr marL="82296" indent="0">
              <a:buNone/>
            </a:pPr>
            <a:r>
              <a:rPr lang="en-US" dirty="0"/>
              <a:t>print(</a:t>
            </a:r>
            <a:r>
              <a:rPr lang="en-US" dirty="0" err="1"/>
              <a:t>data.parse</a:t>
            </a:r>
            <a:r>
              <a:rPr lang="en-US" dirty="0"/>
              <a:t>()</a:t>
            </a:r>
            <a:r>
              <a:rPr lang="en-US" dirty="0" smtClean="0"/>
              <a:t>) #no sheet</a:t>
            </a: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31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Writing to Excel &amp; CSV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dirty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data </a:t>
            </a:r>
            <a:r>
              <a:rPr lang="en-US" dirty="0"/>
              <a:t>= {"Name":["Andy Roberts", "Clive Lloyd", "</a:t>
            </a:r>
            <a:r>
              <a:rPr lang="en-US" dirty="0" smtClean="0"/>
              <a:t>Ian Chappell</a:t>
            </a:r>
            <a:r>
              <a:rPr lang="en-US" dirty="0"/>
              <a:t>", "Garry Sobers"],</a:t>
            </a:r>
          </a:p>
          <a:p>
            <a:pPr marL="82296" indent="0">
              <a:buNone/>
            </a:pPr>
            <a:r>
              <a:rPr lang="en-US" dirty="0"/>
              <a:t>"Country": ["WI", "WI", "AUS", "WI"],</a:t>
            </a:r>
          </a:p>
          <a:p>
            <a:pPr marL="82296" indent="0">
              <a:buNone/>
            </a:pPr>
            <a:r>
              <a:rPr lang="en-US" dirty="0"/>
              <a:t>"Type": ["Bowler", "Batsman", "Batsman", "All-Rounder"]}</a:t>
            </a:r>
          </a:p>
          <a:p>
            <a:pPr marL="82296" indent="0">
              <a:buNone/>
            </a:pPr>
            <a:r>
              <a:rPr lang="en-US" dirty="0" smtClean="0"/>
              <a:t>table </a:t>
            </a:r>
            <a:r>
              <a:rPr lang="en-US" dirty="0"/>
              <a:t>= </a:t>
            </a:r>
            <a:r>
              <a:rPr lang="en-US" dirty="0" err="1"/>
              <a:t>pd.DataFrame</a:t>
            </a:r>
            <a:r>
              <a:rPr lang="en-US" dirty="0"/>
              <a:t>(data)</a:t>
            </a:r>
          </a:p>
          <a:p>
            <a:pPr marL="82296" indent="0">
              <a:buNone/>
            </a:pPr>
            <a:r>
              <a:rPr lang="en-US" dirty="0"/>
              <a:t>#print(table)</a:t>
            </a:r>
          </a:p>
          <a:p>
            <a:pPr marL="82296" indent="0">
              <a:buNone/>
            </a:pPr>
            <a:r>
              <a:rPr lang="en-US" dirty="0"/>
              <a:t>#write it to an Excel file</a:t>
            </a:r>
          </a:p>
          <a:p>
            <a:pPr marL="82296" indent="0">
              <a:buNone/>
            </a:pPr>
            <a:r>
              <a:rPr lang="en-US" dirty="0" err="1"/>
              <a:t>table.to_excel</a:t>
            </a:r>
            <a:r>
              <a:rPr lang="en-US" dirty="0"/>
              <a:t>("</a:t>
            </a:r>
            <a:r>
              <a:rPr lang="en-US" dirty="0" err="1"/>
              <a:t>cricketers.xlsx</a:t>
            </a:r>
            <a:r>
              <a:rPr lang="en-US" dirty="0"/>
              <a:t>")</a:t>
            </a:r>
          </a:p>
          <a:p>
            <a:pPr marL="82296" indent="0">
              <a:buNone/>
            </a:pPr>
            <a:r>
              <a:rPr lang="en-US" dirty="0"/>
              <a:t>#write it to a </a:t>
            </a:r>
            <a:r>
              <a:rPr lang="en-US" dirty="0" err="1"/>
              <a:t>csv</a:t>
            </a:r>
            <a:r>
              <a:rPr lang="en-US" dirty="0"/>
              <a:t> file</a:t>
            </a:r>
          </a:p>
          <a:p>
            <a:pPr marL="82296" indent="0">
              <a:buNone/>
            </a:pPr>
            <a:r>
              <a:rPr lang="en-US" dirty="0" err="1"/>
              <a:t>table.to_csv</a:t>
            </a:r>
            <a:r>
              <a:rPr lang="en-US" dirty="0"/>
              <a:t>("</a:t>
            </a:r>
            <a:r>
              <a:rPr lang="en-US" dirty="0" err="1"/>
              <a:t>cricketers.csv</a:t>
            </a:r>
            <a:r>
              <a:rPr lang="en-US" dirty="0"/>
              <a:t>")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1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dirty="0" err="1" smtClean="0"/>
              <a:t>my_file</a:t>
            </a:r>
            <a:r>
              <a:rPr lang="en-US" dirty="0" smtClean="0"/>
              <a:t> = open(“readme.txt”, “r”)</a:t>
            </a:r>
          </a:p>
          <a:p>
            <a:pPr marL="82296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my_file.readline</a:t>
            </a:r>
            <a:r>
              <a:rPr lang="en-US" dirty="0" smtClean="0"/>
              <a:t>()) </a:t>
            </a:r>
            <a:r>
              <a:rPr lang="en-US" dirty="0" smtClean="0">
                <a:sym typeface="Wingdings" pitchFamily="2" charset="2"/>
              </a:rPr>
              <a:t> prints the first line. Note that cursor advances to the beginning of the second line</a:t>
            </a:r>
          </a:p>
          <a:p>
            <a:pPr marL="82296" indent="0">
              <a:buNone/>
            </a:pPr>
            <a:endParaRPr lang="en-US" dirty="0">
              <a:sym typeface="Wingdings" pitchFamily="2" charset="2"/>
            </a:endParaRPr>
          </a:p>
          <a:p>
            <a:pPr marL="82296" indent="0">
              <a:buNone/>
            </a:pPr>
            <a:r>
              <a:rPr lang="en-US" dirty="0" smtClean="0">
                <a:sym typeface="Wingdings" pitchFamily="2" charset="2"/>
              </a:rPr>
              <a:t>print(</a:t>
            </a:r>
            <a:r>
              <a:rPr lang="en-US" dirty="0" err="1" smtClean="0">
                <a:sym typeface="Wingdings" pitchFamily="2" charset="2"/>
              </a:rPr>
              <a:t>my_file.readline</a:t>
            </a:r>
            <a:r>
              <a:rPr lang="en-US" dirty="0" smtClean="0">
                <a:sym typeface="Wingdings" pitchFamily="2" charset="2"/>
              </a:rPr>
              <a:t>(5))  reads the first 5 characters of the second line</a:t>
            </a:r>
          </a:p>
          <a:p>
            <a:pPr marL="82296" indent="0">
              <a:buNone/>
            </a:pPr>
            <a:endParaRPr lang="en-US" dirty="0">
              <a:sym typeface="Wingdings" pitchFamily="2" charset="2"/>
            </a:endParaRPr>
          </a:p>
          <a:p>
            <a:pPr marL="82296" indent="0">
              <a:buNone/>
            </a:pPr>
            <a:r>
              <a:rPr lang="en-US" dirty="0" smtClean="0">
                <a:sym typeface="Wingdings" pitchFamily="2" charset="2"/>
              </a:rPr>
              <a:t>Note that </a:t>
            </a:r>
            <a:r>
              <a:rPr lang="en-US" dirty="0" err="1" smtClean="0">
                <a:sym typeface="Wingdings" pitchFamily="2" charset="2"/>
              </a:rPr>
              <a:t>readline</a:t>
            </a:r>
            <a:r>
              <a:rPr lang="en-US" dirty="0" smtClean="0">
                <a:sym typeface="Wingdings" pitchFamily="2" charset="2"/>
              </a:rPr>
              <a:t>() reads in the newline character as well</a:t>
            </a:r>
          </a:p>
        </p:txBody>
      </p:sp>
    </p:spTree>
    <p:extLst>
      <p:ext uri="{BB962C8B-B14F-4D97-AF65-F5344CB8AC3E}">
        <p14:creationId xmlns:p14="http://schemas.microsoft.com/office/powerpoint/2010/main" val="1515599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685800"/>
            <a:ext cx="800100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smtClean="0"/>
              <a:t>sqlite3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pandas.io.sql</a:t>
            </a:r>
            <a:r>
              <a:rPr lang="en-US" dirty="0" smtClean="0"/>
              <a:t> as </a:t>
            </a:r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create a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query </a:t>
            </a:r>
            <a:r>
              <a:rPr lang="en-US" dirty="0"/>
              <a:t>= """CREATE TABLE student         ( id </a:t>
            </a:r>
            <a:r>
              <a:rPr lang="en-US" dirty="0" err="1"/>
              <a:t>varchar</a:t>
            </a:r>
            <a:r>
              <a:rPr lang="en-US" dirty="0"/>
              <a:t>(12) PRIMARY KEY, name </a:t>
            </a:r>
            <a:r>
              <a:rPr lang="en-US" dirty="0" err="1"/>
              <a:t>varchar</a:t>
            </a:r>
            <a:r>
              <a:rPr lang="en-US" dirty="0"/>
              <a:t>(20), </a:t>
            </a:r>
            <a:r>
              <a:rPr lang="en-US" dirty="0" err="1"/>
              <a:t>gpa</a:t>
            </a:r>
            <a:r>
              <a:rPr lang="en-US" dirty="0"/>
              <a:t> REAL, major </a:t>
            </a:r>
            <a:r>
              <a:rPr lang="en-US" dirty="0" err="1"/>
              <a:t>varchar</a:t>
            </a:r>
            <a:r>
              <a:rPr lang="en-US" dirty="0"/>
              <a:t>(6));"</a:t>
            </a:r>
            <a:r>
              <a:rPr lang="en-US" dirty="0" smtClean="0"/>
              <a:t>"”</a:t>
            </a:r>
          </a:p>
          <a:p>
            <a:r>
              <a:rPr lang="en-US" dirty="0" smtClean="0"/>
              <a:t>#</a:t>
            </a:r>
            <a:r>
              <a:rPr lang="en-US" dirty="0"/>
              <a:t>get a connection --- we will use "in-memory" </a:t>
            </a:r>
            <a:r>
              <a:rPr lang="en-US" dirty="0" smtClean="0"/>
              <a:t>SQLite3</a:t>
            </a:r>
          </a:p>
          <a:p>
            <a:r>
              <a:rPr lang="en-US" dirty="0" smtClean="0"/>
              <a:t>con </a:t>
            </a:r>
            <a:r>
              <a:rPr lang="en-US" dirty="0"/>
              <a:t>= sqlite3.connect(":memory:"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 </a:t>
            </a:r>
            <a:r>
              <a:rPr lang="en-US" dirty="0"/>
              <a:t>= </a:t>
            </a:r>
            <a:r>
              <a:rPr lang="en-US" dirty="0" err="1"/>
              <a:t>con.cursor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cur.execute</a:t>
            </a:r>
            <a:r>
              <a:rPr lang="en-US" dirty="0"/>
              <a:t>(query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con.commit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 smtClean="0"/>
              <a:t>#</a:t>
            </a:r>
            <a:r>
              <a:rPr lang="en-US" dirty="0"/>
              <a:t>some student </a:t>
            </a:r>
            <a:r>
              <a:rPr lang="en-US" dirty="0" smtClean="0"/>
              <a:t>records</a:t>
            </a:r>
          </a:p>
          <a:p>
            <a:r>
              <a:rPr lang="en-US" dirty="0" smtClean="0"/>
              <a:t>students </a:t>
            </a:r>
            <a:r>
              <a:rPr lang="en-US" dirty="0"/>
              <a:t>= [("111", "Thomas Edison", 4.0, "</a:t>
            </a:r>
            <a:r>
              <a:rPr lang="en-US" dirty="0" err="1"/>
              <a:t>Phy</a:t>
            </a:r>
            <a:r>
              <a:rPr lang="en-US" dirty="0"/>
              <a:t>"), ("222", "</a:t>
            </a:r>
            <a:r>
              <a:rPr lang="en-US" dirty="0" err="1"/>
              <a:t>Ramanujam</a:t>
            </a:r>
            <a:r>
              <a:rPr lang="en-US" dirty="0"/>
              <a:t>", 3.5, "Math"),            ("333", "Wes </a:t>
            </a:r>
            <a:r>
              <a:rPr lang="en-US" dirty="0" err="1"/>
              <a:t>Chruchman</a:t>
            </a:r>
            <a:r>
              <a:rPr lang="en-US" dirty="0"/>
              <a:t>", 4.0, "Phil")</a:t>
            </a:r>
            <a:r>
              <a:rPr lang="en-US" dirty="0" smtClean="0"/>
              <a:t>]</a:t>
            </a:r>
          </a:p>
          <a:p>
            <a:r>
              <a:rPr lang="en-US" dirty="0" smtClean="0"/>
              <a:t>query </a:t>
            </a:r>
            <a:r>
              <a:rPr lang="en-US" dirty="0"/>
              <a:t>= "insert into student values(?,?,?,?</a:t>
            </a:r>
            <a:r>
              <a:rPr lang="en-US" dirty="0" smtClean="0"/>
              <a:t>)”</a:t>
            </a:r>
          </a:p>
          <a:p>
            <a:r>
              <a:rPr lang="en-US" dirty="0" err="1" smtClean="0"/>
              <a:t>cur.executemany</a:t>
            </a:r>
            <a:r>
              <a:rPr lang="en-US" dirty="0"/>
              <a:t>(query, students)</a:t>
            </a:r>
            <a:r>
              <a:rPr lang="en-US" dirty="0" err="1"/>
              <a:t>con.commit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 smtClean="0"/>
              <a:t>#</a:t>
            </a:r>
            <a:r>
              <a:rPr lang="en-US" dirty="0"/>
              <a:t>try a simple </a:t>
            </a:r>
            <a:r>
              <a:rPr lang="en-US" dirty="0" smtClean="0"/>
              <a:t>query with Pandas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ata_frame</a:t>
            </a:r>
            <a:r>
              <a:rPr lang="en-US" dirty="0" smtClean="0"/>
              <a:t> = </a:t>
            </a:r>
            <a:r>
              <a:rPr lang="en-US" dirty="0" err="1" smtClean="0"/>
              <a:t>sql.read_sql</a:t>
            </a:r>
            <a:r>
              <a:rPr lang="en-US" dirty="0" smtClean="0"/>
              <a:t>(“select * from student”)</a:t>
            </a:r>
          </a:p>
          <a:p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data_frame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con.close</a:t>
            </a:r>
            <a:r>
              <a:rPr lang="en-US" dirty="0"/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152400"/>
            <a:ext cx="510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Using Pandas to access a database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6575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4478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 </a:t>
            </a:r>
            <a:r>
              <a:rPr lang="de-DE" dirty="0" smtClean="0"/>
              <a:t>       </a:t>
            </a:r>
            <a:r>
              <a:rPr lang="de-DE" dirty="0" err="1" smtClean="0"/>
              <a:t>id</a:t>
            </a:r>
            <a:r>
              <a:rPr lang="de-DE" dirty="0" smtClean="0"/>
              <a:t>                  </a:t>
            </a:r>
            <a:r>
              <a:rPr lang="de-DE" dirty="0" err="1" smtClean="0"/>
              <a:t>name</a:t>
            </a:r>
            <a:r>
              <a:rPr lang="de-DE" dirty="0" smtClean="0"/>
              <a:t>   </a:t>
            </a:r>
            <a:r>
              <a:rPr lang="de-DE" dirty="0" err="1" smtClean="0"/>
              <a:t>gpa</a:t>
            </a:r>
            <a:r>
              <a:rPr lang="de-DE" dirty="0" smtClean="0"/>
              <a:t>   </a:t>
            </a:r>
            <a:r>
              <a:rPr lang="de-DE" dirty="0" err="1" smtClean="0"/>
              <a:t>major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0  </a:t>
            </a:r>
            <a:r>
              <a:rPr lang="de-DE" dirty="0"/>
              <a:t>111  </a:t>
            </a:r>
            <a:r>
              <a:rPr lang="de-DE" dirty="0" smtClean="0"/>
              <a:t>  Thomas </a:t>
            </a:r>
            <a:r>
              <a:rPr lang="de-DE" dirty="0"/>
              <a:t>Edison  </a:t>
            </a:r>
            <a:r>
              <a:rPr lang="de-DE" dirty="0" smtClean="0"/>
              <a:t> 4.0      </a:t>
            </a:r>
            <a:r>
              <a:rPr lang="de-DE" dirty="0" err="1" smtClean="0"/>
              <a:t>Phy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1  </a:t>
            </a:r>
            <a:r>
              <a:rPr lang="de-DE" dirty="0"/>
              <a:t>222      </a:t>
            </a:r>
            <a:r>
              <a:rPr lang="de-DE" dirty="0" smtClean="0"/>
              <a:t>   </a:t>
            </a:r>
            <a:r>
              <a:rPr lang="de-DE" dirty="0" err="1" smtClean="0"/>
              <a:t>Ramanujam</a:t>
            </a:r>
            <a:r>
              <a:rPr lang="de-DE" dirty="0" smtClean="0"/>
              <a:t>   3.5    </a:t>
            </a:r>
            <a:r>
              <a:rPr lang="de-DE" dirty="0" err="1" smtClean="0"/>
              <a:t>Math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2  </a:t>
            </a:r>
            <a:r>
              <a:rPr lang="de-DE" dirty="0"/>
              <a:t>333  Wes </a:t>
            </a:r>
            <a:r>
              <a:rPr lang="de-DE" dirty="0" err="1"/>
              <a:t>Chruchman</a:t>
            </a:r>
            <a:r>
              <a:rPr lang="de-DE" dirty="0"/>
              <a:t>  </a:t>
            </a:r>
            <a:r>
              <a:rPr lang="de-DE" dirty="0" smtClean="0"/>
              <a:t> </a:t>
            </a:r>
            <a:r>
              <a:rPr lang="de-DE" dirty="0"/>
              <a:t>4.0 </a:t>
            </a:r>
            <a:r>
              <a:rPr lang="de-DE" dirty="0" smtClean="0"/>
              <a:t>    </a:t>
            </a:r>
            <a:r>
              <a:rPr lang="de-DE" dirty="0"/>
              <a:t>Phil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533400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</a:t>
            </a:r>
            <a:r>
              <a:rPr lang="is-IS" sz="2800" dirty="0" smtClean="0"/>
              <a:t>….......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116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All Lines into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err="1" smtClean="0"/>
              <a:t>my_file</a:t>
            </a:r>
            <a:r>
              <a:rPr lang="en-US" dirty="0" smtClean="0"/>
              <a:t> = open(“readme.txt”, “r”)</a:t>
            </a:r>
          </a:p>
          <a:p>
            <a:pPr marL="82296" indent="0">
              <a:buNone/>
            </a:pPr>
            <a:r>
              <a:rPr lang="en-US" dirty="0" smtClean="0"/>
              <a:t>list = </a:t>
            </a:r>
            <a:r>
              <a:rPr lang="en-US" dirty="0" err="1" smtClean="0"/>
              <a:t>my_file.readlines</a:t>
            </a:r>
            <a:r>
              <a:rPr lang="en-US" dirty="0" smtClean="0"/>
              <a:t>()</a:t>
            </a:r>
          </a:p>
          <a:p>
            <a:pPr marL="82296" indent="0">
              <a:buNone/>
            </a:pPr>
            <a:r>
              <a:rPr lang="en-US" dirty="0" err="1" smtClean="0"/>
              <a:t>len</a:t>
            </a:r>
            <a:r>
              <a:rPr lang="en-US" dirty="0" smtClean="0"/>
              <a:t>(list) </a:t>
            </a:r>
            <a:r>
              <a:rPr lang="en-US" dirty="0" smtClean="0">
                <a:sym typeface="Wingdings" pitchFamily="2" charset="2"/>
              </a:rPr>
              <a:t> number of lines in the file</a:t>
            </a:r>
          </a:p>
          <a:p>
            <a:pPr marL="82296" indent="0">
              <a:buNone/>
            </a:pPr>
            <a:endParaRPr lang="en-US" dirty="0">
              <a:sym typeface="Wingdings" pitchFamily="2" charset="2"/>
            </a:endParaRPr>
          </a:p>
          <a:p>
            <a:pPr marL="82296" indent="0">
              <a:buNone/>
            </a:pPr>
            <a:r>
              <a:rPr lang="en-US" dirty="0" smtClean="0">
                <a:sym typeface="Wingdings" pitchFamily="2" charset="2"/>
              </a:rPr>
              <a:t>Same as:</a:t>
            </a:r>
          </a:p>
          <a:p>
            <a:pPr marL="82296" indent="0">
              <a:buNone/>
            </a:pPr>
            <a:r>
              <a:rPr lang="en-US" dirty="0" smtClean="0">
                <a:sym typeface="Wingdings" pitchFamily="2" charset="2"/>
              </a:rPr>
              <a:t>list = []</a:t>
            </a:r>
          </a:p>
          <a:p>
            <a:pPr marL="82296" indent="0">
              <a:buNone/>
            </a:pPr>
            <a:r>
              <a:rPr lang="en-US" dirty="0" smtClean="0">
                <a:sym typeface="Wingdings" pitchFamily="2" charset="2"/>
              </a:rPr>
              <a:t>for line in </a:t>
            </a:r>
            <a:r>
              <a:rPr lang="en-US" dirty="0" err="1" smtClean="0">
                <a:sym typeface="Wingdings" pitchFamily="2" charset="2"/>
              </a:rPr>
              <a:t>my_file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marL="82296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list.append</a:t>
            </a:r>
            <a:r>
              <a:rPr lang="en-US" dirty="0" smtClean="0">
                <a:sym typeface="Wingdings" pitchFamily="2" charset="2"/>
              </a:rPr>
              <a:t>(line)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0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Writing to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pPr marL="82296" indent="0">
              <a:buNone/>
            </a:pPr>
            <a:r>
              <a:rPr lang="en-US" dirty="0" err="1" smtClean="0"/>
              <a:t>my_file</a:t>
            </a:r>
            <a:r>
              <a:rPr lang="en-US" dirty="0" smtClean="0"/>
              <a:t> = open(“writeto.txt”, “w”)</a:t>
            </a:r>
          </a:p>
          <a:p>
            <a:pPr marL="82296" indent="0">
              <a:buNone/>
            </a:pPr>
            <a:r>
              <a:rPr lang="en-US" dirty="0" err="1" smtClean="0"/>
              <a:t>my_string</a:t>
            </a:r>
            <a:r>
              <a:rPr lang="en-US" dirty="0" smtClean="0"/>
              <a:t> = “This is a test”</a:t>
            </a:r>
          </a:p>
          <a:p>
            <a:pPr marL="82296" indent="0">
              <a:buNone/>
            </a:pPr>
            <a:r>
              <a:rPr lang="en-US" dirty="0" err="1" smtClean="0"/>
              <a:t>my_file.write</a:t>
            </a:r>
            <a:r>
              <a:rPr lang="en-US" dirty="0" smtClean="0"/>
              <a:t>(</a:t>
            </a:r>
            <a:r>
              <a:rPr lang="en-US" dirty="0" err="1" smtClean="0"/>
              <a:t>my_string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To write many lines:</a:t>
            </a:r>
          </a:p>
          <a:p>
            <a:pPr marL="82296" indent="0">
              <a:buNone/>
            </a:pPr>
            <a:r>
              <a:rPr lang="en-US" dirty="0" smtClean="0"/>
              <a:t>list = [“Hello\n”, “Goodbye\n”, ….]</a:t>
            </a:r>
          </a:p>
          <a:p>
            <a:pPr marL="82296" indent="0">
              <a:buNone/>
            </a:pPr>
            <a:r>
              <a:rPr lang="en-US" dirty="0" err="1" smtClean="0"/>
              <a:t>my_file.writelines</a:t>
            </a:r>
            <a:r>
              <a:rPr lang="en-US" dirty="0" smtClean="0"/>
              <a:t>(list)</a:t>
            </a:r>
            <a:endParaRPr lang="en-US" dirty="0"/>
          </a:p>
          <a:p>
            <a:pPr marL="82296" indent="0">
              <a:buNone/>
            </a:pPr>
            <a:r>
              <a:rPr lang="en-US" dirty="0" err="1" smtClean="0"/>
              <a:t>my_file.close</a:t>
            </a:r>
            <a:r>
              <a:rPr lang="en-US" dirty="0" smtClean="0"/>
              <a:t>()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2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 of file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close()</a:t>
            </a:r>
          </a:p>
          <a:p>
            <a:r>
              <a:rPr lang="en-US" dirty="0" smtClean="0"/>
              <a:t>read([size]) =&gt; if size is not provided, all the characters from current position to EOF are returned</a:t>
            </a:r>
          </a:p>
          <a:p>
            <a:r>
              <a:rPr lang="en-US" dirty="0" err="1" smtClean="0"/>
              <a:t>readline</a:t>
            </a:r>
            <a:r>
              <a:rPr lang="en-US" dirty="0" smtClean="0"/>
              <a:t>([size]) =&gt; </a:t>
            </a:r>
            <a:r>
              <a:rPr lang="en-US" b="1" dirty="0" smtClean="0"/>
              <a:t>size</a:t>
            </a:r>
            <a:r>
              <a:rPr lang="en-US" dirty="0" smtClean="0"/>
              <a:t> characters from current line are returned; if not provided, the entire line is returned</a:t>
            </a:r>
          </a:p>
          <a:p>
            <a:r>
              <a:rPr lang="en-US" dirty="0" err="1" smtClean="0"/>
              <a:t>readlines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write(</a:t>
            </a:r>
            <a:r>
              <a:rPr lang="en-US" i="1" dirty="0" smtClean="0"/>
              <a:t>output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writelines</a:t>
            </a:r>
            <a:r>
              <a:rPr lang="en-US" dirty="0" smtClean="0"/>
              <a:t>(</a:t>
            </a:r>
            <a:r>
              <a:rPr lang="en-US" i="1" dirty="0" smtClean="0"/>
              <a:t>output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7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Pickle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serializing (de-serializing) object hierarchies to byte streams</a:t>
            </a:r>
          </a:p>
          <a:p>
            <a:endParaRPr lang="en-US" dirty="0"/>
          </a:p>
          <a:p>
            <a:r>
              <a:rPr lang="en-US" dirty="0" smtClean="0"/>
              <a:t>Pickle converts to byte streams and “</a:t>
            </a:r>
            <a:r>
              <a:rPr lang="en-US" dirty="0" err="1" smtClean="0"/>
              <a:t>unpickle</a:t>
            </a:r>
            <a:r>
              <a:rPr lang="en-US" dirty="0" smtClean="0"/>
              <a:t>” converts byte streams back to a Python object hierarchy</a:t>
            </a:r>
          </a:p>
          <a:p>
            <a:endParaRPr lang="en-US" dirty="0" smtClean="0"/>
          </a:p>
          <a:p>
            <a:r>
              <a:rPr lang="en-US" dirty="0" smtClean="0"/>
              <a:t>Uses “dump” and “load”</a:t>
            </a:r>
            <a:endParaRPr lang="en-US" dirty="0"/>
          </a:p>
          <a:p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6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Pickle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dirty="0"/>
              <a:t>import pickle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games = ["cricket", "tennis", "soccer"]</a:t>
            </a:r>
          </a:p>
          <a:p>
            <a:pPr marL="82296" indent="0">
              <a:buNone/>
            </a:pPr>
            <a:r>
              <a:rPr lang="en-US" dirty="0"/>
              <a:t>physicists = ["Einstein", "Planck", "Bohr"]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err="1"/>
              <a:t>out_file</a:t>
            </a:r>
            <a:r>
              <a:rPr lang="en-US" dirty="0"/>
              <a:t> = open("</a:t>
            </a:r>
            <a:r>
              <a:rPr lang="en-US" dirty="0" err="1"/>
              <a:t>my_lists.dat</a:t>
            </a:r>
            <a:r>
              <a:rPr lang="en-US" dirty="0"/>
              <a:t>", "</a:t>
            </a:r>
            <a:r>
              <a:rPr lang="en-US" dirty="0" err="1"/>
              <a:t>wb</a:t>
            </a:r>
            <a:r>
              <a:rPr lang="en-US" dirty="0"/>
              <a:t>")</a:t>
            </a:r>
          </a:p>
          <a:p>
            <a:pPr marL="82296" indent="0">
              <a:buNone/>
            </a:pPr>
            <a:r>
              <a:rPr lang="en-US" dirty="0" err="1"/>
              <a:t>pickle.dump</a:t>
            </a:r>
            <a:r>
              <a:rPr lang="en-US" dirty="0"/>
              <a:t>(games, </a:t>
            </a:r>
            <a:r>
              <a:rPr lang="en-US" dirty="0" err="1"/>
              <a:t>out_file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 err="1"/>
              <a:t>pickle.dump</a:t>
            </a:r>
            <a:r>
              <a:rPr lang="en-US" dirty="0"/>
              <a:t>(physicists, </a:t>
            </a:r>
            <a:r>
              <a:rPr lang="en-US" dirty="0" err="1"/>
              <a:t>out_file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 err="1"/>
              <a:t>out_file.close</a:t>
            </a:r>
            <a:r>
              <a:rPr lang="en-US" dirty="0"/>
              <a:t>()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err="1"/>
              <a:t>in_file</a:t>
            </a:r>
            <a:r>
              <a:rPr lang="en-US" dirty="0"/>
              <a:t> = open("</a:t>
            </a:r>
            <a:r>
              <a:rPr lang="en-US" dirty="0" err="1"/>
              <a:t>my_lists.dat</a:t>
            </a:r>
            <a:r>
              <a:rPr lang="en-US" dirty="0"/>
              <a:t>", "</a:t>
            </a:r>
            <a:r>
              <a:rPr lang="en-US" dirty="0" err="1"/>
              <a:t>rb</a:t>
            </a:r>
            <a:r>
              <a:rPr lang="en-US" dirty="0"/>
              <a:t>")</a:t>
            </a:r>
          </a:p>
          <a:p>
            <a:pPr marL="82296" indent="0">
              <a:buNone/>
            </a:pPr>
            <a:r>
              <a:rPr lang="en-US" dirty="0"/>
              <a:t>games = </a:t>
            </a:r>
            <a:r>
              <a:rPr lang="en-US" dirty="0" err="1"/>
              <a:t>pickle.load</a:t>
            </a:r>
            <a:r>
              <a:rPr lang="en-US" dirty="0"/>
              <a:t>(</a:t>
            </a:r>
            <a:r>
              <a:rPr lang="en-US" dirty="0" err="1"/>
              <a:t>in_file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/>
              <a:t>physicists = </a:t>
            </a:r>
            <a:r>
              <a:rPr lang="en-US" dirty="0" err="1"/>
              <a:t>pickle.load</a:t>
            </a:r>
            <a:r>
              <a:rPr lang="en-US" dirty="0"/>
              <a:t>(</a:t>
            </a:r>
            <a:r>
              <a:rPr lang="en-US" dirty="0" err="1"/>
              <a:t>in_file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/>
              <a:t>print("Games:", games)</a:t>
            </a:r>
          </a:p>
          <a:p>
            <a:pPr marL="82296" indent="0">
              <a:buNone/>
            </a:pPr>
            <a:r>
              <a:rPr lang="en-US" dirty="0"/>
              <a:t>print("Physicists: ", physicists)</a:t>
            </a:r>
          </a:p>
          <a:p>
            <a:pPr marL="82296" indent="0">
              <a:buNone/>
            </a:pPr>
            <a:r>
              <a:rPr lang="en-US" dirty="0" err="1"/>
              <a:t>in_file.close</a:t>
            </a:r>
            <a:r>
              <a:rPr lang="en-US" dirty="0"/>
              <a:t>()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6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Shelve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on top of Pickle</a:t>
            </a:r>
          </a:p>
          <a:p>
            <a:endParaRPr lang="en-US" dirty="0"/>
          </a:p>
          <a:p>
            <a:r>
              <a:rPr lang="en-US" dirty="0" smtClean="0"/>
              <a:t>Behaves like a dictionary</a:t>
            </a:r>
          </a:p>
          <a:p>
            <a:endParaRPr lang="en-US" dirty="0"/>
          </a:p>
          <a:p>
            <a:r>
              <a:rPr lang="en-US" dirty="0" smtClean="0"/>
              <a:t>Simple persistent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16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363</TotalTime>
  <Words>1926</Words>
  <Application>Microsoft Macintosh PowerPoint</Application>
  <PresentationFormat>On-screen Show (4:3)</PresentationFormat>
  <Paragraphs>273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Solstice</vt:lpstr>
      <vt:lpstr>File Handling</vt:lpstr>
      <vt:lpstr>Text File Access Modes</vt:lpstr>
      <vt:lpstr>Reading Lines</vt:lpstr>
      <vt:lpstr>Reading All Lines into a List</vt:lpstr>
      <vt:lpstr>Writing to a text file</vt:lpstr>
      <vt:lpstr>Summary of file methods</vt:lpstr>
      <vt:lpstr>Pickle</vt:lpstr>
      <vt:lpstr>Pickle Example</vt:lpstr>
      <vt:lpstr>Shelve</vt:lpstr>
      <vt:lpstr>Shelve Example</vt:lpstr>
      <vt:lpstr>JSON</vt:lpstr>
      <vt:lpstr>Sample JSON  http://www.usa.gov/About/developer-resources/1usagov.shtml</vt:lpstr>
      <vt:lpstr>Reading a JSON file</vt:lpstr>
      <vt:lpstr>Exercise</vt:lpstr>
      <vt:lpstr>Exercise continued</vt:lpstr>
      <vt:lpstr>Exception Handling in Python</vt:lpstr>
      <vt:lpstr>Examples of exception types</vt:lpstr>
      <vt:lpstr>Example</vt:lpstr>
      <vt:lpstr>Getting an exception’s argument</vt:lpstr>
      <vt:lpstr>Adding an else cause</vt:lpstr>
      <vt:lpstr>Using sys to exit a program</vt:lpstr>
      <vt:lpstr>Exercise</vt:lpstr>
      <vt:lpstr>Database Connection</vt:lpstr>
      <vt:lpstr>Database Example </vt:lpstr>
      <vt:lpstr>PowerPoint Presentation</vt:lpstr>
      <vt:lpstr>Using Pandas to read data</vt:lpstr>
      <vt:lpstr>Reading a CSV file with Pandas</vt:lpstr>
      <vt:lpstr>Reading an Excel file with Pandas</vt:lpstr>
      <vt:lpstr>Writing to Excel &amp; CSV files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Nid</dc:creator>
  <cp:lastModifiedBy>Sridhar Nerur</cp:lastModifiedBy>
  <cp:revision>26</cp:revision>
  <dcterms:created xsi:type="dcterms:W3CDTF">2013-02-17T11:39:32Z</dcterms:created>
  <dcterms:modified xsi:type="dcterms:W3CDTF">2016-02-08T03:05:00Z</dcterms:modified>
</cp:coreProperties>
</file>