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640A1B-550D-44C3-8D6F-BB34DCFDA057}" type="datetimeFigureOut">
              <a:rPr lang="en-US" smtClean="0"/>
              <a:t>2/3/15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7116D-C3A6-4894-9D3A-9BC933AA2D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640A1B-550D-44C3-8D6F-BB34DCFDA057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7116D-C3A6-4894-9D3A-9BC933AA2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640A1B-550D-44C3-8D6F-BB34DCFDA057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7116D-C3A6-4894-9D3A-9BC933AA2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640A1B-550D-44C3-8D6F-BB34DCFDA057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7116D-C3A6-4894-9D3A-9BC933AA2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640A1B-550D-44C3-8D6F-BB34DCFDA057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7116D-C3A6-4894-9D3A-9BC933AA2D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640A1B-550D-44C3-8D6F-BB34DCFDA057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7116D-C3A6-4894-9D3A-9BC933AA2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640A1B-550D-44C3-8D6F-BB34DCFDA057}" type="datetimeFigureOut">
              <a:rPr lang="en-US" smtClean="0"/>
              <a:t>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7116D-C3A6-4894-9D3A-9BC933AA2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640A1B-550D-44C3-8D6F-BB34DCFDA057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7116D-C3A6-4894-9D3A-9BC933AA2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640A1B-550D-44C3-8D6F-BB34DCFDA057}" type="datetimeFigureOut">
              <a:rPr lang="en-US" smtClean="0"/>
              <a:t>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7116D-C3A6-4894-9D3A-9BC933AA2D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640A1B-550D-44C3-8D6F-BB34DCFDA057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7116D-C3A6-4894-9D3A-9BC933AA2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640A1B-550D-44C3-8D6F-BB34DCFDA057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7116D-C3A6-4894-9D3A-9BC933AA2D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7640A1B-550D-44C3-8D6F-BB34DCFDA057}" type="datetimeFigureOut">
              <a:rPr lang="en-US" smtClean="0"/>
              <a:t>2/3/15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0C7116D-C3A6-4894-9D3A-9BC933AA2D6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087902"/>
          </a:xfrm>
        </p:spPr>
        <p:txBody>
          <a:bodyPr/>
          <a:lstStyle/>
          <a:p>
            <a:pPr algn="ctr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524000"/>
            <a:ext cx="7391400" cy="5029200"/>
          </a:xfrm>
        </p:spPr>
        <p:txBody>
          <a:bodyPr/>
          <a:lstStyle/>
          <a:p>
            <a:pPr marL="484632" indent="-457200">
              <a:buFont typeface="Arial" pitchFamily="34" charset="0"/>
              <a:buChar char="•"/>
            </a:pPr>
            <a:r>
              <a:rPr lang="en-US" dirty="0" smtClean="0"/>
              <a:t>Function performs a specific task – keep it cohesive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en-US" dirty="0" smtClean="0"/>
              <a:t>Helps you to organize your program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en-US" dirty="0" smtClean="0"/>
              <a:t>Makes it easier to build and test programs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en-US" dirty="0" smtClean="0"/>
              <a:t>Makes programs more maintainable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en-US" dirty="0" smtClean="0"/>
              <a:t>Allows reusability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3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095488" cy="4800600"/>
          </a:xfrm>
        </p:spPr>
        <p:txBody>
          <a:bodyPr/>
          <a:lstStyle/>
          <a:p>
            <a:pPr marL="82296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sum(a, b):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“””Adds two numbers and returns sum”””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return a + b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s</a:t>
            </a:r>
            <a:r>
              <a:rPr lang="en-US" dirty="0" smtClean="0"/>
              <a:t>um(5, 7) </a:t>
            </a:r>
            <a:r>
              <a:rPr lang="en-US" dirty="0" smtClean="0">
                <a:sym typeface="Wingdings" pitchFamily="2" charset="2"/>
              </a:rPr>
              <a:t> 12</a:t>
            </a:r>
          </a:p>
          <a:p>
            <a:pPr marL="82296" indent="0">
              <a:buNone/>
            </a:pPr>
            <a:r>
              <a:rPr lang="en-US" dirty="0" smtClean="0">
                <a:sym typeface="Wingdings" pitchFamily="2" charset="2"/>
              </a:rPr>
              <a:t>What about the following call?</a:t>
            </a:r>
          </a:p>
          <a:p>
            <a:pPr marL="82296" indent="0">
              <a:buNone/>
            </a:pPr>
            <a:r>
              <a:rPr lang="en-US" dirty="0"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um(‘Good’, ‘bye’)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2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19288" cy="4800600"/>
          </a:xfrm>
        </p:spPr>
        <p:txBody>
          <a:bodyPr/>
          <a:lstStyle/>
          <a:p>
            <a:pPr marL="82296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ask_yes_no</a:t>
            </a:r>
            <a:r>
              <a:rPr lang="en-US" dirty="0" smtClean="0"/>
              <a:t>(question):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“””Ask a yes or no question”””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response = None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while response not in (“y”, “n”):</a:t>
            </a:r>
          </a:p>
          <a:p>
            <a:pPr marL="82296" indent="0">
              <a:buNone/>
            </a:pPr>
            <a:r>
              <a:rPr lang="en-US" dirty="0"/>
              <a:t>		</a:t>
            </a:r>
            <a:r>
              <a:rPr lang="en-US" dirty="0" smtClean="0"/>
              <a:t>response = input(question).lower()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return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1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with default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birthday(name = “John”, age = 25):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print(name, “ is “, age)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Calls:</a:t>
            </a:r>
          </a:p>
          <a:p>
            <a:pPr marL="82296" indent="0">
              <a:buNone/>
            </a:pPr>
            <a:r>
              <a:rPr lang="en-US" dirty="0"/>
              <a:t>b</a:t>
            </a:r>
            <a:r>
              <a:rPr lang="en-US" dirty="0" smtClean="0"/>
              <a:t>irthday()</a:t>
            </a:r>
          </a:p>
          <a:p>
            <a:pPr marL="82296" indent="0">
              <a:buNone/>
            </a:pPr>
            <a:r>
              <a:rPr lang="en-US" dirty="0" smtClean="0"/>
              <a:t>birthday(name = “Pete”)</a:t>
            </a:r>
          </a:p>
          <a:p>
            <a:pPr marL="82296" indent="0">
              <a:buNone/>
            </a:pPr>
            <a:r>
              <a:rPr lang="en-US" dirty="0"/>
              <a:t>b</a:t>
            </a:r>
            <a:r>
              <a:rPr lang="en-US" dirty="0" smtClean="0"/>
              <a:t>irthday(“Pete”)</a:t>
            </a:r>
          </a:p>
          <a:p>
            <a:pPr marL="82296" indent="0">
              <a:buNone/>
            </a:pPr>
            <a:r>
              <a:rPr lang="en-US" dirty="0" smtClean="0"/>
              <a:t>birthday(age = 30)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6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</a:p>
          <a:p>
            <a:r>
              <a:rPr lang="en-US" dirty="0" smtClean="0"/>
              <a:t>Global variable</a:t>
            </a:r>
          </a:p>
          <a:p>
            <a:r>
              <a:rPr lang="en-US" dirty="0" smtClean="0"/>
              <a:t>Shadowing</a:t>
            </a:r>
          </a:p>
          <a:p>
            <a:r>
              <a:rPr lang="en-US" dirty="0" smtClean="0"/>
              <a:t>Use the keyword ‘global’ if you want to refer to a global variable within 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0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/>
          <a:lstStyle/>
          <a:p>
            <a:pPr algn="ctr"/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90600"/>
            <a:ext cx="7498080" cy="5257800"/>
          </a:xfrm>
        </p:spPr>
        <p:txBody>
          <a:bodyPr>
            <a:normAutofit fontScale="40000" lnSpcReduction="20000"/>
          </a:bodyPr>
          <a:lstStyle/>
          <a:p>
            <a:pPr marL="82296" indent="0">
              <a:buNone/>
            </a:pPr>
            <a:r>
              <a:rPr lang="en-US" dirty="0"/>
              <a:t>#shows the difference between local and global variables</a:t>
            </a:r>
          </a:p>
          <a:p>
            <a:pPr marL="82296" indent="0">
              <a:buNone/>
            </a:pPr>
            <a:r>
              <a:rPr lang="en-US" dirty="0"/>
              <a:t>x = 10 #A global variable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err="1"/>
              <a:t>def</a:t>
            </a:r>
            <a:r>
              <a:rPr lang="en-US" dirty="0"/>
              <a:t> f():</a:t>
            </a:r>
          </a:p>
          <a:p>
            <a:pPr marL="82296" indent="0">
              <a:buNone/>
            </a:pPr>
            <a:r>
              <a:rPr lang="en-US" dirty="0"/>
              <a:t>    print(x) #The only x it knows is the global one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f() #should display 10, the value of the global variable, x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err="1"/>
              <a:t>def</a:t>
            </a:r>
            <a:r>
              <a:rPr lang="en-US" dirty="0"/>
              <a:t> g():</a:t>
            </a:r>
          </a:p>
          <a:p>
            <a:pPr marL="82296" indent="0">
              <a:buNone/>
            </a:pPr>
            <a:r>
              <a:rPr lang="en-US" dirty="0"/>
              <a:t>    x = 25 #which x - global or local?</a:t>
            </a:r>
          </a:p>
          <a:p>
            <a:pPr marL="82296" indent="0">
              <a:buNone/>
            </a:pPr>
            <a:r>
              <a:rPr lang="en-US" dirty="0"/>
              <a:t>    print(x)#should print 25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g()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print(x) #global x, but has it been changed?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err="1"/>
              <a:t>def</a:t>
            </a:r>
            <a:r>
              <a:rPr lang="en-US" dirty="0"/>
              <a:t> h():</a:t>
            </a:r>
          </a:p>
          <a:p>
            <a:pPr marL="82296" indent="0">
              <a:buNone/>
            </a:pPr>
            <a:r>
              <a:rPr lang="en-US" dirty="0"/>
              <a:t>    global x</a:t>
            </a:r>
          </a:p>
          <a:p>
            <a:pPr marL="82296" indent="0">
              <a:buNone/>
            </a:pPr>
            <a:r>
              <a:rPr lang="en-US" dirty="0"/>
              <a:t>    x = 25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h()</a:t>
            </a:r>
          </a:p>
          <a:p>
            <a:pPr marL="82296" indent="0">
              <a:buNone/>
            </a:pPr>
            <a:r>
              <a:rPr lang="en-US"/>
              <a:t>print(x)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5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calls itself</a:t>
            </a:r>
          </a:p>
          <a:p>
            <a:r>
              <a:rPr lang="en-US" dirty="0" smtClean="0"/>
              <a:t>Be sure to use a stopping rule</a:t>
            </a:r>
          </a:p>
          <a:p>
            <a:pPr marL="82296" indent="0">
              <a:buNone/>
            </a:pPr>
            <a:r>
              <a:rPr lang="en-US" dirty="0" smtClean="0"/>
              <a:t>Example: a raised to power b (</a:t>
            </a:r>
            <a:r>
              <a:rPr lang="en-US" dirty="0" err="1" smtClean="0"/>
              <a:t>a</a:t>
            </a:r>
            <a:r>
              <a:rPr lang="en-US" baseline="30000" dirty="0" err="1" smtClean="0"/>
              <a:t>b</a:t>
            </a:r>
            <a:r>
              <a:rPr lang="en-US" dirty="0" smtClean="0"/>
              <a:t>)</a:t>
            </a:r>
          </a:p>
          <a:p>
            <a:pPr marL="82296" indent="0">
              <a:buNone/>
            </a:pPr>
            <a:r>
              <a:rPr lang="en-US" dirty="0" smtClean="0"/>
              <a:t>Stopping rule: return 1 when b = 0</a:t>
            </a:r>
          </a:p>
          <a:p>
            <a:pPr marL="82296" indent="0">
              <a:buNone/>
            </a:pPr>
            <a:r>
              <a:rPr lang="en-US" dirty="0" smtClean="0"/>
              <a:t>Else: return a * a</a:t>
            </a:r>
            <a:r>
              <a:rPr lang="en-US" baseline="30000" dirty="0" smtClean="0"/>
              <a:t>b-1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8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Recursion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dirty="0" err="1"/>
              <a:t>Recurive</a:t>
            </a:r>
            <a:r>
              <a:rPr lang="en-US" dirty="0"/>
              <a:t> function example - computing power of a number</a:t>
            </a:r>
          </a:p>
          <a:p>
            <a:pPr marL="82296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pow</a:t>
            </a:r>
            <a:r>
              <a:rPr lang="en-US" dirty="0"/>
              <a:t>(a, b):</a:t>
            </a:r>
          </a:p>
          <a:p>
            <a:pPr marL="82296" indent="0">
              <a:buNone/>
            </a:pPr>
            <a:r>
              <a:rPr lang="en-US" dirty="0"/>
              <a:t>    """Computes a raised to b"""</a:t>
            </a:r>
          </a:p>
          <a:p>
            <a:pPr marL="82296" indent="0">
              <a:buNone/>
            </a:pPr>
            <a:r>
              <a:rPr lang="en-US" dirty="0"/>
              <a:t>    if b == 0:</a:t>
            </a:r>
          </a:p>
          <a:p>
            <a:pPr marL="82296" indent="0">
              <a:buNone/>
            </a:pPr>
            <a:r>
              <a:rPr lang="en-US" dirty="0"/>
              <a:t>        return 1</a:t>
            </a:r>
          </a:p>
          <a:p>
            <a:pPr marL="82296" indent="0">
              <a:buNone/>
            </a:pPr>
            <a:r>
              <a:rPr lang="en-US" dirty="0"/>
              <a:t>    else:</a:t>
            </a:r>
          </a:p>
          <a:p>
            <a:pPr marL="82296" indent="0">
              <a:buNone/>
            </a:pPr>
            <a:r>
              <a:rPr lang="en-US" dirty="0"/>
              <a:t>        return a * </a:t>
            </a:r>
            <a:r>
              <a:rPr lang="en-US" dirty="0" err="1"/>
              <a:t>pow</a:t>
            </a:r>
            <a:r>
              <a:rPr lang="en-US" dirty="0"/>
              <a:t>(a, b - 1)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#call the function</a:t>
            </a:r>
          </a:p>
          <a:p>
            <a:pPr marL="82296" indent="0">
              <a:buNone/>
            </a:pPr>
            <a:r>
              <a:rPr lang="en-US" dirty="0"/>
              <a:t>print(</a:t>
            </a:r>
            <a:r>
              <a:rPr lang="en-US" dirty="0" err="1"/>
              <a:t>pow</a:t>
            </a:r>
            <a:r>
              <a:rPr lang="en-US" dirty="0"/>
              <a:t>(2,3))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print(</a:t>
            </a:r>
            <a:r>
              <a:rPr lang="en-US" dirty="0" err="1"/>
              <a:t>pow</a:t>
            </a:r>
            <a:r>
              <a:rPr lang="en-US" dirty="0"/>
              <a:t>(4,4))</a:t>
            </a:r>
          </a:p>
        </p:txBody>
      </p:sp>
    </p:spTree>
    <p:extLst>
      <p:ext uri="{BB962C8B-B14F-4D97-AF65-F5344CB8AC3E}">
        <p14:creationId xmlns:p14="http://schemas.microsoft.com/office/powerpoint/2010/main" val="153634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 function that computes the factorial of a number. </a:t>
            </a:r>
          </a:p>
          <a:p>
            <a:r>
              <a:rPr lang="en-US" dirty="0" smtClean="0"/>
              <a:t>Write a function that displays the n</a:t>
            </a:r>
            <a:r>
              <a:rPr lang="en-US" baseline="30000" dirty="0" smtClean="0"/>
              <a:t>th</a:t>
            </a:r>
            <a:r>
              <a:rPr lang="en-US" dirty="0" smtClean="0"/>
              <a:t> Fibonacci numbers.</a:t>
            </a:r>
          </a:p>
          <a:p>
            <a:r>
              <a:rPr lang="en-US" dirty="0" smtClean="0"/>
              <a:t>Write a function that reverses a string. Write another function to check if a string is a palindrome (e.g., level, dad).</a:t>
            </a:r>
          </a:p>
          <a:p>
            <a:r>
              <a:rPr lang="en-US" dirty="0" smtClean="0"/>
              <a:t>Write a function that takes a string as an argument and returns a count of the number of words in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86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</TotalTime>
  <Words>390</Words>
  <Application>Microsoft Macintosh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Functions</vt:lpstr>
      <vt:lpstr>Examples</vt:lpstr>
      <vt:lpstr>More examples</vt:lpstr>
      <vt:lpstr>Functions with default parameters</vt:lpstr>
      <vt:lpstr>Variable Scope</vt:lpstr>
      <vt:lpstr>Sample Code</vt:lpstr>
      <vt:lpstr>Recursion</vt:lpstr>
      <vt:lpstr>Recursion Example</vt:lpstr>
      <vt:lpstr>Exercises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Nid</dc:creator>
  <cp:lastModifiedBy>Sridhar Nerur</cp:lastModifiedBy>
  <cp:revision>7</cp:revision>
  <dcterms:created xsi:type="dcterms:W3CDTF">2013-02-11T19:10:00Z</dcterms:created>
  <dcterms:modified xsi:type="dcterms:W3CDTF">2015-02-03T10:23:14Z</dcterms:modified>
</cp:coreProperties>
</file>