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E20C61-4C3A-264E-801B-89B3EFC58E2E}" type="datetimeFigureOut">
              <a:rPr lang="en-US" smtClean="0"/>
              <a:t>2/1/15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117D39-CF8D-6846-A026-DF1E0ED9E7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"/>
            <a:ext cx="6498158" cy="1136316"/>
          </a:xfrm>
        </p:spPr>
        <p:txBody>
          <a:bodyPr/>
          <a:lstStyle/>
          <a:p>
            <a:pPr algn="ctr"/>
            <a:r>
              <a:rPr lang="en-US" dirty="0" smtClean="0"/>
              <a:t>Lists and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263" y="1376947"/>
            <a:ext cx="8154737" cy="5307263"/>
          </a:xfrm>
        </p:spPr>
        <p:txBody>
          <a:bodyPr>
            <a:normAutofit/>
          </a:bodyPr>
          <a:lstStyle/>
          <a:p>
            <a:pPr marL="484632" indent="-457200">
              <a:buFont typeface="Arial"/>
              <a:buChar char="•"/>
            </a:pPr>
            <a:r>
              <a:rPr lang="en-US" dirty="0" smtClean="0"/>
              <a:t>A list is a data structure that can store different types of objects – numbers, strings, other lists</a:t>
            </a:r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Examples:</a:t>
            </a:r>
          </a:p>
          <a:p>
            <a:endParaRPr lang="en-US" dirty="0"/>
          </a:p>
          <a:p>
            <a:r>
              <a:rPr lang="en-US" sz="2000" dirty="0" err="1" smtClean="0"/>
              <a:t>aList</a:t>
            </a:r>
            <a:r>
              <a:rPr lang="en-US" sz="2000" dirty="0" smtClean="0"/>
              <a:t> </a:t>
            </a:r>
            <a:r>
              <a:rPr lang="en-US" sz="2000" dirty="0"/>
              <a:t>= ['cricket', 'baseball', 'basketball', 'squash']</a:t>
            </a:r>
          </a:p>
          <a:p>
            <a:r>
              <a:rPr lang="en-US" sz="2000" dirty="0" err="1" smtClean="0"/>
              <a:t>my_pets</a:t>
            </a:r>
            <a:r>
              <a:rPr lang="en-US" sz="2000" dirty="0" smtClean="0"/>
              <a:t> </a:t>
            </a:r>
            <a:r>
              <a:rPr lang="en-US" sz="2000" dirty="0"/>
              <a:t>= ['anaconda', 'dog', 'cat', 'hamster']</a:t>
            </a:r>
          </a:p>
          <a:p>
            <a:r>
              <a:rPr lang="en-US" sz="2000" dirty="0" err="1" smtClean="0"/>
              <a:t>my_heroes</a:t>
            </a:r>
            <a:r>
              <a:rPr lang="en-US" sz="2000" dirty="0" smtClean="0"/>
              <a:t> </a:t>
            </a:r>
            <a:r>
              <a:rPr lang="en-US" sz="2000" dirty="0"/>
              <a:t>= ['Don Bradman', '</a:t>
            </a:r>
            <a:r>
              <a:rPr lang="en-US" sz="2000" dirty="0" err="1"/>
              <a:t>Viv</a:t>
            </a:r>
            <a:r>
              <a:rPr lang="en-US" sz="2000" dirty="0"/>
              <a:t> Richards', 'Michael Jordan', 'VVS </a:t>
            </a:r>
            <a:r>
              <a:rPr lang="en-US" sz="2000" dirty="0" err="1" smtClean="0"/>
              <a:t>Laxman</a:t>
            </a:r>
            <a:r>
              <a:rPr lang="en-US" sz="2000" dirty="0"/>
              <a:t>']</a:t>
            </a:r>
          </a:p>
          <a:p>
            <a:r>
              <a:rPr lang="en-US" sz="2000" dirty="0" err="1" smtClean="0"/>
              <a:t>my_authors</a:t>
            </a:r>
            <a:r>
              <a:rPr lang="en-US" sz="2000" dirty="0" smtClean="0"/>
              <a:t> </a:t>
            </a:r>
            <a:r>
              <a:rPr lang="en-US" sz="2000" dirty="0"/>
              <a:t>= ['PG Wodehouse', 'Arthur Conan Doyle', 'Edgar Wallace']</a:t>
            </a:r>
          </a:p>
          <a:p>
            <a:r>
              <a:rPr lang="en-US" sz="2000" dirty="0" err="1" smtClean="0"/>
              <a:t>shopping_cart</a:t>
            </a:r>
            <a:r>
              <a:rPr lang="en-US" sz="2000" dirty="0" smtClean="0"/>
              <a:t> </a:t>
            </a:r>
            <a:r>
              <a:rPr lang="en-US" sz="2000" dirty="0"/>
              <a:t>= ['milk', 'eggs', 'bread', 'ice cream']</a:t>
            </a:r>
          </a:p>
          <a:p>
            <a:r>
              <a:rPr lang="en-US" sz="2000" dirty="0" smtClean="0"/>
              <a:t>numbers </a:t>
            </a:r>
            <a:r>
              <a:rPr lang="en-US" sz="2000" dirty="0"/>
              <a:t>= [12, 34, 56, 89.5, 20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X = [‘dog’, ‘cat’, [3.14, 2.71], [‘a’, ‘b’, ‘c’]]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35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sz="2800" dirty="0"/>
              <a:t>&gt;&gt; capitals['Australia'] = 'Canberra' #add 'Australia' as a key</a:t>
            </a:r>
          </a:p>
          <a:p>
            <a:pPr marL="82296" indent="0">
              <a:buNone/>
            </a:pPr>
            <a:r>
              <a:rPr lang="en-US" sz="2800" dirty="0"/>
              <a:t>&gt;&gt;&gt; capitals</a:t>
            </a:r>
          </a:p>
          <a:p>
            <a:pPr marL="82296" indent="0">
              <a:buNone/>
            </a:pPr>
            <a:r>
              <a:rPr lang="en-US" sz="2800" dirty="0"/>
              <a:t>{'USA': 'Washington D.C.', 'Japan': 'Tokyo', 'India': 'New Delhi', 'Australia': 'Canberra'}</a:t>
            </a:r>
          </a:p>
          <a:p>
            <a:pPr marL="82296" indent="0">
              <a:buNone/>
            </a:pPr>
            <a:r>
              <a:rPr lang="en-US" sz="2800" dirty="0"/>
              <a:t>&gt;&gt;&gt; del capitals['India'</a:t>
            </a:r>
            <a:r>
              <a:rPr lang="en-US" sz="2800" dirty="0" smtClean="0"/>
              <a:t>] #delete an entry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&gt;&gt;&gt; capitals</a:t>
            </a:r>
          </a:p>
          <a:p>
            <a:pPr marL="82296" indent="0">
              <a:buNone/>
            </a:pPr>
            <a:r>
              <a:rPr lang="en-US" sz="2800" dirty="0"/>
              <a:t>{'USA': 'Washington D.C.', 'Japan': 'Tokyo', 'Australia': 'Canberra'}</a:t>
            </a:r>
          </a:p>
          <a:p>
            <a:pPr marL="82296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capitals.keys</a:t>
            </a:r>
            <a:r>
              <a:rPr lang="en-US" sz="2800" dirty="0"/>
              <a:t>() #get </a:t>
            </a:r>
            <a:r>
              <a:rPr lang="en-US" sz="2800" dirty="0" smtClean="0"/>
              <a:t>keys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 err="1"/>
              <a:t>dict_keys</a:t>
            </a:r>
            <a:r>
              <a:rPr lang="en-US" sz="2800" dirty="0"/>
              <a:t>(['USA', 'Japan', 'Australia'])</a:t>
            </a:r>
          </a:p>
          <a:p>
            <a:pPr marL="82296" indent="0">
              <a:buNone/>
            </a:pPr>
            <a:r>
              <a:rPr lang="en-US" sz="2800" dirty="0"/>
              <a:t>&gt;&gt;&gt; list(</a:t>
            </a:r>
            <a:r>
              <a:rPr lang="en-US" sz="2800" dirty="0" err="1"/>
              <a:t>capitals.keys</a:t>
            </a:r>
            <a:r>
              <a:rPr lang="en-US" sz="2800" dirty="0"/>
              <a:t>()) #get a </a:t>
            </a:r>
            <a:r>
              <a:rPr lang="en-US" sz="2800" u="sng" dirty="0" smtClean="0"/>
              <a:t>list</a:t>
            </a:r>
            <a:r>
              <a:rPr lang="en-US" sz="2800" dirty="0" smtClean="0"/>
              <a:t> </a:t>
            </a:r>
            <a:r>
              <a:rPr lang="en-US" sz="2800" dirty="0"/>
              <a:t>of keys</a:t>
            </a:r>
          </a:p>
          <a:p>
            <a:pPr marL="82296" indent="0">
              <a:buNone/>
            </a:pPr>
            <a:r>
              <a:rPr lang="en-US" sz="2800" dirty="0"/>
              <a:t>['USA', 'Japan', 'Australia']</a:t>
            </a:r>
          </a:p>
          <a:p>
            <a:pPr marL="82296" indent="0">
              <a:buNone/>
            </a:pPr>
            <a:r>
              <a:rPr lang="en-US" sz="28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380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632" y="1447800"/>
            <a:ext cx="7931056" cy="4800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(capitals)</a:t>
            </a:r>
          </a:p>
          <a:p>
            <a:pPr marL="82296" indent="0">
              <a:buNone/>
            </a:pPr>
            <a:r>
              <a:rPr lang="en-US" dirty="0"/>
              <a:t>3</a:t>
            </a:r>
          </a:p>
          <a:p>
            <a:pPr marL="82296" indent="0">
              <a:buNone/>
            </a:pPr>
            <a:r>
              <a:rPr lang="en-US" dirty="0"/>
              <a:t>&gt;&gt;&gt; list(</a:t>
            </a:r>
            <a:r>
              <a:rPr lang="en-US" dirty="0" err="1"/>
              <a:t>capitals.values</a:t>
            </a:r>
            <a:r>
              <a:rPr lang="en-US" dirty="0"/>
              <a:t>()) #get a list of values</a:t>
            </a:r>
          </a:p>
          <a:p>
            <a:pPr marL="82296" indent="0">
              <a:buNone/>
            </a:pPr>
            <a:r>
              <a:rPr lang="en-US" dirty="0"/>
              <a:t>['Washington D.C.', 'Tokyo', 'Canberra'</a:t>
            </a:r>
            <a:r>
              <a:rPr lang="en-US" dirty="0" smtClean="0"/>
              <a:t>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capitals.items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 err="1"/>
              <a:t>dict_items</a:t>
            </a:r>
            <a:r>
              <a:rPr lang="en-US" dirty="0"/>
              <a:t>([('USA', 'Washington D.C.'), ('Japan', 'Tokyo'), ('Australia', 'Canberra')])</a:t>
            </a:r>
          </a:p>
          <a:p>
            <a:pPr marL="82296" indent="0">
              <a:buNone/>
            </a:pPr>
            <a:r>
              <a:rPr lang="en-US" dirty="0"/>
              <a:t>&gt;&gt;&gt; list(</a:t>
            </a:r>
            <a:r>
              <a:rPr lang="en-US" dirty="0" err="1"/>
              <a:t>capitals.items</a:t>
            </a:r>
            <a:r>
              <a:rPr lang="en-US" dirty="0"/>
              <a:t>())</a:t>
            </a:r>
          </a:p>
          <a:p>
            <a:pPr marL="82296" indent="0">
              <a:buNone/>
            </a:pPr>
            <a:r>
              <a:rPr lang="en-US" dirty="0"/>
              <a:t>[('USA', 'Washington D.C.'), ('Japan', 'Tokyo'), ('Australia', 'Canberra')]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12312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Sorting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By keys:</a:t>
            </a:r>
          </a:p>
          <a:p>
            <a:pPr marL="82296" indent="0">
              <a:buNone/>
            </a:pPr>
            <a:r>
              <a:rPr lang="en-US" sz="3000" dirty="0"/>
              <a:t>&gt;&gt;&gt; capitals = sorted(</a:t>
            </a:r>
            <a:r>
              <a:rPr lang="en-US" sz="3000" dirty="0" err="1"/>
              <a:t>capitals.items</a:t>
            </a:r>
            <a:r>
              <a:rPr lang="en-US" sz="3000" dirty="0"/>
              <a:t>(), key=</a:t>
            </a:r>
            <a:r>
              <a:rPr lang="en-US" sz="3000" dirty="0" err="1"/>
              <a:t>operator.itemgetter</a:t>
            </a:r>
            <a:r>
              <a:rPr lang="en-US" sz="3000" dirty="0"/>
              <a:t>(0))</a:t>
            </a:r>
          </a:p>
          <a:p>
            <a:pPr marL="82296" indent="0">
              <a:buNone/>
            </a:pPr>
            <a:r>
              <a:rPr lang="en-US" sz="3000" dirty="0"/>
              <a:t>&gt;&gt;&gt; capitals</a:t>
            </a:r>
          </a:p>
          <a:p>
            <a:pPr marL="82296" indent="0">
              <a:buNone/>
            </a:pPr>
            <a:r>
              <a:rPr lang="en-US" sz="3000" dirty="0"/>
              <a:t>[('Australia', 'Canberra'), ('Japan', 'Tokyo'), ('USA', 'Washington D.C.')</a:t>
            </a:r>
            <a:r>
              <a:rPr lang="en-US" sz="3000" dirty="0" smtClean="0"/>
              <a:t>]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dirty="0" smtClean="0"/>
              <a:t>By Values:</a:t>
            </a:r>
          </a:p>
          <a:p>
            <a:pPr marL="82296" indent="0">
              <a:buNone/>
            </a:pPr>
            <a:r>
              <a:rPr lang="en-US" sz="3000" dirty="0"/>
              <a:t>&gt;&gt;&gt; capitals = sorted(</a:t>
            </a:r>
            <a:r>
              <a:rPr lang="en-US" sz="3000" dirty="0" err="1"/>
              <a:t>capitals.items</a:t>
            </a:r>
            <a:r>
              <a:rPr lang="en-US" sz="3000" dirty="0"/>
              <a:t>(), key = </a:t>
            </a:r>
            <a:r>
              <a:rPr lang="en-US" sz="3000" dirty="0" err="1"/>
              <a:t>operator.itemgetter</a:t>
            </a:r>
            <a:r>
              <a:rPr lang="en-US" sz="3000" dirty="0"/>
              <a:t>(1))</a:t>
            </a:r>
          </a:p>
          <a:p>
            <a:pPr marL="82296" indent="0">
              <a:buNone/>
            </a:pPr>
            <a:r>
              <a:rPr lang="en-US" sz="3000" dirty="0"/>
              <a:t>&gt;&gt;&gt; capitals</a:t>
            </a:r>
          </a:p>
          <a:p>
            <a:pPr marL="82296" indent="0">
              <a:buNone/>
            </a:pPr>
            <a:r>
              <a:rPr lang="en-US" sz="3000" dirty="0"/>
              <a:t>[('India', 'New Delhi'), ('Japan', 'Tokyo'), ('USA', 'Washington D.C.')]</a:t>
            </a:r>
          </a:p>
        </p:txBody>
      </p:sp>
    </p:spTree>
    <p:extLst>
      <p:ext uri="{BB962C8B-B14F-4D97-AF65-F5344CB8AC3E}">
        <p14:creationId xmlns:p14="http://schemas.microsoft.com/office/powerpoint/2010/main" val="134561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Complex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book_authors</a:t>
            </a:r>
            <a:r>
              <a:rPr lang="en-US" dirty="0"/>
              <a:t> = { 'Wodehouse': ['Joy in the Morning', 'Little Nugget'], \</a:t>
            </a:r>
          </a:p>
          <a:p>
            <a:pPr marL="82296" indent="0">
              <a:buNone/>
            </a:pPr>
            <a:r>
              <a:rPr lang="en-US" dirty="0"/>
              <a:t>		 'Conan Doyle': ['The Lost World', 'The Sign of Four'], \</a:t>
            </a:r>
          </a:p>
          <a:p>
            <a:pPr marL="82296" indent="0">
              <a:buNone/>
            </a:pPr>
            <a:r>
              <a:rPr lang="en-US" dirty="0"/>
              <a:t>		 'Edgar Wallace': ['The Four Just Men', 'The Ringer'],\</a:t>
            </a:r>
          </a:p>
          <a:p>
            <a:pPr marL="82296" indent="0">
              <a:buNone/>
            </a:pPr>
            <a:r>
              <a:rPr lang="en-US" dirty="0"/>
              <a:t>		 '</a:t>
            </a:r>
            <a:r>
              <a:rPr lang="en-US" dirty="0" err="1"/>
              <a:t>Fritjof</a:t>
            </a:r>
            <a:r>
              <a:rPr lang="en-US" dirty="0"/>
              <a:t> Capra': ['The Tao of Physics', 'The Hidden Connection']}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book_authors</a:t>
            </a:r>
            <a:r>
              <a:rPr lang="en-US" dirty="0"/>
              <a:t>['Conan Doyle']</a:t>
            </a:r>
          </a:p>
          <a:p>
            <a:pPr marL="82296" indent="0">
              <a:buNone/>
            </a:pPr>
            <a:r>
              <a:rPr lang="en-US" dirty="0"/>
              <a:t>['The Lost World', 'The Sign of Four']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718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Write a program that creates an address book that contains the name, address, and telephone numbers of your contacts. Assume that names are unique. The program should provide the following options:</a:t>
            </a:r>
          </a:p>
          <a:p>
            <a:pPr marL="596646" indent="-514350">
              <a:buAutoNum type="arabicPeriod"/>
            </a:pPr>
            <a:r>
              <a:rPr lang="en-US" dirty="0" smtClean="0"/>
              <a:t>Add Contact</a:t>
            </a:r>
          </a:p>
          <a:p>
            <a:pPr marL="596646" indent="-514350">
              <a:buAutoNum type="arabicPeriod"/>
            </a:pPr>
            <a:r>
              <a:rPr lang="en-US" dirty="0" smtClean="0"/>
              <a:t>Remove Contact</a:t>
            </a:r>
          </a:p>
          <a:p>
            <a:pPr marL="596646" indent="-514350">
              <a:buAutoNum type="arabicPeriod"/>
            </a:pPr>
            <a:r>
              <a:rPr lang="en-US" dirty="0" smtClean="0"/>
              <a:t>Display Contact</a:t>
            </a:r>
          </a:p>
          <a:p>
            <a:pPr marL="596646" indent="-514350">
              <a:buAutoNum type="arabicPeriod"/>
            </a:pPr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container class that is immutable</a:t>
            </a:r>
          </a:p>
          <a:p>
            <a:endParaRPr lang="en-US" dirty="0"/>
          </a:p>
          <a:p>
            <a:r>
              <a:rPr lang="en-US" dirty="0" smtClean="0"/>
              <a:t>Uses parenthesis</a:t>
            </a:r>
          </a:p>
          <a:p>
            <a:endParaRPr lang="en-US" dirty="0"/>
          </a:p>
          <a:p>
            <a:r>
              <a:rPr lang="en-US" dirty="0" smtClean="0"/>
              <a:t>Can serve as keys in 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9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my_tuple</a:t>
            </a:r>
            <a:r>
              <a:rPr lang="en-US" sz="2800" dirty="0"/>
              <a:t> = ('One', 'Two', 'Three', 'Four', 'Five')</a:t>
            </a:r>
          </a:p>
          <a:p>
            <a:pPr marL="82296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my_tuple</a:t>
            </a:r>
            <a:r>
              <a:rPr lang="en-US" sz="2800" dirty="0"/>
              <a:t>[3]</a:t>
            </a:r>
          </a:p>
          <a:p>
            <a:pPr marL="82296" indent="0">
              <a:buNone/>
            </a:pPr>
            <a:r>
              <a:rPr lang="en-US" sz="2800" dirty="0"/>
              <a:t>'Four'</a:t>
            </a:r>
          </a:p>
          <a:p>
            <a:pPr marL="82296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my_tuple</a:t>
            </a:r>
            <a:r>
              <a:rPr lang="en-US" sz="2800" dirty="0"/>
              <a:t>[3] = '</a:t>
            </a:r>
            <a:r>
              <a:rPr lang="en-US" sz="2800" dirty="0" smtClean="0"/>
              <a:t>Sixty’ #can’t do this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 err="1"/>
              <a:t>Traceback</a:t>
            </a:r>
            <a:r>
              <a:rPr lang="en-US" sz="2800" dirty="0"/>
              <a:t> (most recent call last):</a:t>
            </a:r>
          </a:p>
          <a:p>
            <a:pPr marL="82296" indent="0">
              <a:buNone/>
            </a:pPr>
            <a:r>
              <a:rPr lang="en-US" sz="2800" dirty="0"/>
              <a:t>  File "&lt;pyshell#103&gt;", line 1, in &lt;module&gt;</a:t>
            </a:r>
          </a:p>
          <a:p>
            <a:pPr marL="82296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my_tuple</a:t>
            </a:r>
            <a:r>
              <a:rPr lang="en-US" sz="2800" dirty="0"/>
              <a:t>[3] = 'Sixty'</a:t>
            </a:r>
          </a:p>
          <a:p>
            <a:pPr marL="82296" indent="0">
              <a:buNone/>
            </a:pPr>
            <a:r>
              <a:rPr lang="en-US" sz="2800" dirty="0" err="1"/>
              <a:t>TypeError</a:t>
            </a:r>
            <a:r>
              <a:rPr lang="en-US" sz="2800" dirty="0"/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68176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another container</a:t>
            </a:r>
          </a:p>
          <a:p>
            <a:endParaRPr lang="en-US" dirty="0"/>
          </a:p>
          <a:p>
            <a:r>
              <a:rPr lang="en-US" dirty="0" smtClean="0"/>
              <a:t>Cannot contain duplicates</a:t>
            </a:r>
          </a:p>
          <a:p>
            <a:endParaRPr lang="en-US" dirty="0"/>
          </a:p>
          <a:p>
            <a:r>
              <a:rPr lang="en-US" dirty="0" smtClean="0"/>
              <a:t>Useful for finding intersection, union, and differences between two sets</a:t>
            </a:r>
          </a:p>
          <a:p>
            <a:endParaRPr lang="en-US" dirty="0"/>
          </a:p>
          <a:p>
            <a:r>
              <a:rPr lang="en-US" dirty="0" smtClean="0"/>
              <a:t>Does not support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2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&gt;&gt;&gt; set1 = {1,2,3,5,7,9,10}</a:t>
            </a:r>
          </a:p>
          <a:p>
            <a:pPr marL="82296" indent="0">
              <a:buNone/>
            </a:pPr>
            <a:r>
              <a:rPr lang="en-US" dirty="0"/>
              <a:t>&gt;&gt;&gt; set2 = {3,4,6,8,10}</a:t>
            </a:r>
          </a:p>
          <a:p>
            <a:pPr marL="82296" indent="0">
              <a:buNone/>
            </a:pPr>
            <a:r>
              <a:rPr lang="en-US" dirty="0"/>
              <a:t>&gt;&gt;&gt; set1 | set2 #union of sets set1 and set2</a:t>
            </a:r>
          </a:p>
          <a:p>
            <a:pPr marL="82296" indent="0">
              <a:buNone/>
            </a:pPr>
            <a:r>
              <a:rPr lang="en-US" dirty="0"/>
              <a:t>{1, 2, 3, 4, 5, 6, 7, 8, 9, 10}</a:t>
            </a:r>
          </a:p>
          <a:p>
            <a:pPr marL="82296" indent="0">
              <a:buNone/>
            </a:pPr>
            <a:r>
              <a:rPr lang="en-US" dirty="0"/>
              <a:t>&gt;&gt;&gt; set1 &amp; set2 #intersection - in both set1 and set2</a:t>
            </a:r>
          </a:p>
          <a:p>
            <a:pPr marL="82296" indent="0">
              <a:buNone/>
            </a:pPr>
            <a:r>
              <a:rPr lang="en-US" dirty="0"/>
              <a:t>{10, 3}</a:t>
            </a:r>
          </a:p>
          <a:p>
            <a:pPr marL="82296" indent="0">
              <a:buNone/>
            </a:pPr>
            <a:r>
              <a:rPr lang="en-US" dirty="0"/>
              <a:t>&gt;&gt;&gt; set1 - set2 #difference between the two sets</a:t>
            </a:r>
          </a:p>
          <a:p>
            <a:pPr marL="82296" indent="0">
              <a:buNone/>
            </a:pPr>
            <a:r>
              <a:rPr lang="en-US" dirty="0"/>
              <a:t>{1, 2, 9, 5, 7}</a:t>
            </a:r>
          </a:p>
          <a:p>
            <a:pPr marL="82296" indent="0">
              <a:buNone/>
            </a:pPr>
            <a:r>
              <a:rPr lang="en-US" dirty="0"/>
              <a:t>&gt;&gt;&gt; set1 ^ set2 #symmetric difference - found in either one but not both</a:t>
            </a:r>
          </a:p>
          <a:p>
            <a:pPr marL="82296" indent="0">
              <a:buNone/>
            </a:pPr>
            <a:r>
              <a:rPr lang="en-US" dirty="0"/>
              <a:t>{1, 2, 4, 5, 6, 7, 8, 9}</a:t>
            </a:r>
          </a:p>
        </p:txBody>
      </p:sp>
    </p:spTree>
    <p:extLst>
      <p:ext uri="{BB962C8B-B14F-4D97-AF65-F5344CB8AC3E}">
        <p14:creationId xmlns:p14="http://schemas.microsoft.com/office/powerpoint/2010/main" val="3890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/>
              <a:t>&gt;&gt;&gt; set2</a:t>
            </a:r>
          </a:p>
          <a:p>
            <a:pPr marL="82296" indent="0">
              <a:buNone/>
            </a:pPr>
            <a:r>
              <a:rPr lang="en-US" sz="2400" dirty="0"/>
              <a:t>{8, 10, 3, 4, 6}</a:t>
            </a:r>
          </a:p>
          <a:p>
            <a:pPr marL="82296" indent="0">
              <a:buNone/>
            </a:pPr>
            <a:r>
              <a:rPr lang="en-US" sz="2400" dirty="0"/>
              <a:t>&gt;&gt;&gt; set2.add(15)</a:t>
            </a:r>
          </a:p>
          <a:p>
            <a:pPr marL="82296" indent="0">
              <a:buNone/>
            </a:pPr>
            <a:r>
              <a:rPr lang="en-US" sz="2400" dirty="0"/>
              <a:t>&gt;&gt;&gt; set2</a:t>
            </a:r>
          </a:p>
          <a:p>
            <a:pPr marL="82296" indent="0">
              <a:buNone/>
            </a:pPr>
            <a:r>
              <a:rPr lang="en-US" sz="2400" dirty="0"/>
              <a:t>{3, 4, 6, 8, 10, 15}</a:t>
            </a:r>
          </a:p>
          <a:p>
            <a:pPr marL="82296" indent="0">
              <a:buNone/>
            </a:pPr>
            <a:r>
              <a:rPr lang="en-US" sz="2400" dirty="0"/>
              <a:t>&gt;&gt;&gt; set2.remove(6)</a:t>
            </a:r>
          </a:p>
          <a:p>
            <a:pPr marL="82296" indent="0">
              <a:buNone/>
            </a:pPr>
            <a:r>
              <a:rPr lang="en-US" sz="2400" dirty="0"/>
              <a:t>&gt;&gt;&gt; set2</a:t>
            </a:r>
          </a:p>
          <a:p>
            <a:pPr marL="82296" indent="0">
              <a:buNone/>
            </a:pPr>
            <a:r>
              <a:rPr lang="en-US" sz="2400" dirty="0"/>
              <a:t>{3, 4, 8, 10, 15}</a:t>
            </a:r>
          </a:p>
          <a:p>
            <a:pPr marL="82296" indent="0">
              <a:buNone/>
            </a:pPr>
            <a:r>
              <a:rPr lang="en-US" sz="2400" dirty="0"/>
              <a:t>&gt;&gt;&gt; set2.clear(</a:t>
            </a:r>
            <a:r>
              <a:rPr lang="en-US" sz="2400" dirty="0" smtClean="0"/>
              <a:t>) #clears the set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&gt;&gt;&gt; set2</a:t>
            </a:r>
          </a:p>
          <a:p>
            <a:pPr marL="82296" indent="0">
              <a:buNone/>
            </a:pPr>
            <a:r>
              <a:rPr lang="en-US" sz="2400" dirty="0"/>
              <a:t>set()</a:t>
            </a:r>
          </a:p>
        </p:txBody>
      </p:sp>
    </p:spTree>
    <p:extLst>
      <p:ext uri="{BB962C8B-B14F-4D97-AF65-F5344CB8AC3E}">
        <p14:creationId xmlns:p14="http://schemas.microsoft.com/office/powerpoint/2010/main" val="39719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sz="2000" dirty="0"/>
              <a:t>&gt;&gt;&gt; numbers</a:t>
            </a:r>
          </a:p>
          <a:p>
            <a:pPr marL="82296" indent="0">
              <a:buNone/>
            </a:pPr>
            <a:r>
              <a:rPr lang="en-US" sz="2000" dirty="0"/>
              <a:t>[12, 34, 56, 89.5, 20]</a:t>
            </a:r>
          </a:p>
          <a:p>
            <a:pPr marL="82296" indent="0">
              <a:buNone/>
            </a:pPr>
            <a:r>
              <a:rPr lang="en-US" sz="2000" dirty="0"/>
              <a:t>&gt;&gt;&gt; 100 in numbers</a:t>
            </a:r>
          </a:p>
          <a:p>
            <a:pPr marL="82296" indent="0">
              <a:buNone/>
            </a:pPr>
            <a:r>
              <a:rPr lang="en-US" sz="2000" dirty="0"/>
              <a:t>False</a:t>
            </a:r>
          </a:p>
          <a:p>
            <a:pPr marL="82296" indent="0">
              <a:buNone/>
            </a:pPr>
            <a:r>
              <a:rPr lang="en-US" sz="2000" dirty="0"/>
              <a:t>&gt;&gt;&gt; 20 in numbers</a:t>
            </a:r>
          </a:p>
          <a:p>
            <a:pPr marL="82296" indent="0">
              <a:buNone/>
            </a:pPr>
            <a:r>
              <a:rPr lang="en-US" sz="2000" dirty="0"/>
              <a:t>True</a:t>
            </a:r>
          </a:p>
          <a:p>
            <a:pPr marL="82296" indent="0">
              <a:buNone/>
            </a:pPr>
            <a:r>
              <a:rPr lang="en-US" sz="2000" dirty="0"/>
              <a:t>&gt;&gt;&gt; 100 not in numbers</a:t>
            </a:r>
          </a:p>
          <a:p>
            <a:pPr marL="82296" indent="0">
              <a:buNone/>
            </a:pPr>
            <a:r>
              <a:rPr lang="en-US" sz="2000" dirty="0"/>
              <a:t>True</a:t>
            </a:r>
          </a:p>
          <a:p>
            <a:pPr marL="82296" indent="0">
              <a:buNone/>
            </a:pPr>
            <a:r>
              <a:rPr lang="en-US" sz="2000" dirty="0"/>
              <a:t>&gt;&gt;&gt; sum(numbers)</a:t>
            </a:r>
          </a:p>
          <a:p>
            <a:pPr marL="82296" indent="0">
              <a:buNone/>
            </a:pPr>
            <a:r>
              <a:rPr lang="en-US" sz="2000" dirty="0"/>
              <a:t>211.5</a:t>
            </a:r>
          </a:p>
          <a:p>
            <a:pPr marL="82296" indent="0">
              <a:buNone/>
            </a:pPr>
            <a:r>
              <a:rPr lang="en-US" sz="2000" dirty="0"/>
              <a:t>&gt;&gt;&gt; min(numbers)</a:t>
            </a:r>
          </a:p>
          <a:p>
            <a:pPr marL="82296" indent="0">
              <a:buNone/>
            </a:pPr>
            <a:r>
              <a:rPr lang="en-US" sz="2000" dirty="0"/>
              <a:t>12</a:t>
            </a:r>
          </a:p>
          <a:p>
            <a:pPr marL="82296" indent="0">
              <a:buNone/>
            </a:pPr>
            <a:r>
              <a:rPr lang="en-US" sz="2000" dirty="0"/>
              <a:t>&gt;&gt;&gt; max(numbers)</a:t>
            </a:r>
          </a:p>
          <a:p>
            <a:pPr marL="82296" indent="0">
              <a:buNone/>
            </a:pPr>
            <a:r>
              <a:rPr lang="en-US" sz="2000" dirty="0"/>
              <a:t>89.5</a:t>
            </a:r>
          </a:p>
          <a:p>
            <a:pPr marL="82296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len</a:t>
            </a:r>
            <a:r>
              <a:rPr lang="en-US" sz="2000" dirty="0"/>
              <a:t>(numbers</a:t>
            </a:r>
            <a:r>
              <a:rPr lang="en-US" sz="2000" dirty="0" smtClean="0"/>
              <a:t>) #length of list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5</a:t>
            </a:r>
          </a:p>
          <a:p>
            <a:pPr marL="82296" indent="0">
              <a:buNone/>
            </a:pPr>
            <a:r>
              <a:rPr lang="en-US" sz="2000" dirty="0"/>
              <a:t>&gt;&gt;&gt; numbers * </a:t>
            </a:r>
            <a:r>
              <a:rPr lang="en-US" sz="2000" dirty="0" smtClean="0"/>
              <a:t>3 #3 copies of list are </a:t>
            </a:r>
            <a:r>
              <a:rPr lang="en-US" sz="2000" dirty="0" err="1" smtClean="0"/>
              <a:t>concatentated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[12, 34, 56, 89.5, 20, 12, 34, 56, 89.5, 20, 12, 34, 56, 89.5, 20]</a:t>
            </a:r>
          </a:p>
          <a:p>
            <a:pPr marL="82296" indent="0">
              <a:buNone/>
            </a:pPr>
            <a:r>
              <a:rPr lang="en-US" sz="2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6577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notes…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da-DK" dirty="0"/>
              <a:t>&gt;&gt; set2 &lt;= set1</a:t>
            </a:r>
          </a:p>
          <a:p>
            <a:pPr marL="82296" indent="0">
              <a:buNone/>
            </a:pPr>
            <a:r>
              <a:rPr lang="da-DK" dirty="0"/>
              <a:t>True</a:t>
            </a:r>
          </a:p>
          <a:p>
            <a:pPr marL="82296" indent="0">
              <a:buNone/>
            </a:pPr>
            <a:r>
              <a:rPr lang="da-DK" dirty="0"/>
              <a:t>&gt;&gt;&gt; set2 &lt; set1</a:t>
            </a:r>
          </a:p>
          <a:p>
            <a:pPr marL="82296" indent="0">
              <a:buNone/>
            </a:pPr>
            <a:r>
              <a:rPr lang="da-DK" dirty="0"/>
              <a:t>True</a:t>
            </a:r>
          </a:p>
          <a:p>
            <a:pPr marL="82296" indent="0">
              <a:buNone/>
            </a:pPr>
            <a:r>
              <a:rPr lang="da-DK" dirty="0"/>
              <a:t>&gt;&gt;&gt; set3 = {22, 11, 33, 44}</a:t>
            </a:r>
          </a:p>
          <a:p>
            <a:pPr marL="82296" indent="0">
              <a:buNone/>
            </a:pPr>
            <a:r>
              <a:rPr lang="da-DK" dirty="0"/>
              <a:t>&gt;&gt;&gt; set3 &lt; set1</a:t>
            </a:r>
          </a:p>
          <a:p>
            <a:pPr marL="82296" indent="0">
              <a:buNone/>
            </a:pPr>
            <a:r>
              <a:rPr lang="da-DK" dirty="0"/>
              <a:t>False</a:t>
            </a:r>
          </a:p>
          <a:p>
            <a:pPr marL="82296" indent="0">
              <a:buNone/>
            </a:pPr>
            <a:r>
              <a:rPr lang="da-DK" dirty="0"/>
              <a:t>&gt;&gt;&gt;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methods….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numbers.reverse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/>
              <a:t>&gt;&gt;&gt; numbers</a:t>
            </a:r>
          </a:p>
          <a:p>
            <a:pPr marL="82296" indent="0">
              <a:buNone/>
            </a:pPr>
            <a:r>
              <a:rPr lang="en-US" dirty="0"/>
              <a:t>[20, 89.5, 56, 34, 12]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numbers.sort</a:t>
            </a:r>
            <a:r>
              <a:rPr lang="en-US" dirty="0"/>
              <a:t>()</a:t>
            </a:r>
          </a:p>
          <a:p>
            <a:pPr marL="82296" indent="0">
              <a:buNone/>
            </a:pPr>
            <a:r>
              <a:rPr lang="en-US" dirty="0"/>
              <a:t>&gt;&gt;&gt; numbers</a:t>
            </a:r>
          </a:p>
          <a:p>
            <a:pPr marL="82296" indent="0">
              <a:buNone/>
            </a:pPr>
            <a:r>
              <a:rPr lang="en-US" dirty="0"/>
              <a:t>[12, 20, 34, 56, 89.5]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numbers.sort</a:t>
            </a:r>
            <a:r>
              <a:rPr lang="en-US" dirty="0"/>
              <a:t>(reverse=True)</a:t>
            </a:r>
          </a:p>
          <a:p>
            <a:pPr marL="82296" indent="0">
              <a:buNone/>
            </a:pPr>
            <a:r>
              <a:rPr lang="en-US" dirty="0"/>
              <a:t>&gt;&gt;&gt; numbers</a:t>
            </a:r>
          </a:p>
          <a:p>
            <a:pPr marL="82296" indent="0">
              <a:buNone/>
            </a:pPr>
            <a:r>
              <a:rPr lang="en-US" dirty="0"/>
              <a:t>[89.5, 56, 34, 20, 12]</a:t>
            </a:r>
          </a:p>
        </p:txBody>
      </p:sp>
    </p:spTree>
    <p:extLst>
      <p:ext uri="{BB962C8B-B14F-4D97-AF65-F5344CB8AC3E}">
        <p14:creationId xmlns:p14="http://schemas.microsoft.com/office/powerpoint/2010/main" val="6000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&gt;&gt;&gt; x = [1, 2, 3]</a:t>
            </a:r>
          </a:p>
          <a:p>
            <a:pPr marL="82296" indent="0">
              <a:buNone/>
            </a:pPr>
            <a:r>
              <a:rPr lang="en-US" sz="2000" dirty="0"/>
              <a:t>&gt;&gt;&gt; y = [4, 5, 6]</a:t>
            </a:r>
          </a:p>
          <a:p>
            <a:pPr marL="82296" indent="0">
              <a:buNone/>
            </a:pPr>
            <a:r>
              <a:rPr lang="en-US" sz="2000" dirty="0"/>
              <a:t>&gt;&gt;&gt; x = x + y #concatenates x and y and assigns to x</a:t>
            </a:r>
          </a:p>
          <a:p>
            <a:pPr marL="82296" indent="0">
              <a:buNone/>
            </a:pPr>
            <a:r>
              <a:rPr lang="en-US" sz="2000" dirty="0"/>
              <a:t>&gt;&gt;&gt; x</a:t>
            </a:r>
          </a:p>
          <a:p>
            <a:pPr marL="82296" indent="0">
              <a:buNone/>
            </a:pPr>
            <a:r>
              <a:rPr lang="en-US" sz="2000" dirty="0"/>
              <a:t>[1, 2, 3, 4, 5, 6]</a:t>
            </a:r>
          </a:p>
          <a:p>
            <a:pPr marL="82296" indent="0">
              <a:buNone/>
            </a:pPr>
            <a:r>
              <a:rPr lang="en-US" sz="2000" dirty="0"/>
              <a:t>&gt;&gt;&gt; a = [1,2,3]</a:t>
            </a:r>
          </a:p>
          <a:p>
            <a:pPr marL="82296" indent="0">
              <a:buNone/>
            </a:pPr>
            <a:r>
              <a:rPr lang="en-US" sz="2000" dirty="0"/>
              <a:t>&gt;&gt;&gt; b = [4,5,6]</a:t>
            </a:r>
          </a:p>
          <a:p>
            <a:pPr marL="82296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a.extend</a:t>
            </a:r>
            <a:r>
              <a:rPr lang="en-US" sz="2000" dirty="0"/>
              <a:t>(b) #</a:t>
            </a:r>
            <a:r>
              <a:rPr lang="en-US" sz="2000" dirty="0" err="1"/>
              <a:t>concatentates</a:t>
            </a:r>
            <a:r>
              <a:rPr lang="en-US" sz="2000" dirty="0"/>
              <a:t> a and b and assigns to a</a:t>
            </a:r>
          </a:p>
          <a:p>
            <a:pPr marL="82296" indent="0">
              <a:buNone/>
            </a:pPr>
            <a:r>
              <a:rPr lang="en-US" sz="2000" dirty="0"/>
              <a:t>&gt;&gt;&gt; a</a:t>
            </a:r>
          </a:p>
          <a:p>
            <a:pPr marL="82296" indent="0">
              <a:buNone/>
            </a:pPr>
            <a:r>
              <a:rPr lang="en-US" sz="2000" dirty="0"/>
              <a:t>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62856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16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More notes…..lists are mutable, unlike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9684"/>
            <a:ext cx="7498080" cy="5098716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1800" dirty="0"/>
              <a:t>&gt;&gt;&gt; games = ['cricket', 'baseball', 'basketball', 'squash']</a:t>
            </a:r>
          </a:p>
          <a:p>
            <a:pPr marL="82296" indent="0">
              <a:buNone/>
            </a:pPr>
            <a:r>
              <a:rPr lang="en-US" sz="1800" dirty="0"/>
              <a:t>&gt;&gt;&gt; games[1] #returns the second element</a:t>
            </a:r>
          </a:p>
          <a:p>
            <a:pPr marL="82296" indent="0">
              <a:buNone/>
            </a:pPr>
            <a:r>
              <a:rPr lang="en-US" sz="1800" dirty="0"/>
              <a:t>'baseball'</a:t>
            </a:r>
          </a:p>
          <a:p>
            <a:pPr marL="82296" indent="0">
              <a:buNone/>
            </a:pPr>
            <a:r>
              <a:rPr lang="en-US" sz="1800" dirty="0"/>
              <a:t>&gt;&gt;&gt; games[-1] #the last element is retrieved</a:t>
            </a:r>
          </a:p>
          <a:p>
            <a:pPr marL="82296" indent="0">
              <a:buNone/>
            </a:pPr>
            <a:r>
              <a:rPr lang="en-US" sz="1800" dirty="0"/>
              <a:t>'squash'</a:t>
            </a:r>
          </a:p>
          <a:p>
            <a:pPr marL="82296" indent="0">
              <a:buNone/>
            </a:pPr>
            <a:r>
              <a:rPr lang="en-US" sz="1800" dirty="0"/>
              <a:t>&gt;&gt;&gt; games[-2:] #give me the last two games</a:t>
            </a:r>
          </a:p>
          <a:p>
            <a:pPr marL="82296" indent="0">
              <a:buNone/>
            </a:pPr>
            <a:r>
              <a:rPr lang="en-US" sz="1800" dirty="0"/>
              <a:t>['basketball', 'squash']</a:t>
            </a:r>
          </a:p>
          <a:p>
            <a:pPr marL="82296" indent="0">
              <a:buNone/>
            </a:pPr>
            <a:r>
              <a:rPr lang="en-US" sz="1800" dirty="0"/>
              <a:t>&gt;&gt;&gt; games[1] = "soccer" #replaces baseball with soccer</a:t>
            </a:r>
          </a:p>
          <a:p>
            <a:pPr marL="82296" indent="0">
              <a:buNone/>
            </a:pPr>
            <a:r>
              <a:rPr lang="en-US" sz="1800" dirty="0"/>
              <a:t>&gt;&gt;&gt; games</a:t>
            </a:r>
          </a:p>
          <a:p>
            <a:pPr marL="82296" indent="0">
              <a:buNone/>
            </a:pPr>
            <a:r>
              <a:rPr lang="en-US" sz="1800" dirty="0"/>
              <a:t>['cricket', 'soccer', 'basketball', 'squash']</a:t>
            </a:r>
          </a:p>
          <a:p>
            <a:pPr marL="82296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games.append</a:t>
            </a:r>
            <a:r>
              <a:rPr lang="en-US" sz="1800" dirty="0"/>
              <a:t>('hockey')</a:t>
            </a:r>
          </a:p>
          <a:p>
            <a:pPr marL="82296" indent="0">
              <a:buNone/>
            </a:pPr>
            <a:r>
              <a:rPr lang="en-US" sz="1800" dirty="0"/>
              <a:t>&gt;&gt;&gt; games</a:t>
            </a:r>
          </a:p>
          <a:p>
            <a:pPr marL="82296" indent="0">
              <a:buNone/>
            </a:pPr>
            <a:r>
              <a:rPr lang="en-US" sz="1800" dirty="0"/>
              <a:t>['cricket', 'soccer', 'basketball', 'squash', 'hockey']</a:t>
            </a:r>
          </a:p>
          <a:p>
            <a:pPr marL="82296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games.insert</a:t>
            </a:r>
            <a:r>
              <a:rPr lang="en-US" sz="1800" dirty="0"/>
              <a:t>(1, 'volleyball')</a:t>
            </a:r>
          </a:p>
          <a:p>
            <a:pPr marL="82296" indent="0">
              <a:buNone/>
            </a:pPr>
            <a:r>
              <a:rPr lang="en-US" sz="1800" dirty="0"/>
              <a:t>&gt;&gt;&gt; games</a:t>
            </a:r>
          </a:p>
          <a:p>
            <a:pPr marL="82296" indent="0">
              <a:buNone/>
            </a:pPr>
            <a:r>
              <a:rPr lang="en-US" sz="1800" dirty="0"/>
              <a:t>['cricket', 'volleyball', 'soccer', 'basketball', 'squash', 'hockey']</a:t>
            </a:r>
          </a:p>
          <a:p>
            <a:pPr marL="82296" indent="0">
              <a:buNone/>
            </a:pPr>
            <a:r>
              <a:rPr lang="en-US" sz="18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501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Removing/Popping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dirty="0"/>
              <a:t>&gt;&gt;&gt; games</a:t>
            </a:r>
          </a:p>
          <a:p>
            <a:pPr marL="82296" indent="0">
              <a:buNone/>
            </a:pPr>
            <a:r>
              <a:rPr lang="en-US" dirty="0"/>
              <a:t>['cricket', 'volleyball', 'soccer', 'basketball', 'squash', 'hockey']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games.remove</a:t>
            </a:r>
            <a:r>
              <a:rPr lang="en-US" dirty="0"/>
              <a:t>('squash')</a:t>
            </a:r>
          </a:p>
          <a:p>
            <a:pPr marL="82296" indent="0">
              <a:buNone/>
            </a:pPr>
            <a:r>
              <a:rPr lang="en-US" dirty="0"/>
              <a:t>&gt;&gt;&gt; games</a:t>
            </a:r>
          </a:p>
          <a:p>
            <a:pPr marL="82296" indent="0">
              <a:buNone/>
            </a:pPr>
            <a:r>
              <a:rPr lang="en-US" dirty="0"/>
              <a:t>['cricket', 'volleyball', 'soccer', 'basketball', 'hockey']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games.pop</a:t>
            </a:r>
            <a:r>
              <a:rPr lang="en-US" dirty="0"/>
              <a:t>() #pop the last element</a:t>
            </a:r>
          </a:p>
          <a:p>
            <a:pPr marL="82296" indent="0">
              <a:buNone/>
            </a:pPr>
            <a:r>
              <a:rPr lang="en-US" dirty="0"/>
              <a:t>'hockey'</a:t>
            </a:r>
          </a:p>
          <a:p>
            <a:pPr marL="82296" indent="0">
              <a:buNone/>
            </a:pPr>
            <a:r>
              <a:rPr lang="en-US" dirty="0"/>
              <a:t>&gt;&gt;&gt; games</a:t>
            </a:r>
          </a:p>
          <a:p>
            <a:pPr marL="82296" indent="0">
              <a:buNone/>
            </a:pPr>
            <a:r>
              <a:rPr lang="en-US" dirty="0"/>
              <a:t>['cricket', 'volleyball', 'soccer', 'basketball']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games.pop</a:t>
            </a:r>
            <a:r>
              <a:rPr lang="en-US" dirty="0"/>
              <a:t>(1) #pop the second element</a:t>
            </a:r>
          </a:p>
          <a:p>
            <a:pPr marL="82296" indent="0">
              <a:buNone/>
            </a:pPr>
            <a:r>
              <a:rPr lang="en-US" dirty="0"/>
              <a:t>'volleyball'</a:t>
            </a:r>
          </a:p>
          <a:p>
            <a:pPr marL="82296" indent="0">
              <a:buNone/>
            </a:pPr>
            <a:r>
              <a:rPr lang="en-US" dirty="0"/>
              <a:t>&gt;&gt;&gt; games</a:t>
            </a:r>
          </a:p>
          <a:p>
            <a:pPr marL="82296" indent="0">
              <a:buNone/>
            </a:pPr>
            <a:r>
              <a:rPr lang="en-US" dirty="0"/>
              <a:t>['cricket', 'soccer', 'basketball']</a:t>
            </a:r>
          </a:p>
          <a:p>
            <a:pPr marL="82296" indent="0">
              <a:buNone/>
            </a:pPr>
            <a:r>
              <a:rPr lang="en-US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39573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82937"/>
          </a:xfrm>
        </p:spPr>
        <p:txBody>
          <a:bodyPr>
            <a:noAutofit/>
          </a:bodyPr>
          <a:lstStyle/>
          <a:p>
            <a:r>
              <a:rPr lang="en-US" sz="2800" dirty="0" err="1"/>
              <a:t>games.append</a:t>
            </a:r>
            <a:r>
              <a:rPr lang="en-US" sz="2800" dirty="0"/>
              <a:t>(‘ice hockey’)</a:t>
            </a:r>
          </a:p>
          <a:p>
            <a:r>
              <a:rPr lang="en-US" sz="2800" dirty="0" err="1"/>
              <a:t>games.reverse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list.sort</a:t>
            </a:r>
            <a:r>
              <a:rPr lang="en-US" sz="2800" dirty="0"/>
              <a:t>(games</a:t>
            </a:r>
            <a:r>
              <a:rPr lang="en-US" sz="2800" dirty="0" smtClean="0"/>
              <a:t>) or sorted(games)</a:t>
            </a:r>
            <a:endParaRPr lang="en-US" sz="2800" dirty="0"/>
          </a:p>
          <a:p>
            <a:r>
              <a:rPr lang="en-US" sz="2800" dirty="0" err="1"/>
              <a:t>len</a:t>
            </a:r>
            <a:r>
              <a:rPr lang="en-US" sz="2800" dirty="0"/>
              <a:t>(games)</a:t>
            </a:r>
          </a:p>
          <a:p>
            <a:r>
              <a:rPr lang="en-US" sz="2800" dirty="0" err="1"/>
              <a:t>games.extend</a:t>
            </a:r>
            <a:r>
              <a:rPr lang="en-US" sz="2800" dirty="0"/>
              <a:t>([‘water polo’, ‘table tennis’])</a:t>
            </a:r>
          </a:p>
          <a:p>
            <a:r>
              <a:rPr lang="en-US" sz="2800" dirty="0" err="1"/>
              <a:t>games.pop</a:t>
            </a:r>
            <a:r>
              <a:rPr lang="en-US" sz="2800" dirty="0"/>
              <a:t>([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r>
              <a:rPr lang="en-US" sz="2800" dirty="0" err="1"/>
              <a:t>games.remove</a:t>
            </a:r>
            <a:r>
              <a:rPr lang="en-US" sz="2800" dirty="0"/>
              <a:t>(‘hockey’)</a:t>
            </a:r>
          </a:p>
          <a:p>
            <a:r>
              <a:rPr lang="en-US" sz="2800" dirty="0" err="1"/>
              <a:t>games.insert</a:t>
            </a:r>
            <a:r>
              <a:rPr lang="en-US" sz="2800" dirty="0"/>
              <a:t>(index, ‘new game’)</a:t>
            </a:r>
          </a:p>
          <a:p>
            <a:r>
              <a:rPr lang="en-US" sz="2800" dirty="0" err="1"/>
              <a:t>games.count</a:t>
            </a:r>
            <a:r>
              <a:rPr lang="en-US" sz="2800" dirty="0"/>
              <a:t>(‘cricket’) #counts number of occurrences in games list</a:t>
            </a:r>
          </a:p>
        </p:txBody>
      </p:sp>
    </p:spTree>
    <p:extLst>
      <p:ext uri="{BB962C8B-B14F-4D97-AF65-F5344CB8AC3E}">
        <p14:creationId xmlns:p14="http://schemas.microsoft.com/office/powerpoint/2010/main" val="356688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container class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Stores keys and their corresponding values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Very useful for processing JSON files (e.g., data from Twitter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6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263147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400" dirty="0"/>
              <a:t>&gt;&gt;&gt; capitals = { 'India' : 'New Delhi', 'USA': 'Washington D.C.', 'Japan': 'Tokyo'}</a:t>
            </a:r>
          </a:p>
          <a:p>
            <a:pPr marL="82296" indent="0">
              <a:buNone/>
            </a:pPr>
            <a:r>
              <a:rPr lang="en-US" sz="2400" dirty="0"/>
              <a:t>&gt;&gt;&gt; capitals</a:t>
            </a:r>
          </a:p>
          <a:p>
            <a:pPr marL="82296" indent="0">
              <a:buNone/>
            </a:pPr>
            <a:r>
              <a:rPr lang="en-US" sz="2400" dirty="0"/>
              <a:t>{'USA': 'Washington D.C.', 'Japan': 'Tokyo', 'India': 'New Delhi'}</a:t>
            </a:r>
          </a:p>
          <a:p>
            <a:pPr marL="82296" indent="0">
              <a:buNone/>
            </a:pPr>
            <a:r>
              <a:rPr lang="en-US" sz="2400" dirty="0"/>
              <a:t>&gt;&gt;&gt; capitals['Japan']</a:t>
            </a:r>
          </a:p>
          <a:p>
            <a:pPr marL="82296" indent="0">
              <a:buNone/>
            </a:pPr>
            <a:r>
              <a:rPr lang="en-US" sz="2400" dirty="0"/>
              <a:t>'Tokyo'</a:t>
            </a:r>
          </a:p>
          <a:p>
            <a:pPr marL="82296" indent="0">
              <a:buNone/>
            </a:pPr>
            <a:r>
              <a:rPr lang="en-US" sz="2400" dirty="0"/>
              <a:t>&gt;&gt;&gt; capitals['Australia'</a:t>
            </a:r>
            <a:r>
              <a:rPr lang="en-US" sz="2400" dirty="0" smtClean="0"/>
              <a:t>] #will give error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err="1"/>
              <a:t>Traceback</a:t>
            </a:r>
            <a:r>
              <a:rPr lang="en-US" sz="2400" dirty="0"/>
              <a:t> (most recent call last):</a:t>
            </a:r>
          </a:p>
          <a:p>
            <a:pPr marL="82296" indent="0">
              <a:buNone/>
            </a:pPr>
            <a:r>
              <a:rPr lang="en-US" sz="2400" dirty="0"/>
              <a:t>  File "&lt;pyshell#55&gt;", line 1, in &lt;module&gt;</a:t>
            </a:r>
          </a:p>
          <a:p>
            <a:pPr marL="82296" indent="0">
              <a:buNone/>
            </a:pPr>
            <a:r>
              <a:rPr lang="en-US" sz="2400" dirty="0"/>
              <a:t>    capitals['Australia']</a:t>
            </a:r>
          </a:p>
          <a:p>
            <a:pPr marL="82296" indent="0">
              <a:buNone/>
            </a:pPr>
            <a:r>
              <a:rPr lang="en-US" sz="2400" dirty="0" err="1"/>
              <a:t>KeyError</a:t>
            </a:r>
            <a:r>
              <a:rPr lang="en-US" sz="2400" dirty="0"/>
              <a:t>: '</a:t>
            </a:r>
            <a:r>
              <a:rPr lang="en-US" sz="2400" dirty="0" smtClean="0"/>
              <a:t>Australia’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&gt;&gt;&gt; 'Australia' in </a:t>
            </a:r>
            <a:r>
              <a:rPr lang="en-US" sz="2400" dirty="0" smtClean="0"/>
              <a:t>capitals #check if Australia is a valid key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8309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543</TotalTime>
  <Words>1935</Words>
  <Application>Microsoft Macintosh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Lists and Dictionaries</vt:lpstr>
      <vt:lpstr>Common methods</vt:lpstr>
      <vt:lpstr>More methods….</vt:lpstr>
      <vt:lpstr>Methods continued…</vt:lpstr>
      <vt:lpstr>More notes…..lists are mutable, unlike strings</vt:lpstr>
      <vt:lpstr>Removing/Popping elements</vt:lpstr>
      <vt:lpstr>Summary of Methods</vt:lpstr>
      <vt:lpstr>Dictionaries</vt:lpstr>
      <vt:lpstr>Examples</vt:lpstr>
      <vt:lpstr>Examples…..</vt:lpstr>
      <vt:lpstr>Examples….</vt:lpstr>
      <vt:lpstr>Sorting Dictionaries</vt:lpstr>
      <vt:lpstr>More Complex Dictionaries</vt:lpstr>
      <vt:lpstr>Exercise</vt:lpstr>
      <vt:lpstr>Tuples</vt:lpstr>
      <vt:lpstr>Some Examples</vt:lpstr>
      <vt:lpstr>Sets</vt:lpstr>
      <vt:lpstr>Examples</vt:lpstr>
      <vt:lpstr>Other common methods</vt:lpstr>
      <vt:lpstr>More notes…</vt:lpstr>
    </vt:vector>
  </TitlesOfParts>
  <Company>UTA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Dictionaries</dc:title>
  <dc:creator>Sridhar Nerur</dc:creator>
  <cp:lastModifiedBy>Sridhar Nerur</cp:lastModifiedBy>
  <cp:revision>13</cp:revision>
  <dcterms:created xsi:type="dcterms:W3CDTF">2015-02-01T17:02:48Z</dcterms:created>
  <dcterms:modified xsi:type="dcterms:W3CDTF">2015-02-02T04:35:06Z</dcterms:modified>
</cp:coreProperties>
</file>