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80" r:id="rId5"/>
    <p:sldId id="264" r:id="rId6"/>
    <p:sldId id="265" r:id="rId7"/>
    <p:sldId id="281" r:id="rId8"/>
    <p:sldId id="282" r:id="rId9"/>
    <p:sldId id="304" r:id="rId10"/>
    <p:sldId id="305" r:id="rId11"/>
    <p:sldId id="266" r:id="rId12"/>
    <p:sldId id="267" r:id="rId13"/>
    <p:sldId id="268" r:id="rId14"/>
    <p:sldId id="269" r:id="rId15"/>
    <p:sldId id="270" r:id="rId16"/>
    <p:sldId id="271" r:id="rId17"/>
    <p:sldId id="283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06" r:id="rId30"/>
    <p:sldId id="307" r:id="rId31"/>
    <p:sldId id="308" r:id="rId32"/>
    <p:sldId id="309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2657F05-1457-CC48-9A68-9DEF4BC2F0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657C59-E953-F343-9480-53651173DBA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asbt.github.io/mlxtend/user_guide/frequent_patterns/association_rules/" TargetMode="External"/><Relationship Id="rId4" Type="http://schemas.openxmlformats.org/officeDocument/2006/relationships/hyperlink" Target="http://intelligentonlinetools.com/blog/2018/02/10/how-to-create-data-visualization-for-association-rules-in-data-min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bpython.com/market-basket-analysi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1231"/>
            <a:ext cx="7406640" cy="963019"/>
          </a:xfrm>
        </p:spPr>
        <p:txBody>
          <a:bodyPr/>
          <a:lstStyle/>
          <a:p>
            <a:pPr algn="ctr"/>
            <a:r>
              <a:rPr lang="en-US" dirty="0" smtClean="0"/>
              <a:t>Market Basket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44083"/>
            <a:ext cx="7406640" cy="5080000"/>
          </a:xfrm>
        </p:spPr>
        <p:txBody>
          <a:bodyPr/>
          <a:lstStyle/>
          <a:p>
            <a:pPr marL="484632" indent="-457200">
              <a:buFont typeface="Arial"/>
              <a:buChar char="•"/>
            </a:pPr>
            <a:r>
              <a:rPr lang="en-US" dirty="0" smtClean="0"/>
              <a:t>Customers are fairly predictable in what they buy</a:t>
            </a:r>
          </a:p>
          <a:p>
            <a:pPr marL="484632" indent="-457200">
              <a:buFont typeface="Arial"/>
              <a:buChar char="•"/>
            </a:pPr>
            <a:endParaRPr lang="en-US" dirty="0"/>
          </a:p>
          <a:p>
            <a:pPr marL="484632" indent="-457200">
              <a:buFont typeface="Arial"/>
              <a:buChar char="•"/>
            </a:pPr>
            <a:r>
              <a:rPr lang="en-US" dirty="0" smtClean="0"/>
              <a:t>A visit to the grocery constitutes a market basket</a:t>
            </a:r>
          </a:p>
          <a:p>
            <a:pPr marL="484632" indent="-457200">
              <a:buFont typeface="Arial"/>
              <a:buChar char="•"/>
            </a:pPr>
            <a:endParaRPr lang="en-US" dirty="0"/>
          </a:p>
          <a:p>
            <a:pPr marL="484632" indent="-457200">
              <a:buFont typeface="Arial"/>
              <a:buChar char="•"/>
            </a:pPr>
            <a:r>
              <a:rPr lang="en-US" dirty="0" smtClean="0"/>
              <a:t>Example: In my last visit to a store, I purchased the following items:</a:t>
            </a:r>
          </a:p>
          <a:p>
            <a:r>
              <a:rPr lang="en-US" dirty="0" smtClean="0"/>
              <a:t>Bread, milk, bananas, buttermilk, yogurt, orange juice</a:t>
            </a:r>
          </a:p>
          <a:p>
            <a:endParaRPr lang="en-US" dirty="0"/>
          </a:p>
          <a:p>
            <a:pPr marL="484632" indent="-457200">
              <a:buFont typeface="Arial"/>
              <a:buChar char="•"/>
            </a:pPr>
            <a:r>
              <a:rPr lang="en-US" dirty="0" smtClean="0"/>
              <a:t>An individual market basket is the unit of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8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seldom in the desired format</a:t>
            </a:r>
          </a:p>
          <a:p>
            <a:r>
              <a:rPr lang="en-US" dirty="0" smtClean="0"/>
              <a:t>A database may store information as follows:</a:t>
            </a:r>
          </a:p>
          <a:p>
            <a:pPr marL="82296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32748"/>
              </p:ext>
            </p:extLst>
          </p:nvPr>
        </p:nvGraphicFramePr>
        <p:xfrm>
          <a:off x="1524000" y="3276601"/>
          <a:ext cx="6095999" cy="268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33552">
                <a:tc>
                  <a:txBody>
                    <a:bodyPr/>
                    <a:lstStyle/>
                    <a:p>
                      <a:r>
                        <a:rPr lang="en-US" dirty="0" smtClean="0"/>
                        <a:t>Trans#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</a:tr>
              <a:tr h="3048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53355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  <a:tr h="52030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</a:p>
                  </a:txBody>
                  <a:tcPr/>
                </a:tc>
              </a:tr>
              <a:tr h="520309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6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 smtClean="0"/>
              <a:t>Consider the following transactions:</a:t>
            </a:r>
          </a:p>
          <a:p>
            <a:pPr marL="82296" indent="0">
              <a:buNone/>
            </a:pPr>
            <a:r>
              <a:rPr lang="en-US" dirty="0" err="1"/>
              <a:t>Eggs,Bread,Apples,Strawberry,Pineapple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Eggs,Bread,Bananas,Toothpaste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Bread,Bananas,Flowers,Ice</a:t>
            </a:r>
            <a:r>
              <a:rPr lang="en-US" dirty="0"/>
              <a:t> Cream</a:t>
            </a:r>
          </a:p>
          <a:p>
            <a:pPr marL="82296" indent="0">
              <a:buNone/>
            </a:pPr>
            <a:r>
              <a:rPr lang="en-US" dirty="0" err="1"/>
              <a:t>Bread,Juice,Jelly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Eggs,Bread,Juice,Apples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Eggs,Bananas,Cookies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Eggs,Bread,Bananas,Apples,Cashews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Bread,Juice,Wine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Beer,Peanuts,Diaper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Bread,Bananas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691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88" y="1256108"/>
            <a:ext cx="7845200" cy="5601892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arules</a:t>
            </a:r>
            <a:r>
              <a:rPr lang="en-US" dirty="0"/>
              <a:t>")</a:t>
            </a:r>
          </a:p>
          <a:p>
            <a:pPr marL="82296" indent="0">
              <a:buNone/>
            </a:pPr>
            <a:r>
              <a:rPr lang="en-US" dirty="0"/>
              <a:t>&gt; library(</a:t>
            </a:r>
            <a:r>
              <a:rPr lang="en-US" dirty="0" err="1"/>
              <a:t>arules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&gt; t &lt;- </a:t>
            </a:r>
            <a:r>
              <a:rPr lang="en-US" dirty="0" err="1"/>
              <a:t>read.transactions</a:t>
            </a:r>
            <a:r>
              <a:rPr lang="en-US" dirty="0"/>
              <a:t>("</a:t>
            </a:r>
            <a:r>
              <a:rPr lang="en-US" dirty="0" err="1"/>
              <a:t>basket.csv</a:t>
            </a:r>
            <a:r>
              <a:rPr lang="en-US" dirty="0"/>
              <a:t>", format="basket", </a:t>
            </a:r>
            <a:r>
              <a:rPr lang="en-US" dirty="0" err="1"/>
              <a:t>sep</a:t>
            </a:r>
            <a:r>
              <a:rPr lang="en-US" dirty="0"/>
              <a:t> = ",")</a:t>
            </a:r>
          </a:p>
          <a:p>
            <a:pPr marL="82296" indent="0">
              <a:buNone/>
            </a:pPr>
            <a:r>
              <a:rPr lang="en-US" dirty="0"/>
              <a:t>&gt; inspect(t)</a:t>
            </a:r>
          </a:p>
          <a:p>
            <a:pPr marL="82296" indent="0">
              <a:buNone/>
            </a:pPr>
            <a:r>
              <a:rPr lang="en-US" dirty="0"/>
              <a:t>   items       </a:t>
            </a:r>
          </a:p>
          <a:p>
            <a:pPr marL="82296" indent="0">
              <a:buNone/>
            </a:pPr>
            <a:r>
              <a:rPr lang="en-US" dirty="0"/>
              <a:t>1  {Apples,    </a:t>
            </a:r>
          </a:p>
          <a:p>
            <a:pPr marL="82296" indent="0">
              <a:buNone/>
            </a:pPr>
            <a:r>
              <a:rPr lang="en-US" dirty="0"/>
              <a:t>    Bread,     </a:t>
            </a:r>
          </a:p>
          <a:p>
            <a:pPr marL="82296" indent="0">
              <a:buNone/>
            </a:pPr>
            <a:r>
              <a:rPr lang="en-US" dirty="0"/>
              <a:t>    Eggs,      </a:t>
            </a:r>
          </a:p>
          <a:p>
            <a:pPr marL="82296" indent="0">
              <a:buNone/>
            </a:pPr>
            <a:r>
              <a:rPr lang="en-US" dirty="0"/>
              <a:t>    Pineapple, </a:t>
            </a:r>
          </a:p>
          <a:p>
            <a:pPr marL="82296" indent="0">
              <a:buNone/>
            </a:pPr>
            <a:r>
              <a:rPr lang="en-US" dirty="0"/>
              <a:t>    Strawberry}</a:t>
            </a:r>
          </a:p>
          <a:p>
            <a:pPr marL="82296" indent="0">
              <a:buNone/>
            </a:pPr>
            <a:r>
              <a:rPr lang="tr-TR" dirty="0"/>
              <a:t>2  {</a:t>
            </a:r>
            <a:r>
              <a:rPr lang="tr-TR" dirty="0" err="1"/>
              <a:t>Bananas</a:t>
            </a:r>
            <a:r>
              <a:rPr lang="tr-TR" dirty="0"/>
              <a:t>,   </a:t>
            </a:r>
          </a:p>
          <a:p>
            <a:pPr marL="82296" indent="0">
              <a:buNone/>
            </a:pPr>
            <a:r>
              <a:rPr lang="en-US" dirty="0"/>
              <a:t>    Bread,     </a:t>
            </a:r>
          </a:p>
          <a:p>
            <a:pPr marL="82296" indent="0">
              <a:buNone/>
            </a:pPr>
            <a:r>
              <a:rPr lang="en-US" dirty="0"/>
              <a:t>    Eggs,      </a:t>
            </a:r>
          </a:p>
          <a:p>
            <a:pPr marL="82296" indent="0">
              <a:buNone/>
            </a:pPr>
            <a:r>
              <a:rPr lang="en-US" dirty="0"/>
              <a:t>    Toothpaste}</a:t>
            </a:r>
          </a:p>
          <a:p>
            <a:pPr marL="82296" indent="0">
              <a:buNone/>
            </a:pPr>
            <a:r>
              <a:rPr lang="en-US" dirty="0"/>
              <a:t>…..others are not shown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&gt; </a:t>
            </a:r>
            <a:r>
              <a:rPr lang="en-US" dirty="0" err="1"/>
              <a:t>itemFrequencyPlot</a:t>
            </a:r>
            <a:r>
              <a:rPr lang="en-US" dirty="0"/>
              <a:t>(t, type="absolute")</a:t>
            </a:r>
          </a:p>
          <a:p>
            <a:pPr marL="82296" indent="0">
              <a:buNone/>
            </a:pPr>
            <a:r>
              <a:rPr lang="en-US" dirty="0"/>
              <a:t>&gt; </a:t>
            </a:r>
            <a:r>
              <a:rPr lang="en-US" dirty="0" err="1"/>
              <a:t>pdf</a:t>
            </a:r>
            <a:r>
              <a:rPr lang="en-US" dirty="0"/>
              <a:t>("</a:t>
            </a:r>
            <a:r>
              <a:rPr lang="en-US" dirty="0" err="1" smtClean="0"/>
              <a:t>itemFreq.pdf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5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6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55579"/>
          </a:xfrm>
        </p:spPr>
        <p:txBody>
          <a:bodyPr/>
          <a:lstStyle/>
          <a:p>
            <a:pPr algn="ctr"/>
            <a:r>
              <a:rPr lang="en-US" dirty="0" smtClean="0"/>
              <a:t>R code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9474"/>
            <a:ext cx="7498080" cy="5788526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sz="1800" dirty="0"/>
              <a:t>&gt; rules &lt;- </a:t>
            </a:r>
            <a:r>
              <a:rPr lang="en-US" sz="1800" dirty="0" err="1"/>
              <a:t>apriori</a:t>
            </a:r>
            <a:r>
              <a:rPr lang="en-US" sz="1800" dirty="0"/>
              <a:t>(t, parameter = list(</a:t>
            </a:r>
            <a:r>
              <a:rPr lang="en-US" sz="1800" dirty="0" err="1"/>
              <a:t>supp</a:t>
            </a:r>
            <a:r>
              <a:rPr lang="en-US" sz="1800" dirty="0"/>
              <a:t> = 0.2, </a:t>
            </a:r>
            <a:r>
              <a:rPr lang="en-US" sz="1800" dirty="0" err="1"/>
              <a:t>conf</a:t>
            </a:r>
            <a:r>
              <a:rPr lang="en-US" sz="1800" dirty="0"/>
              <a:t> = 0.8))</a:t>
            </a:r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r>
              <a:rPr lang="en-US" sz="1800" dirty="0"/>
              <a:t>Parameter specification:</a:t>
            </a:r>
          </a:p>
          <a:p>
            <a:pPr marL="82296" indent="0">
              <a:buNone/>
            </a:pPr>
            <a:r>
              <a:rPr lang="en-US" sz="1800" dirty="0"/>
              <a:t> confidence </a:t>
            </a:r>
            <a:r>
              <a:rPr lang="en-US" sz="1800" dirty="0" err="1"/>
              <a:t>minval</a:t>
            </a:r>
            <a:r>
              <a:rPr lang="en-US" sz="1800" dirty="0"/>
              <a:t> </a:t>
            </a:r>
            <a:r>
              <a:rPr lang="en-US" sz="1800" dirty="0" err="1"/>
              <a:t>smax</a:t>
            </a:r>
            <a:r>
              <a:rPr lang="en-US" sz="1800" dirty="0"/>
              <a:t> </a:t>
            </a:r>
            <a:r>
              <a:rPr lang="en-US" sz="1800" dirty="0" err="1"/>
              <a:t>arem</a:t>
            </a:r>
            <a:r>
              <a:rPr lang="en-US" sz="1800" dirty="0"/>
              <a:t>  </a:t>
            </a:r>
            <a:r>
              <a:rPr lang="en-US" sz="1800" dirty="0" err="1"/>
              <a:t>aval</a:t>
            </a:r>
            <a:r>
              <a:rPr lang="en-US" sz="1800" dirty="0"/>
              <a:t> </a:t>
            </a:r>
            <a:r>
              <a:rPr lang="en-US" sz="1800" dirty="0" err="1"/>
              <a:t>originalSupport</a:t>
            </a:r>
            <a:r>
              <a:rPr lang="en-US" sz="1800" dirty="0"/>
              <a:t> support </a:t>
            </a:r>
            <a:r>
              <a:rPr lang="en-US" sz="1800" dirty="0" err="1"/>
              <a:t>minlen</a:t>
            </a:r>
            <a:r>
              <a:rPr lang="en-US" sz="1800" dirty="0"/>
              <a:t> </a:t>
            </a:r>
            <a:r>
              <a:rPr lang="en-US" sz="1800" dirty="0" err="1"/>
              <a:t>maxlen</a:t>
            </a:r>
            <a:r>
              <a:rPr lang="en-US" sz="1800" dirty="0"/>
              <a:t> target   </a:t>
            </a:r>
            <a:r>
              <a:rPr lang="en-US" sz="1800" dirty="0" err="1"/>
              <a:t>ext</a:t>
            </a:r>
            <a:endParaRPr lang="en-US" sz="1800" dirty="0"/>
          </a:p>
          <a:p>
            <a:pPr marL="82296" indent="0">
              <a:buNone/>
            </a:pPr>
            <a:r>
              <a:rPr lang="en-US" sz="1800" dirty="0"/>
              <a:t>        0.8    0.1    1 none FALSE            TRUE     0.2      1     10  rules FALSE</a:t>
            </a:r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r>
              <a:rPr lang="en-US" sz="1800" dirty="0"/>
              <a:t>Algorithmic control:</a:t>
            </a:r>
          </a:p>
          <a:p>
            <a:pPr marL="82296" indent="0">
              <a:buNone/>
            </a:pPr>
            <a:r>
              <a:rPr lang="en-US" sz="1800" dirty="0"/>
              <a:t> filter tree heap </a:t>
            </a:r>
            <a:r>
              <a:rPr lang="en-US" sz="1800" dirty="0" err="1"/>
              <a:t>memopt</a:t>
            </a:r>
            <a:r>
              <a:rPr lang="en-US" sz="1800" dirty="0"/>
              <a:t> load sort verbose</a:t>
            </a:r>
          </a:p>
          <a:p>
            <a:pPr marL="82296" indent="0">
              <a:buNone/>
            </a:pPr>
            <a:r>
              <a:rPr lang="en-US" sz="1800" dirty="0"/>
              <a:t>    0.1 TRUE TRUE  FALSE TRUE    2    TRUE</a:t>
            </a:r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r>
              <a:rPr lang="en-US" sz="1800" dirty="0" err="1"/>
              <a:t>apriori</a:t>
            </a:r>
            <a:r>
              <a:rPr lang="en-US" sz="1800" dirty="0"/>
              <a:t> - find association rules with the </a:t>
            </a:r>
            <a:r>
              <a:rPr lang="en-US" sz="1800" dirty="0" err="1"/>
              <a:t>apriori</a:t>
            </a:r>
            <a:r>
              <a:rPr lang="en-US" sz="1800" dirty="0"/>
              <a:t> algorithm</a:t>
            </a:r>
          </a:p>
          <a:p>
            <a:pPr marL="82296" indent="0">
              <a:buNone/>
            </a:pPr>
            <a:r>
              <a:rPr lang="en-US" sz="1800" dirty="0"/>
              <a:t>version 4.21 (2004.05.09)        (c) 1996-2004   Christian </a:t>
            </a:r>
            <a:r>
              <a:rPr lang="en-US" sz="1800" dirty="0" err="1"/>
              <a:t>Borgelt</a:t>
            </a:r>
            <a:endParaRPr lang="en-US" sz="1800" dirty="0"/>
          </a:p>
          <a:p>
            <a:pPr marL="82296" indent="0">
              <a:buNone/>
            </a:pPr>
            <a:r>
              <a:rPr lang="en-US" sz="1800" dirty="0"/>
              <a:t>set item appearances ...[0 item(s)] done [0.00s].</a:t>
            </a:r>
          </a:p>
          <a:p>
            <a:pPr marL="82296" indent="0">
              <a:buNone/>
            </a:pPr>
            <a:r>
              <a:rPr lang="en-US" sz="1800" dirty="0"/>
              <a:t>set transactions ...[17 item(s), 10 transaction(s)] done [0.00s].</a:t>
            </a:r>
          </a:p>
          <a:p>
            <a:pPr marL="82296" indent="0">
              <a:buNone/>
            </a:pPr>
            <a:r>
              <a:rPr lang="en-US" sz="1800" dirty="0"/>
              <a:t>sorting and recoding items ... [5 item(s)] done [0.00s].</a:t>
            </a:r>
          </a:p>
          <a:p>
            <a:pPr marL="82296" indent="0">
              <a:buNone/>
            </a:pPr>
            <a:r>
              <a:rPr lang="en-US" sz="1800" dirty="0"/>
              <a:t>creating transaction tree ... done [0.00s].</a:t>
            </a:r>
          </a:p>
          <a:p>
            <a:pPr marL="82296" indent="0">
              <a:buNone/>
            </a:pPr>
            <a:r>
              <a:rPr lang="en-US" sz="1800" dirty="0"/>
              <a:t>checking subsets of size 1 2 3 done [0.00s].</a:t>
            </a:r>
          </a:p>
          <a:p>
            <a:pPr marL="82296" indent="0">
              <a:buNone/>
            </a:pPr>
            <a:r>
              <a:rPr lang="en-US" sz="1800" dirty="0"/>
              <a:t>writing ... [8 rule(s)] done [0.00s].</a:t>
            </a:r>
          </a:p>
          <a:p>
            <a:pPr marL="82296" indent="0">
              <a:buNone/>
            </a:pPr>
            <a:r>
              <a:rPr lang="en-US" sz="1800" dirty="0"/>
              <a:t>creating S4 object  ... done [0.00s].</a:t>
            </a:r>
          </a:p>
        </p:txBody>
      </p:sp>
    </p:spTree>
    <p:extLst>
      <p:ext uri="{BB962C8B-B14F-4D97-AF65-F5344CB8AC3E}">
        <p14:creationId xmlns:p14="http://schemas.microsoft.com/office/powerpoint/2010/main" val="319242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638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Inspect the rules…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83368"/>
            <a:ext cx="7498080" cy="4965032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/>
              <a:t>&gt; inspect(rules)</a:t>
            </a:r>
          </a:p>
          <a:p>
            <a:pPr marL="82296" indent="0">
              <a:buNone/>
            </a:pPr>
            <a:r>
              <a:rPr lang="en-US" dirty="0"/>
              <a:t>  lhs          </a:t>
            </a:r>
            <a:r>
              <a:rPr lang="en-US" dirty="0" err="1"/>
              <a:t>rhs</a:t>
            </a:r>
            <a:r>
              <a:rPr lang="en-US" dirty="0"/>
              <a:t>     support confidence lift</a:t>
            </a:r>
          </a:p>
          <a:p>
            <a:pPr marL="82296" indent="0">
              <a:buNone/>
            </a:pPr>
            <a:r>
              <a:rPr lang="en-US" dirty="0"/>
              <a:t>1 {}        =&gt; {Bread}     0.8        0.8 1.00</a:t>
            </a:r>
          </a:p>
          <a:p>
            <a:pPr marL="82296" indent="0">
              <a:buNone/>
            </a:pPr>
            <a:r>
              <a:rPr lang="en-US" dirty="0"/>
              <a:t>2 {Juice}   =&gt; {Bread}     0.3        1.0 1.25</a:t>
            </a:r>
          </a:p>
          <a:p>
            <a:pPr marL="82296" indent="0">
              <a:buNone/>
            </a:pPr>
            <a:r>
              <a:rPr lang="en-US" dirty="0"/>
              <a:t>3 {Apples}  =&gt; {Eggs}      0.3        1.0 2.00</a:t>
            </a:r>
          </a:p>
          <a:p>
            <a:pPr marL="82296" indent="0">
              <a:buNone/>
            </a:pPr>
            <a:r>
              <a:rPr lang="en-US" dirty="0"/>
              <a:t>4 {Apples}  =&gt; {Bread}     0.3        1.0 1.25</a:t>
            </a:r>
          </a:p>
          <a:p>
            <a:pPr marL="82296" indent="0">
              <a:buNone/>
            </a:pPr>
            <a:r>
              <a:rPr lang="en-US" dirty="0"/>
              <a:t>5 {Bananas} =&gt; {Bread}     0.4        0.8 1.00</a:t>
            </a:r>
          </a:p>
          <a:p>
            <a:pPr marL="82296" indent="0">
              <a:buNone/>
            </a:pPr>
            <a:r>
              <a:rPr lang="en-US" dirty="0"/>
              <a:t>6 {Eggs}    =&gt; {Bread}     0.4        0.8 1.00</a:t>
            </a:r>
          </a:p>
          <a:p>
            <a:pPr marL="82296" indent="0">
              <a:buNone/>
            </a:pPr>
            <a:r>
              <a:rPr lang="en-US" dirty="0"/>
              <a:t>7 {Apples,                                    </a:t>
            </a:r>
          </a:p>
          <a:p>
            <a:pPr marL="82296" indent="0">
              <a:buNone/>
            </a:pPr>
            <a:r>
              <a:rPr lang="en-US" dirty="0"/>
              <a:t>   Eggs}    =&gt; {Bread}     0.3        1.0 1.25</a:t>
            </a:r>
          </a:p>
          <a:p>
            <a:pPr marL="82296" indent="0">
              <a:buNone/>
            </a:pPr>
            <a:r>
              <a:rPr lang="en-US" dirty="0"/>
              <a:t>8 {Apples,                                    </a:t>
            </a:r>
          </a:p>
          <a:p>
            <a:pPr marL="82296" indent="0">
              <a:buNone/>
            </a:pPr>
            <a:r>
              <a:rPr lang="en-US" dirty="0"/>
              <a:t>   Bread}   =&gt; {Eggs}      0.3        1.0 2.00</a:t>
            </a:r>
          </a:p>
        </p:txBody>
      </p:sp>
    </p:spTree>
    <p:extLst>
      <p:ext uri="{BB962C8B-B14F-4D97-AF65-F5344CB8AC3E}">
        <p14:creationId xmlns:p14="http://schemas.microsoft.com/office/powerpoint/2010/main" val="126454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270"/>
            <a:ext cx="7498080" cy="981993"/>
          </a:xfrm>
        </p:spPr>
        <p:txBody>
          <a:bodyPr/>
          <a:lstStyle/>
          <a:p>
            <a:pPr algn="ctr"/>
            <a:r>
              <a:rPr lang="en-US" dirty="0" smtClean="0"/>
              <a:t>Sort by “Lift”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10105"/>
            <a:ext cx="7498080" cy="5360737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/>
              <a:t>&gt; rules &lt;- sort(rules, by="lift", decreasing=TRUE)</a:t>
            </a:r>
          </a:p>
          <a:p>
            <a:pPr marL="82296" indent="0">
              <a:buNone/>
            </a:pPr>
            <a:r>
              <a:rPr lang="en-US" dirty="0"/>
              <a:t>&gt; rules</a:t>
            </a:r>
          </a:p>
          <a:p>
            <a:pPr marL="82296" indent="0">
              <a:buNone/>
            </a:pPr>
            <a:r>
              <a:rPr lang="en-US" dirty="0"/>
              <a:t>set of 8 rules </a:t>
            </a:r>
          </a:p>
          <a:p>
            <a:pPr marL="82296" indent="0">
              <a:buNone/>
            </a:pPr>
            <a:r>
              <a:rPr lang="en-US" dirty="0"/>
              <a:t>&gt; inspect(rules)</a:t>
            </a:r>
          </a:p>
          <a:p>
            <a:pPr marL="82296" indent="0">
              <a:buNone/>
            </a:pPr>
            <a:r>
              <a:rPr lang="en-US" dirty="0"/>
              <a:t>  lhs          </a:t>
            </a:r>
            <a:r>
              <a:rPr lang="en-US" dirty="0" err="1"/>
              <a:t>rhs</a:t>
            </a:r>
            <a:r>
              <a:rPr lang="en-US" dirty="0"/>
              <a:t>     support confidence lift</a:t>
            </a:r>
          </a:p>
          <a:p>
            <a:pPr marL="82296" indent="0">
              <a:buNone/>
            </a:pPr>
            <a:r>
              <a:rPr lang="en-US" dirty="0"/>
              <a:t>1 {Apples}  =&gt; {Eggs}      0.3        1.0 2.00</a:t>
            </a:r>
          </a:p>
          <a:p>
            <a:pPr marL="82296" indent="0">
              <a:buNone/>
            </a:pPr>
            <a:r>
              <a:rPr lang="en-US" dirty="0"/>
              <a:t>2 {Apples,                                    </a:t>
            </a:r>
          </a:p>
          <a:p>
            <a:pPr marL="82296" indent="0">
              <a:buNone/>
            </a:pPr>
            <a:r>
              <a:rPr lang="en-US" dirty="0"/>
              <a:t>   Bread}   =&gt; {Eggs}      0.3        1.0 2.00</a:t>
            </a:r>
          </a:p>
          <a:p>
            <a:pPr marL="82296" indent="0">
              <a:buNone/>
            </a:pPr>
            <a:r>
              <a:rPr lang="en-US" dirty="0"/>
              <a:t>3 {Juice}   =&gt; {Bread}     0.3        1.0 1.25</a:t>
            </a:r>
          </a:p>
          <a:p>
            <a:pPr marL="82296" indent="0">
              <a:buNone/>
            </a:pPr>
            <a:r>
              <a:rPr lang="en-US" dirty="0"/>
              <a:t>4 {Apples}  =&gt; {Bread}     0.3        1.0 1.25</a:t>
            </a:r>
          </a:p>
          <a:p>
            <a:pPr marL="82296" indent="0">
              <a:buNone/>
            </a:pPr>
            <a:r>
              <a:rPr lang="en-US" dirty="0"/>
              <a:t>5 {Apples,                                    </a:t>
            </a:r>
          </a:p>
          <a:p>
            <a:pPr marL="82296" indent="0">
              <a:buNone/>
            </a:pPr>
            <a:r>
              <a:rPr lang="en-US" dirty="0"/>
              <a:t>   Eggs}    =&gt; {Bread}     0.3        1.0 1.25</a:t>
            </a:r>
          </a:p>
          <a:p>
            <a:pPr marL="82296" indent="0">
              <a:buNone/>
            </a:pPr>
            <a:r>
              <a:rPr lang="en-US" dirty="0"/>
              <a:t>6 {}        =&gt; {Bread}     0.8        0.8 1.00</a:t>
            </a:r>
          </a:p>
          <a:p>
            <a:pPr marL="82296" indent="0">
              <a:buNone/>
            </a:pPr>
            <a:r>
              <a:rPr lang="en-US" dirty="0"/>
              <a:t>7 {Bananas} =&gt; {Bread}     0.4        0.8 1.00</a:t>
            </a:r>
          </a:p>
          <a:p>
            <a:pPr marL="82296" indent="0">
              <a:buNone/>
            </a:pPr>
            <a:r>
              <a:rPr lang="en-US" dirty="0"/>
              <a:t>8 {Eggs}    =&gt; {Bread}     0.4        0.8 1.00</a:t>
            </a:r>
          </a:p>
        </p:txBody>
      </p:sp>
    </p:spTree>
    <p:extLst>
      <p:ext uri="{BB962C8B-B14F-4D97-AF65-F5344CB8AC3E}">
        <p14:creationId xmlns:p14="http://schemas.microsoft.com/office/powerpoint/2010/main" val="207171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0514" y="228600"/>
            <a:ext cx="196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Groceries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2466" y="608541"/>
            <a:ext cx="77514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arules</a:t>
            </a:r>
            <a:r>
              <a:rPr lang="en-US" dirty="0"/>
              <a:t>")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arulesViz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arules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arulesViz</a:t>
            </a:r>
            <a:r>
              <a:rPr lang="en-US" dirty="0"/>
              <a:t>)</a:t>
            </a:r>
          </a:p>
          <a:p>
            <a:r>
              <a:rPr lang="en-US" dirty="0"/>
              <a:t>data(Groceries) #30 days of real-world POS transactions</a:t>
            </a:r>
          </a:p>
          <a:p>
            <a:r>
              <a:rPr lang="en-US" dirty="0" smtClean="0"/>
              <a:t>summary(Groceries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2463" y="2518350"/>
            <a:ext cx="792559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transactions as </a:t>
            </a:r>
            <a:r>
              <a:rPr lang="en-US" sz="1200" dirty="0" err="1"/>
              <a:t>itemMatrix</a:t>
            </a:r>
            <a:r>
              <a:rPr lang="en-US" sz="1200" dirty="0"/>
              <a:t> in sparse format with</a:t>
            </a:r>
          </a:p>
          <a:p>
            <a:r>
              <a:rPr lang="en-US" sz="1200" dirty="0"/>
              <a:t> 9835 rows (elements/</a:t>
            </a:r>
            <a:r>
              <a:rPr lang="en-US" sz="1200" dirty="0" err="1"/>
              <a:t>itemsets</a:t>
            </a:r>
            <a:r>
              <a:rPr lang="en-US" sz="1200" dirty="0"/>
              <a:t>/transactions) and</a:t>
            </a:r>
          </a:p>
          <a:p>
            <a:r>
              <a:rPr lang="en-US" sz="1200" dirty="0"/>
              <a:t> 169 columns (items) and a density of 0.02609146 </a:t>
            </a:r>
          </a:p>
          <a:p>
            <a:endParaRPr lang="en-US" sz="1200" dirty="0"/>
          </a:p>
          <a:p>
            <a:r>
              <a:rPr lang="en-US" sz="1200" dirty="0"/>
              <a:t>most frequent items:</a:t>
            </a:r>
          </a:p>
          <a:p>
            <a:r>
              <a:rPr lang="en-US" sz="1200" dirty="0"/>
              <a:t>      whole milk other vegetables       rolls/buns             soda           yogurt          (Other) </a:t>
            </a:r>
          </a:p>
          <a:p>
            <a:r>
              <a:rPr lang="en-US" sz="1200" dirty="0"/>
              <a:t>            2513             1903             1809             1715             1372            34055 </a:t>
            </a:r>
          </a:p>
          <a:p>
            <a:endParaRPr lang="en-US" sz="1200" dirty="0"/>
          </a:p>
          <a:p>
            <a:r>
              <a:rPr lang="en-US" sz="1200" dirty="0"/>
              <a:t>element (</a:t>
            </a:r>
            <a:r>
              <a:rPr lang="en-US" sz="1200" dirty="0" err="1"/>
              <a:t>itemset</a:t>
            </a:r>
            <a:r>
              <a:rPr lang="en-US" sz="1200" dirty="0"/>
              <a:t>/transaction) length distribution:</a:t>
            </a:r>
          </a:p>
          <a:p>
            <a:r>
              <a:rPr lang="en-US" sz="1200" dirty="0"/>
              <a:t>sizes</a:t>
            </a:r>
          </a:p>
          <a:p>
            <a:r>
              <a:rPr lang="en-US" sz="1200" dirty="0"/>
              <a:t>   1    2    3    4    5    6    7    8    9   10   11   12   13   14   15   16   17   18   19   20   21   22 </a:t>
            </a:r>
          </a:p>
          <a:p>
            <a:r>
              <a:rPr lang="en-US" sz="1200" dirty="0"/>
              <a:t>2159 1643 1299 1005  855  645  545  438  350  246  182  117   78   77   55   46   29   14   14    9   11    4 </a:t>
            </a:r>
          </a:p>
          <a:p>
            <a:r>
              <a:rPr lang="en-US" sz="1200" dirty="0"/>
              <a:t>  23   24   26   27   28   29   32 </a:t>
            </a:r>
          </a:p>
          <a:p>
            <a:r>
              <a:rPr lang="en-US" sz="1200" dirty="0"/>
              <a:t>   6    1    1    1    1    3    1 </a:t>
            </a:r>
          </a:p>
          <a:p>
            <a:endParaRPr lang="en-US" sz="1200" dirty="0"/>
          </a:p>
          <a:p>
            <a:r>
              <a:rPr lang="en-US" sz="1200" dirty="0"/>
              <a:t>   Min. 1st Qu.  Median    Mean 3rd Qu.    Max. </a:t>
            </a:r>
          </a:p>
          <a:p>
            <a:r>
              <a:rPr lang="en-US" sz="1200" dirty="0"/>
              <a:t>  1.000   2.000   3.000   4.409   6.000  32.000 </a:t>
            </a:r>
          </a:p>
          <a:p>
            <a:endParaRPr lang="en-US" sz="1200" dirty="0"/>
          </a:p>
          <a:p>
            <a:r>
              <a:rPr lang="en-US" sz="1200" dirty="0"/>
              <a:t>includes extended item information - examples:</a:t>
            </a:r>
          </a:p>
          <a:p>
            <a:r>
              <a:rPr lang="en-US" sz="1200" dirty="0"/>
              <a:t>       labels  level2           level1</a:t>
            </a:r>
          </a:p>
          <a:p>
            <a:r>
              <a:rPr lang="en-US" sz="1200" dirty="0"/>
              <a:t>1 frankfurter sausage meet and sausage</a:t>
            </a:r>
          </a:p>
          <a:p>
            <a:r>
              <a:rPr lang="en-US" sz="1200" dirty="0"/>
              <a:t>2     sausage </a:t>
            </a:r>
            <a:r>
              <a:rPr lang="en-US" sz="1200" dirty="0" err="1"/>
              <a:t>sausage</a:t>
            </a:r>
            <a:r>
              <a:rPr lang="en-US" sz="1200" dirty="0"/>
              <a:t> meet and sausage</a:t>
            </a:r>
          </a:p>
          <a:p>
            <a:r>
              <a:rPr lang="en-US" sz="1200" dirty="0"/>
              <a:t>3  liver loaf sausage meet and sausage</a:t>
            </a:r>
          </a:p>
        </p:txBody>
      </p:sp>
    </p:spTree>
    <p:extLst>
      <p:ext uri="{BB962C8B-B14F-4D97-AF65-F5344CB8AC3E}">
        <p14:creationId xmlns:p14="http://schemas.microsoft.com/office/powerpoint/2010/main" val="413130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629" y="1140721"/>
            <a:ext cx="82513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&gt; </a:t>
            </a:r>
            <a:r>
              <a:rPr lang="en-US" sz="1600" dirty="0" err="1"/>
              <a:t>itemsets</a:t>
            </a:r>
            <a:r>
              <a:rPr lang="en-US" sz="1600" dirty="0"/>
              <a:t> &lt;- </a:t>
            </a:r>
            <a:r>
              <a:rPr lang="en-US" sz="1600" dirty="0" err="1"/>
              <a:t>apriori</a:t>
            </a:r>
            <a:r>
              <a:rPr lang="en-US" sz="1600" dirty="0"/>
              <a:t>(Groceries, parameter=list(</a:t>
            </a:r>
            <a:r>
              <a:rPr lang="en-US" sz="1600" dirty="0" err="1"/>
              <a:t>minlen</a:t>
            </a:r>
            <a:r>
              <a:rPr lang="en-US" sz="1600" dirty="0"/>
              <a:t>=1, </a:t>
            </a:r>
            <a:r>
              <a:rPr lang="en-US" sz="1600" dirty="0" err="1"/>
              <a:t>maxlen</a:t>
            </a:r>
            <a:r>
              <a:rPr lang="en-US" sz="1600" dirty="0"/>
              <a:t>=1,</a:t>
            </a:r>
          </a:p>
          <a:p>
            <a:r>
              <a:rPr lang="en-US" sz="1600" dirty="0"/>
              <a:t>+                               support=0.02, target = "frequent </a:t>
            </a:r>
            <a:r>
              <a:rPr lang="en-US" sz="1600" dirty="0" err="1"/>
              <a:t>itemsets</a:t>
            </a:r>
            <a:r>
              <a:rPr lang="en-US" sz="1600" dirty="0"/>
              <a:t>"))</a:t>
            </a:r>
          </a:p>
          <a:p>
            <a:r>
              <a:rPr lang="en-US" sz="1600" dirty="0" err="1"/>
              <a:t>Apriori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Parameter specification:</a:t>
            </a:r>
          </a:p>
          <a:p>
            <a:r>
              <a:rPr lang="en-US" sz="1600" dirty="0"/>
              <a:t> confidence </a:t>
            </a:r>
            <a:r>
              <a:rPr lang="en-US" sz="1600" dirty="0" err="1"/>
              <a:t>minval</a:t>
            </a:r>
            <a:r>
              <a:rPr lang="en-US" sz="1600" dirty="0"/>
              <a:t> </a:t>
            </a:r>
            <a:r>
              <a:rPr lang="en-US" sz="1600" dirty="0" err="1"/>
              <a:t>smax</a:t>
            </a:r>
            <a:r>
              <a:rPr lang="en-US" sz="1600" dirty="0"/>
              <a:t> </a:t>
            </a:r>
            <a:r>
              <a:rPr lang="en-US" sz="1600" dirty="0" err="1"/>
              <a:t>arem</a:t>
            </a:r>
            <a:r>
              <a:rPr lang="en-US" sz="1600" dirty="0"/>
              <a:t>  </a:t>
            </a:r>
            <a:r>
              <a:rPr lang="en-US" sz="1600" dirty="0" err="1"/>
              <a:t>aval</a:t>
            </a:r>
            <a:r>
              <a:rPr lang="en-US" sz="1600" dirty="0"/>
              <a:t> </a:t>
            </a:r>
            <a:r>
              <a:rPr lang="en-US" sz="1600" dirty="0" err="1"/>
              <a:t>originalSupport</a:t>
            </a:r>
            <a:r>
              <a:rPr lang="en-US" sz="1600" dirty="0"/>
              <a:t> support </a:t>
            </a:r>
            <a:r>
              <a:rPr lang="en-US" sz="1600" dirty="0" err="1"/>
              <a:t>minlen</a:t>
            </a:r>
            <a:r>
              <a:rPr lang="en-US" sz="1600" dirty="0"/>
              <a:t> </a:t>
            </a:r>
            <a:r>
              <a:rPr lang="en-US" sz="1600" dirty="0" err="1"/>
              <a:t>maxlen</a:t>
            </a:r>
            <a:r>
              <a:rPr lang="en-US" sz="1600" dirty="0"/>
              <a:t>            target   </a:t>
            </a:r>
            <a:r>
              <a:rPr lang="en-US" sz="1600" dirty="0" err="1"/>
              <a:t>ext</a:t>
            </a:r>
            <a:endParaRPr lang="en-US" sz="1600" dirty="0"/>
          </a:p>
          <a:p>
            <a:r>
              <a:rPr lang="en-US" sz="1600" dirty="0"/>
              <a:t>         NA    0.1    1 none FALSE            TRUE    0.02      1      1 frequent </a:t>
            </a:r>
            <a:r>
              <a:rPr lang="en-US" sz="1600" dirty="0" err="1"/>
              <a:t>itemsets</a:t>
            </a:r>
            <a:r>
              <a:rPr lang="en-US" sz="1600" dirty="0"/>
              <a:t> FALSE</a:t>
            </a:r>
          </a:p>
          <a:p>
            <a:endParaRPr lang="en-US" sz="1600" dirty="0"/>
          </a:p>
          <a:p>
            <a:r>
              <a:rPr lang="en-US" sz="1600" dirty="0"/>
              <a:t>Algorithmic control:</a:t>
            </a:r>
          </a:p>
          <a:p>
            <a:r>
              <a:rPr lang="en-US" sz="1600" dirty="0"/>
              <a:t> filter tree heap </a:t>
            </a:r>
            <a:r>
              <a:rPr lang="en-US" sz="1600" dirty="0" err="1"/>
              <a:t>memopt</a:t>
            </a:r>
            <a:r>
              <a:rPr lang="en-US" sz="1600" dirty="0"/>
              <a:t> load sort verbose</a:t>
            </a:r>
          </a:p>
          <a:p>
            <a:r>
              <a:rPr lang="en-US" sz="1600" dirty="0"/>
              <a:t>    0.1 TRUE </a:t>
            </a:r>
            <a:r>
              <a:rPr lang="en-US" sz="1600" dirty="0" err="1"/>
              <a:t>TRUE</a:t>
            </a:r>
            <a:r>
              <a:rPr lang="en-US" sz="1600" dirty="0"/>
              <a:t>  FALSE TRUE    2    TRUE</a:t>
            </a:r>
          </a:p>
          <a:p>
            <a:endParaRPr lang="en-US" sz="1600" dirty="0"/>
          </a:p>
          <a:p>
            <a:r>
              <a:rPr lang="en-US" sz="1600" dirty="0"/>
              <a:t>Absolute minimum support count: 196 </a:t>
            </a:r>
          </a:p>
          <a:p>
            <a:endParaRPr lang="en-US" sz="1600" dirty="0"/>
          </a:p>
          <a:p>
            <a:r>
              <a:rPr lang="en-US" sz="1600" dirty="0"/>
              <a:t>set item appearances ...[0 item(s)] done [0.00s].</a:t>
            </a:r>
          </a:p>
          <a:p>
            <a:r>
              <a:rPr lang="en-US" sz="1600" dirty="0"/>
              <a:t>set transactions ...[169 item(s), 9835 transaction(s)] done [0.00s].</a:t>
            </a:r>
          </a:p>
          <a:p>
            <a:r>
              <a:rPr lang="en-US" sz="1600" dirty="0"/>
              <a:t>sorting and recoding items ... [59 item(s)] done [0.00s].</a:t>
            </a:r>
          </a:p>
          <a:p>
            <a:r>
              <a:rPr lang="en-US" sz="1600" dirty="0"/>
              <a:t>creating transaction tree ... done [0.00s].</a:t>
            </a:r>
          </a:p>
          <a:p>
            <a:r>
              <a:rPr lang="en-US" sz="1600" dirty="0"/>
              <a:t>checking subsets of size 1 done [0.00s].</a:t>
            </a:r>
          </a:p>
          <a:p>
            <a:r>
              <a:rPr lang="en-US" sz="1600" dirty="0"/>
              <a:t>writing ... [59 set(s)] done [0.00s].</a:t>
            </a:r>
          </a:p>
          <a:p>
            <a:r>
              <a:rPr lang="en-US" sz="1600" dirty="0"/>
              <a:t>creating S4 object  ... done [0.00s].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1657" y="326571"/>
            <a:ext cx="29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1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5912" y="25522"/>
            <a:ext cx="799011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&gt; summary(</a:t>
            </a:r>
            <a:r>
              <a:rPr lang="en-US" sz="1400" dirty="0" err="1"/>
              <a:t>itemsets</a:t>
            </a:r>
            <a:r>
              <a:rPr lang="en-US" sz="1400" dirty="0"/>
              <a:t>)</a:t>
            </a:r>
          </a:p>
          <a:p>
            <a:r>
              <a:rPr lang="en-US" sz="1400" dirty="0"/>
              <a:t>set of 59 </a:t>
            </a:r>
            <a:r>
              <a:rPr lang="en-US" sz="1400" dirty="0" err="1"/>
              <a:t>itemsets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most frequent items:</a:t>
            </a:r>
          </a:p>
          <a:p>
            <a:r>
              <a:rPr lang="en-US" sz="1400" dirty="0"/>
              <a:t>frankfurter     sausage         ham        meat     chicken     (Other) </a:t>
            </a:r>
          </a:p>
          <a:p>
            <a:r>
              <a:rPr lang="en-US" sz="1400" dirty="0"/>
              <a:t>          1           1           1           1           1          54 </a:t>
            </a:r>
          </a:p>
          <a:p>
            <a:endParaRPr lang="en-US" sz="1400" dirty="0"/>
          </a:p>
          <a:p>
            <a:r>
              <a:rPr lang="en-US" sz="1400" dirty="0"/>
              <a:t>element (</a:t>
            </a:r>
            <a:r>
              <a:rPr lang="en-US" sz="1400" dirty="0" err="1"/>
              <a:t>itemset</a:t>
            </a:r>
            <a:r>
              <a:rPr lang="en-US" sz="1400" dirty="0"/>
              <a:t>/transaction) length </a:t>
            </a:r>
            <a:r>
              <a:rPr lang="en-US" sz="1400" dirty="0" err="1"/>
              <a:t>distribution:sizes</a:t>
            </a:r>
            <a:endParaRPr lang="en-US" sz="1400" dirty="0"/>
          </a:p>
          <a:p>
            <a:r>
              <a:rPr lang="en-US" sz="1400" dirty="0"/>
              <a:t> 1 </a:t>
            </a:r>
          </a:p>
          <a:p>
            <a:r>
              <a:rPr lang="en-US" sz="1400" dirty="0"/>
              <a:t>59 </a:t>
            </a:r>
          </a:p>
          <a:p>
            <a:endParaRPr lang="en-US" sz="1400" dirty="0"/>
          </a:p>
          <a:p>
            <a:r>
              <a:rPr lang="en-US" sz="1400" dirty="0"/>
              <a:t>   Min. 1st Qu.  Median    Mean 3rd Qu.    Max. </a:t>
            </a:r>
          </a:p>
          <a:p>
            <a:r>
              <a:rPr lang="en-US" sz="1400" dirty="0"/>
              <a:t>      1       1       1       1       1       1 </a:t>
            </a:r>
          </a:p>
          <a:p>
            <a:endParaRPr lang="en-US" sz="1400" dirty="0"/>
          </a:p>
          <a:p>
            <a:r>
              <a:rPr lang="en-US" sz="1400" dirty="0"/>
              <a:t>summary of quality measures:</a:t>
            </a:r>
          </a:p>
          <a:p>
            <a:r>
              <a:rPr lang="en-US" sz="1400" dirty="0"/>
              <a:t>    support       </a:t>
            </a:r>
          </a:p>
          <a:p>
            <a:r>
              <a:rPr lang="en-US" sz="1400" dirty="0"/>
              <a:t> Min.   :0.02105  </a:t>
            </a:r>
          </a:p>
          <a:p>
            <a:r>
              <a:rPr lang="en-US" sz="1400" dirty="0"/>
              <a:t> 1st Qu.:0.03015  </a:t>
            </a:r>
          </a:p>
          <a:p>
            <a:r>
              <a:rPr lang="en-US" sz="1400" dirty="0"/>
              <a:t> Median :0.04809  </a:t>
            </a:r>
          </a:p>
          <a:p>
            <a:r>
              <a:rPr lang="en-US" sz="1400" dirty="0"/>
              <a:t> Mean   :0.06200  </a:t>
            </a:r>
          </a:p>
          <a:p>
            <a:r>
              <a:rPr lang="en-US" sz="1400" dirty="0"/>
              <a:t> 3rd Qu.:0.07666  </a:t>
            </a:r>
          </a:p>
          <a:p>
            <a:r>
              <a:rPr lang="en-US" sz="1400" dirty="0"/>
              <a:t> Max.   :0.25552  </a:t>
            </a:r>
          </a:p>
          <a:p>
            <a:endParaRPr lang="en-US" sz="1400" dirty="0"/>
          </a:p>
          <a:p>
            <a:r>
              <a:rPr lang="en-US" sz="1400" dirty="0"/>
              <a:t>includes transaction ID lists: FALSE </a:t>
            </a:r>
          </a:p>
          <a:p>
            <a:endParaRPr lang="en-US" sz="1400" dirty="0"/>
          </a:p>
          <a:p>
            <a:r>
              <a:rPr lang="en-US" sz="1400" dirty="0"/>
              <a:t>mining info:</a:t>
            </a:r>
          </a:p>
          <a:p>
            <a:r>
              <a:rPr lang="en-US" sz="1400" dirty="0"/>
              <a:t>      data </a:t>
            </a:r>
            <a:r>
              <a:rPr lang="en-US" sz="1400" dirty="0" err="1"/>
              <a:t>ntransactions</a:t>
            </a:r>
            <a:r>
              <a:rPr lang="en-US" sz="1400" dirty="0"/>
              <a:t> support confidence</a:t>
            </a:r>
          </a:p>
          <a:p>
            <a:r>
              <a:rPr lang="en-US" sz="1400" dirty="0"/>
              <a:t> Groceries          9835    0.02          1 </a:t>
            </a:r>
          </a:p>
        </p:txBody>
      </p:sp>
    </p:spTree>
    <p:extLst>
      <p:ext uri="{BB962C8B-B14F-4D97-AF65-F5344CB8AC3E}">
        <p14:creationId xmlns:p14="http://schemas.microsoft.com/office/powerpoint/2010/main" val="30529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 Basket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Affinity or Association analysis</a:t>
            </a:r>
          </a:p>
          <a:p>
            <a:r>
              <a:rPr lang="en-US" dirty="0" smtClean="0"/>
              <a:t>“What goes with what” or “what products are ordered or purchased together”</a:t>
            </a:r>
          </a:p>
          <a:p>
            <a:r>
              <a:rPr lang="en-US" dirty="0" smtClean="0"/>
              <a:t>Large scale contingency table analysis</a:t>
            </a:r>
          </a:p>
          <a:p>
            <a:r>
              <a:rPr lang="en-US" dirty="0" smtClean="0"/>
              <a:t>Purpose is to derive association rules showing antecedent </a:t>
            </a:r>
            <a:r>
              <a:rPr lang="en-US" dirty="0" smtClean="0">
                <a:sym typeface="Wingdings"/>
              </a:rPr>
              <a:t> consequent relationship between items drawn from an item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1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8429" y="685800"/>
            <a:ext cx="66402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inspect(head(sort(</a:t>
            </a:r>
            <a:r>
              <a:rPr lang="en-US" dirty="0" err="1"/>
              <a:t>itemsets</a:t>
            </a:r>
            <a:r>
              <a:rPr lang="en-US" dirty="0"/>
              <a:t>, by = "support", 5)))</a:t>
            </a:r>
          </a:p>
          <a:p>
            <a:r>
              <a:rPr lang="en-US" dirty="0"/>
              <a:t>   items              support  </a:t>
            </a:r>
          </a:p>
          <a:p>
            <a:r>
              <a:rPr lang="en-US" dirty="0"/>
              <a:t>59 {whole milk}       0.2555160</a:t>
            </a:r>
          </a:p>
          <a:p>
            <a:r>
              <a:rPr lang="en-US" dirty="0"/>
              <a:t>58 {other vegetables} 0.1934926</a:t>
            </a:r>
          </a:p>
          <a:p>
            <a:r>
              <a:rPr lang="en-US" dirty="0"/>
              <a:t>57 {rolls/buns}       0.1839349</a:t>
            </a:r>
          </a:p>
          <a:p>
            <a:r>
              <a:rPr lang="en-US" dirty="0"/>
              <a:t>55 {soda}             0.1743772</a:t>
            </a:r>
          </a:p>
          <a:p>
            <a:r>
              <a:rPr lang="en-US" dirty="0"/>
              <a:t>56 {yogurt}           0.1395018</a:t>
            </a:r>
          </a:p>
          <a:p>
            <a:r>
              <a:rPr lang="en-US" dirty="0"/>
              <a:t>52 {bottled water}    </a:t>
            </a:r>
            <a:r>
              <a:rPr lang="en-US" dirty="0" smtClean="0"/>
              <a:t>0.1105236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this for 2, 3, ….</a:t>
            </a:r>
            <a:r>
              <a:rPr lang="en-US" dirty="0"/>
              <a:t> </a:t>
            </a:r>
            <a:r>
              <a:rPr lang="en-US" dirty="0" err="1" smtClean="0"/>
              <a:t>Itemsets</a:t>
            </a:r>
            <a:r>
              <a:rPr lang="en-US" dirty="0" smtClean="0"/>
              <a:t> to get an idea of how the algorithm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r>
              <a:rPr lang="en-US" dirty="0" err="1"/>
              <a:t>itemsets</a:t>
            </a:r>
            <a:r>
              <a:rPr lang="en-US" dirty="0"/>
              <a:t> &lt;- </a:t>
            </a:r>
            <a:r>
              <a:rPr lang="en-US" dirty="0" err="1"/>
              <a:t>apriori</a:t>
            </a:r>
            <a:r>
              <a:rPr lang="en-US" dirty="0"/>
              <a:t>(Groceries, </a:t>
            </a:r>
            <a:r>
              <a:rPr lang="en-US" dirty="0" smtClean="0"/>
              <a:t>parameter=list(</a:t>
            </a:r>
            <a:r>
              <a:rPr lang="en-US" dirty="0" err="1" smtClean="0"/>
              <a:t>minlen</a:t>
            </a:r>
            <a:r>
              <a:rPr lang="en-US" dirty="0" smtClean="0"/>
              <a:t>=2, </a:t>
            </a:r>
            <a:r>
              <a:rPr lang="en-US" dirty="0" err="1" smtClean="0"/>
              <a:t>maxlen</a:t>
            </a:r>
            <a:r>
              <a:rPr lang="en-US" dirty="0" smtClean="0"/>
              <a:t>=2,</a:t>
            </a:r>
            <a:endParaRPr lang="en-US" dirty="0"/>
          </a:p>
          <a:p>
            <a:r>
              <a:rPr lang="en-US" dirty="0"/>
              <a:t>                              support=0.02, target = "frequent </a:t>
            </a:r>
            <a:r>
              <a:rPr lang="en-US" dirty="0" err="1"/>
              <a:t>itemsets</a:t>
            </a:r>
            <a:r>
              <a:rPr lang="en-US" dirty="0"/>
              <a:t>"))</a:t>
            </a:r>
          </a:p>
          <a:p>
            <a:r>
              <a:rPr lang="en-US" dirty="0"/>
              <a:t>summary(</a:t>
            </a:r>
            <a:r>
              <a:rPr lang="en-US" dirty="0" err="1"/>
              <a:t>itemsets</a:t>
            </a:r>
            <a:r>
              <a:rPr lang="en-US" dirty="0" smtClean="0"/>
              <a:t>)</a:t>
            </a:r>
          </a:p>
          <a:p>
            <a:r>
              <a:rPr lang="en-US" dirty="0" err="1"/>
              <a:t>itemsets</a:t>
            </a:r>
            <a:r>
              <a:rPr lang="en-US" dirty="0"/>
              <a:t> &lt;- </a:t>
            </a:r>
            <a:r>
              <a:rPr lang="en-US" dirty="0" err="1"/>
              <a:t>apriori</a:t>
            </a:r>
            <a:r>
              <a:rPr lang="en-US" dirty="0"/>
              <a:t>(Groceries, </a:t>
            </a:r>
            <a:r>
              <a:rPr lang="en-US" dirty="0" smtClean="0"/>
              <a:t>parameter=list(</a:t>
            </a:r>
            <a:r>
              <a:rPr lang="en-US" dirty="0" err="1" smtClean="0"/>
              <a:t>minlen</a:t>
            </a:r>
            <a:r>
              <a:rPr lang="en-US" dirty="0" smtClean="0"/>
              <a:t>=2, </a:t>
            </a:r>
            <a:r>
              <a:rPr lang="en-US" dirty="0" err="1" smtClean="0"/>
              <a:t>maxlen</a:t>
            </a:r>
            <a:r>
              <a:rPr lang="en-US" dirty="0" smtClean="0"/>
              <a:t>=2,</a:t>
            </a:r>
            <a:endParaRPr lang="en-US" dirty="0"/>
          </a:p>
          <a:p>
            <a:r>
              <a:rPr lang="en-US" dirty="0"/>
              <a:t>                              support=0.02, target = "frequent </a:t>
            </a:r>
            <a:r>
              <a:rPr lang="en-US" dirty="0" err="1"/>
              <a:t>itemsets</a:t>
            </a:r>
            <a:r>
              <a:rPr lang="en-US" dirty="0"/>
              <a:t>"))</a:t>
            </a:r>
          </a:p>
          <a:p>
            <a:r>
              <a:rPr lang="en-US" dirty="0"/>
              <a:t>summary(</a:t>
            </a:r>
            <a:r>
              <a:rPr lang="en-US" dirty="0" err="1"/>
              <a:t>itemsets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04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6370" y="0"/>
            <a:ext cx="4765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Rule Generation &amp; Visualization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38200" y="653879"/>
            <a:ext cx="830579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rules &lt;- </a:t>
            </a:r>
            <a:r>
              <a:rPr lang="en-US" dirty="0" err="1"/>
              <a:t>apriori</a:t>
            </a:r>
            <a:r>
              <a:rPr lang="en-US" dirty="0"/>
              <a:t>(Groceries, parameter=list(support=0.001, </a:t>
            </a:r>
          </a:p>
          <a:p>
            <a:r>
              <a:rPr lang="en-US" dirty="0"/>
              <a:t>+                                               confidence = 0.6, target = "rules"))</a:t>
            </a:r>
          </a:p>
          <a:p>
            <a:r>
              <a:rPr lang="en-US" dirty="0" err="1"/>
              <a:t>Apriori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Parameter specification:</a:t>
            </a:r>
          </a:p>
          <a:p>
            <a:r>
              <a:rPr lang="en-US" dirty="0"/>
              <a:t> confidence </a:t>
            </a:r>
            <a:r>
              <a:rPr lang="en-US" dirty="0" err="1"/>
              <a:t>minval</a:t>
            </a:r>
            <a:r>
              <a:rPr lang="en-US" dirty="0"/>
              <a:t> </a:t>
            </a:r>
            <a:r>
              <a:rPr lang="en-US" dirty="0" err="1"/>
              <a:t>smax</a:t>
            </a:r>
            <a:r>
              <a:rPr lang="en-US" dirty="0"/>
              <a:t> </a:t>
            </a:r>
            <a:r>
              <a:rPr lang="en-US" dirty="0" err="1"/>
              <a:t>arem</a:t>
            </a:r>
            <a:r>
              <a:rPr lang="en-US" dirty="0"/>
              <a:t>  </a:t>
            </a:r>
            <a:r>
              <a:rPr lang="en-US" dirty="0" err="1"/>
              <a:t>aval</a:t>
            </a:r>
            <a:r>
              <a:rPr lang="en-US" dirty="0"/>
              <a:t> </a:t>
            </a:r>
            <a:r>
              <a:rPr lang="en-US" dirty="0" err="1"/>
              <a:t>originalSupport</a:t>
            </a:r>
            <a:r>
              <a:rPr lang="en-US" dirty="0"/>
              <a:t> support </a:t>
            </a:r>
            <a:r>
              <a:rPr lang="en-US" dirty="0" err="1"/>
              <a:t>minlen</a:t>
            </a:r>
            <a:r>
              <a:rPr lang="en-US" dirty="0"/>
              <a:t> </a:t>
            </a:r>
            <a:r>
              <a:rPr lang="en-US" dirty="0" err="1"/>
              <a:t>maxlen</a:t>
            </a:r>
            <a:r>
              <a:rPr lang="en-US" dirty="0"/>
              <a:t> target   </a:t>
            </a:r>
            <a:r>
              <a:rPr lang="en-US" dirty="0" err="1"/>
              <a:t>ext</a:t>
            </a:r>
            <a:endParaRPr lang="en-US" dirty="0"/>
          </a:p>
          <a:p>
            <a:r>
              <a:rPr lang="en-US" dirty="0"/>
              <a:t>        0.6    0.1    1 none FALSE            TRUE   0.001      1     10  rules FALSE</a:t>
            </a:r>
          </a:p>
          <a:p>
            <a:endParaRPr lang="en-US" dirty="0"/>
          </a:p>
          <a:p>
            <a:r>
              <a:rPr lang="en-US" dirty="0"/>
              <a:t>Algorithmic control:</a:t>
            </a:r>
          </a:p>
          <a:p>
            <a:r>
              <a:rPr lang="en-US" dirty="0"/>
              <a:t> filter tree heap </a:t>
            </a:r>
            <a:r>
              <a:rPr lang="en-US" dirty="0" err="1"/>
              <a:t>memopt</a:t>
            </a:r>
            <a:r>
              <a:rPr lang="en-US" dirty="0"/>
              <a:t> load sort verbose</a:t>
            </a:r>
          </a:p>
          <a:p>
            <a:r>
              <a:rPr lang="en-US" dirty="0"/>
              <a:t>    0.1 TRUE </a:t>
            </a:r>
            <a:r>
              <a:rPr lang="en-US" dirty="0" err="1"/>
              <a:t>TRUE</a:t>
            </a:r>
            <a:r>
              <a:rPr lang="en-US" dirty="0"/>
              <a:t>  FALSE TRUE    2    TRUE</a:t>
            </a:r>
          </a:p>
          <a:p>
            <a:endParaRPr lang="en-US" dirty="0"/>
          </a:p>
          <a:p>
            <a:r>
              <a:rPr lang="en-US" dirty="0"/>
              <a:t>Absolute minimum support count: 9 </a:t>
            </a:r>
          </a:p>
          <a:p>
            <a:endParaRPr lang="en-US" dirty="0"/>
          </a:p>
          <a:p>
            <a:r>
              <a:rPr lang="en-US" dirty="0"/>
              <a:t>set item appearances ...[0 item(s)] done [0.00s].</a:t>
            </a:r>
          </a:p>
          <a:p>
            <a:r>
              <a:rPr lang="en-US" dirty="0"/>
              <a:t>set transactions ...[169 item(s), 9835 transaction(s)] done [0.00s].</a:t>
            </a:r>
          </a:p>
          <a:p>
            <a:r>
              <a:rPr lang="en-US" dirty="0"/>
              <a:t>sorting and recoding items ... [157 item(s)] done [0.00s].</a:t>
            </a:r>
          </a:p>
          <a:p>
            <a:r>
              <a:rPr lang="en-US" dirty="0"/>
              <a:t>creating transaction tree ... done [0.01s].</a:t>
            </a:r>
          </a:p>
          <a:p>
            <a:r>
              <a:rPr lang="en-US" dirty="0"/>
              <a:t>checking subsets of size 1 2 3 4 5 6 done [0.02s].</a:t>
            </a:r>
          </a:p>
          <a:p>
            <a:r>
              <a:rPr lang="en-US" dirty="0"/>
              <a:t>writing ... [2918 rule(s)] done [0.00s].</a:t>
            </a:r>
          </a:p>
          <a:p>
            <a:r>
              <a:rPr lang="en-US" dirty="0"/>
              <a:t>creating S4 object  ... done [0.00s].</a:t>
            </a:r>
          </a:p>
        </p:txBody>
      </p:sp>
    </p:spTree>
    <p:extLst>
      <p:ext uri="{BB962C8B-B14F-4D97-AF65-F5344CB8AC3E}">
        <p14:creationId xmlns:p14="http://schemas.microsoft.com/office/powerpoint/2010/main" val="387863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71691"/>
            <a:ext cx="778328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summary(rules)</a:t>
            </a:r>
          </a:p>
          <a:p>
            <a:r>
              <a:rPr lang="en-US" dirty="0"/>
              <a:t>set of 2918 rules</a:t>
            </a:r>
          </a:p>
          <a:p>
            <a:endParaRPr lang="en-US" dirty="0"/>
          </a:p>
          <a:p>
            <a:r>
              <a:rPr lang="en-US" dirty="0"/>
              <a:t>rule length distribution (lhs + </a:t>
            </a:r>
            <a:r>
              <a:rPr lang="en-US" dirty="0" err="1"/>
              <a:t>rhs</a:t>
            </a:r>
            <a:r>
              <a:rPr lang="en-US" dirty="0"/>
              <a:t>):sizes</a:t>
            </a:r>
          </a:p>
          <a:p>
            <a:r>
              <a:rPr lang="en-US" dirty="0"/>
              <a:t>   2    3    4    5    6 </a:t>
            </a:r>
          </a:p>
          <a:p>
            <a:r>
              <a:rPr lang="en-US" dirty="0"/>
              <a:t>   3  490 1765  626   34 </a:t>
            </a:r>
          </a:p>
          <a:p>
            <a:endParaRPr lang="en-US" dirty="0"/>
          </a:p>
          <a:p>
            <a:r>
              <a:rPr lang="en-US" dirty="0"/>
              <a:t>   Min. 1st Qu.  Median    Mean 3rd Qu.    Max. </a:t>
            </a:r>
          </a:p>
          <a:p>
            <a:r>
              <a:rPr lang="en-US" dirty="0"/>
              <a:t>  2.000   4.000   4.000   4.068   4.000   6.000 </a:t>
            </a:r>
          </a:p>
          <a:p>
            <a:endParaRPr lang="en-US" dirty="0"/>
          </a:p>
          <a:p>
            <a:r>
              <a:rPr lang="en-US" dirty="0"/>
              <a:t>summary of quality measures:</a:t>
            </a:r>
          </a:p>
          <a:p>
            <a:r>
              <a:rPr lang="en-US" dirty="0"/>
              <a:t>    support           confidence          lift       </a:t>
            </a:r>
          </a:p>
          <a:p>
            <a:r>
              <a:rPr lang="en-US" dirty="0"/>
              <a:t> Min.   :0.001017   Min.   :0.6000   Min.   : 2.348  </a:t>
            </a:r>
          </a:p>
          <a:p>
            <a:r>
              <a:rPr lang="en-US" dirty="0"/>
              <a:t> 1st Qu.:0.001118   1st Qu.:0.6316   1st Qu.: 2.668  </a:t>
            </a:r>
          </a:p>
          <a:p>
            <a:r>
              <a:rPr lang="en-US" dirty="0"/>
              <a:t> Median :0.001220   Median :0.6818   Median : 3.168  </a:t>
            </a:r>
          </a:p>
          <a:p>
            <a:r>
              <a:rPr lang="en-US" dirty="0"/>
              <a:t> Mean   :0.001480   Mean   :0.7028   Mean   : 3.450  </a:t>
            </a:r>
          </a:p>
          <a:p>
            <a:r>
              <a:rPr lang="en-US" dirty="0"/>
              <a:t> 3rd Qu.:0.001525   3rd Qu.:0.7500   3rd Qu.: 3.692  </a:t>
            </a:r>
          </a:p>
          <a:p>
            <a:r>
              <a:rPr lang="en-US" dirty="0"/>
              <a:t> Max.   :0.009354   Max.   :1.0000   Max.   :18.996  </a:t>
            </a:r>
          </a:p>
          <a:p>
            <a:endParaRPr lang="en-US" dirty="0"/>
          </a:p>
          <a:p>
            <a:r>
              <a:rPr lang="en-US" dirty="0"/>
              <a:t>mining info:</a:t>
            </a:r>
          </a:p>
          <a:p>
            <a:r>
              <a:rPr lang="en-US" dirty="0"/>
              <a:t>      data </a:t>
            </a:r>
            <a:r>
              <a:rPr lang="en-US" dirty="0" err="1"/>
              <a:t>ntransactions</a:t>
            </a:r>
            <a:r>
              <a:rPr lang="en-US" dirty="0"/>
              <a:t> support confidence</a:t>
            </a:r>
          </a:p>
          <a:p>
            <a:r>
              <a:rPr lang="en-US" dirty="0"/>
              <a:t> Groceries          9835   0.001        0.6</a:t>
            </a:r>
          </a:p>
        </p:txBody>
      </p:sp>
    </p:spTree>
    <p:extLst>
      <p:ext uri="{BB962C8B-B14F-4D97-AF65-F5344CB8AC3E}">
        <p14:creationId xmlns:p14="http://schemas.microsoft.com/office/powerpoint/2010/main" val="3731713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81075"/>
            <a:ext cx="6096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65514" y="468086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lot(rules)  #gives a confidence vs support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02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0" y="1144361"/>
            <a:ext cx="5921829" cy="570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3999" y="120134"/>
            <a:ext cx="7271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plot(</a:t>
            </a:r>
            <a:r>
              <a:rPr lang="en-US" dirty="0" err="1" smtClean="0"/>
              <a:t>rules@quality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Note:  Lift is proportional to confidence and slope = 1/support(y)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72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7714" y="751344"/>
            <a:ext cx="8926286" cy="597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inspect(head(sort(rules, by = "lift"), 5)) #top five rules by lift</a:t>
            </a:r>
          </a:p>
          <a:p>
            <a:r>
              <a:rPr lang="en-US" sz="1400" dirty="0"/>
              <a:t> </a:t>
            </a:r>
            <a:r>
              <a:rPr lang="en-US" sz="1600" dirty="0"/>
              <a:t>    lhs                                                    </a:t>
            </a:r>
            <a:r>
              <a:rPr lang="en-US" sz="1600" dirty="0" smtClean="0"/>
              <a:t>                             </a:t>
            </a:r>
            <a:r>
              <a:rPr lang="en-US" sz="1600" dirty="0" err="1"/>
              <a:t>rhs</a:t>
            </a:r>
            <a:r>
              <a:rPr lang="en-US" sz="1600" dirty="0"/>
              <a:t>              support     </a:t>
            </a:r>
            <a:r>
              <a:rPr lang="en-US" sz="1600" dirty="0" smtClean="0"/>
              <a:t>confidence        </a:t>
            </a:r>
            <a:r>
              <a:rPr lang="en-US" sz="1600" dirty="0"/>
              <a:t>lift    </a:t>
            </a:r>
          </a:p>
          <a:p>
            <a:r>
              <a:rPr lang="en-US" sz="1600" dirty="0"/>
              <a:t>29   {Instant food </a:t>
            </a:r>
            <a:r>
              <a:rPr lang="en-US" sz="1600" dirty="0" err="1"/>
              <a:t>products,soda</a:t>
            </a:r>
            <a:r>
              <a:rPr lang="en-US" sz="1600" dirty="0"/>
              <a:t>}                         =&gt; {hamburger meat} 0.001220132 0.6315789  18.99565</a:t>
            </a:r>
          </a:p>
          <a:p>
            <a:r>
              <a:rPr lang="en-US" sz="1600" dirty="0"/>
              <a:t>17   {</a:t>
            </a:r>
            <a:r>
              <a:rPr lang="en-US" sz="1600" dirty="0" err="1"/>
              <a:t>soda,popcorn</a:t>
            </a:r>
            <a:r>
              <a:rPr lang="en-US" sz="1600" dirty="0"/>
              <a:t>}                                     </a:t>
            </a:r>
            <a:r>
              <a:rPr lang="en-US" sz="1600" dirty="0" smtClean="0"/>
              <a:t>       </a:t>
            </a:r>
            <a:r>
              <a:rPr lang="en-US" sz="1600" dirty="0"/>
              <a:t>=&gt; {salty snack}    </a:t>
            </a:r>
            <a:r>
              <a:rPr lang="en-US" sz="1600" dirty="0" smtClean="0"/>
              <a:t>      0.001220132 </a:t>
            </a:r>
            <a:r>
              <a:rPr lang="en-US" sz="1600" dirty="0"/>
              <a:t>0.6315789  16.69779</a:t>
            </a:r>
          </a:p>
          <a:p>
            <a:r>
              <a:rPr lang="en-US" sz="1600" dirty="0"/>
              <a:t>164  {</a:t>
            </a:r>
            <a:r>
              <a:rPr lang="en-US" sz="1600" dirty="0" err="1"/>
              <a:t>ham,processed</a:t>
            </a:r>
            <a:r>
              <a:rPr lang="en-US" sz="1600" dirty="0"/>
              <a:t> cheese}                               =&gt; {white bread}   </a:t>
            </a:r>
            <a:r>
              <a:rPr lang="en-US" sz="1600" dirty="0" smtClean="0"/>
              <a:t>     </a:t>
            </a:r>
            <a:r>
              <a:rPr lang="en-US" sz="1600" dirty="0"/>
              <a:t>0.001931876 0.6333333  15.04549</a:t>
            </a:r>
          </a:p>
          <a:p>
            <a:r>
              <a:rPr lang="en-US" sz="1600" dirty="0"/>
              <a:t>2395 {tropical </a:t>
            </a:r>
            <a:r>
              <a:rPr lang="en-US" sz="1600" dirty="0" err="1"/>
              <a:t>fruit,other</a:t>
            </a:r>
            <a:r>
              <a:rPr lang="en-US" sz="1600" dirty="0"/>
              <a:t> </a:t>
            </a:r>
            <a:r>
              <a:rPr lang="en-US" sz="1600" dirty="0" err="1"/>
              <a:t>vegetables,yogurt,white</a:t>
            </a:r>
            <a:r>
              <a:rPr lang="en-US" sz="1600" dirty="0"/>
              <a:t> bread} =&gt; {butter}    </a:t>
            </a:r>
            <a:r>
              <a:rPr lang="en-US" sz="1600" dirty="0" smtClean="0"/>
              <a:t>   </a:t>
            </a:r>
            <a:r>
              <a:rPr lang="en-US" sz="1600" dirty="0"/>
              <a:t>0.001016777 0.6666667  12.03058</a:t>
            </a:r>
          </a:p>
          <a:p>
            <a:r>
              <a:rPr lang="en-US" sz="1600" dirty="0"/>
              <a:t>1018 {hamburger </a:t>
            </a:r>
            <a:r>
              <a:rPr lang="en-US" sz="1600" dirty="0" err="1"/>
              <a:t>meat,yogurt,whipped</a:t>
            </a:r>
            <a:r>
              <a:rPr lang="en-US" sz="1600" dirty="0"/>
              <a:t>/sour cream}           =&gt; {butter}  </a:t>
            </a:r>
            <a:r>
              <a:rPr lang="en-US" sz="1600" dirty="0" smtClean="0"/>
              <a:t> </a:t>
            </a:r>
            <a:r>
              <a:rPr lang="en-US" sz="1600" dirty="0"/>
              <a:t>0.001016777 0.6250000  </a:t>
            </a:r>
            <a:r>
              <a:rPr lang="en-US" sz="1600" dirty="0" smtClean="0"/>
              <a:t>11.27867</a:t>
            </a:r>
          </a:p>
          <a:p>
            <a:endParaRPr lang="en-US" sz="1600" dirty="0"/>
          </a:p>
          <a:p>
            <a:r>
              <a:rPr lang="en-US" sz="1600" dirty="0" smtClean="0"/>
              <a:t>LOOKING AT RULES WITH CONFIDENCE ABOVE A THRESHOLD</a:t>
            </a:r>
          </a:p>
          <a:p>
            <a:endParaRPr lang="en-US" sz="1600" dirty="0"/>
          </a:p>
          <a:p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err="1" smtClean="0"/>
              <a:t>confidence_rules</a:t>
            </a:r>
            <a:r>
              <a:rPr lang="en-US" sz="2000" dirty="0" smtClean="0"/>
              <a:t> &lt;- rules[</a:t>
            </a:r>
            <a:r>
              <a:rPr lang="en-US" sz="2000" dirty="0" err="1" smtClean="0"/>
              <a:t>rules@quality$confidence</a:t>
            </a:r>
            <a:r>
              <a:rPr lang="en-US" sz="2000" dirty="0" smtClean="0"/>
              <a:t> </a:t>
            </a:r>
            <a:r>
              <a:rPr lang="en-US" sz="2000" dirty="0"/>
              <a:t>&gt; 0.9</a:t>
            </a:r>
            <a:r>
              <a:rPr lang="en-US" sz="2000" dirty="0" smtClean="0"/>
              <a:t>]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set of 127 rules </a:t>
            </a:r>
          </a:p>
          <a:p>
            <a:endParaRPr lang="en-US" sz="1600" dirty="0" smtClean="0"/>
          </a:p>
          <a:p>
            <a:r>
              <a:rPr lang="en-US" sz="1600" dirty="0" smtClean="0"/>
              <a:t>Matrix-based visualization is shown on the next slide</a:t>
            </a:r>
          </a:p>
          <a:p>
            <a:endParaRPr lang="en-US" sz="1600" dirty="0"/>
          </a:p>
          <a:p>
            <a:r>
              <a:rPr lang="en-US" sz="1600" dirty="0" smtClean="0"/>
              <a:t>&gt; </a:t>
            </a:r>
            <a:r>
              <a:rPr lang="en-US" sz="2000" dirty="0" smtClean="0"/>
              <a:t>plot(</a:t>
            </a:r>
            <a:r>
              <a:rPr lang="en-US" sz="2000" dirty="0" err="1" smtClean="0"/>
              <a:t>confidence_rules</a:t>
            </a:r>
            <a:r>
              <a:rPr lang="en-US" sz="2000" dirty="0" smtClean="0"/>
              <a:t>, method=“matrix”, measure = c(“lift”, “confidence”), control = list(reorder=TRUE))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4959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0538"/>
            <a:ext cx="6096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716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5913" y="163286"/>
            <a:ext cx="79901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Itemsets</a:t>
            </a:r>
            <a:r>
              <a:rPr lang="en-US" dirty="0"/>
              <a:t> in Antecedent (LHS)</a:t>
            </a:r>
          </a:p>
          <a:p>
            <a:r>
              <a:rPr lang="en-US" dirty="0"/>
              <a:t>  [1] "{citrus </a:t>
            </a:r>
            <a:r>
              <a:rPr lang="en-US" dirty="0" err="1"/>
              <a:t>fruit,other</a:t>
            </a:r>
            <a:r>
              <a:rPr lang="en-US" dirty="0"/>
              <a:t> </a:t>
            </a:r>
            <a:r>
              <a:rPr lang="en-US" dirty="0" err="1"/>
              <a:t>vegetables,soda,fruit</a:t>
            </a:r>
            <a:r>
              <a:rPr lang="en-US" dirty="0"/>
              <a:t>/vegetable juice}"          </a:t>
            </a:r>
          </a:p>
          <a:p>
            <a:r>
              <a:rPr lang="en-US" dirty="0"/>
              <a:t>  [2] "{tropical </a:t>
            </a:r>
            <a:r>
              <a:rPr lang="en-US" dirty="0" err="1"/>
              <a:t>fruit,other</a:t>
            </a:r>
            <a:r>
              <a:rPr lang="en-US" dirty="0"/>
              <a:t> </a:t>
            </a:r>
            <a:r>
              <a:rPr lang="en-US" dirty="0" err="1"/>
              <a:t>vegetables,whole</a:t>
            </a:r>
            <a:r>
              <a:rPr lang="en-US" dirty="0"/>
              <a:t> </a:t>
            </a:r>
            <a:r>
              <a:rPr lang="en-US" dirty="0" err="1"/>
              <a:t>milk,yogurt,oil</a:t>
            </a:r>
            <a:r>
              <a:rPr lang="en-US" dirty="0"/>
              <a:t>}"             </a:t>
            </a:r>
          </a:p>
          <a:p>
            <a:r>
              <a:rPr lang="en-US" dirty="0"/>
              <a:t>  [3] "{tropical </a:t>
            </a:r>
            <a:r>
              <a:rPr lang="en-US" dirty="0" err="1"/>
              <a:t>fruit,whipped</a:t>
            </a:r>
            <a:r>
              <a:rPr lang="en-US" dirty="0"/>
              <a:t>/sour </a:t>
            </a:r>
            <a:r>
              <a:rPr lang="en-US" dirty="0" err="1"/>
              <a:t>cream,fruit</a:t>
            </a:r>
            <a:r>
              <a:rPr lang="en-US" dirty="0"/>
              <a:t>/vegetable juice}"           </a:t>
            </a:r>
          </a:p>
          <a:p>
            <a:r>
              <a:rPr lang="en-US" dirty="0"/>
              <a:t>  [4] "{pip </a:t>
            </a:r>
            <a:r>
              <a:rPr lang="en-US" dirty="0" err="1"/>
              <a:t>fruit,butter</a:t>
            </a:r>
            <a:r>
              <a:rPr lang="en-US" dirty="0"/>
              <a:t> </a:t>
            </a:r>
            <a:r>
              <a:rPr lang="en-US" dirty="0" err="1"/>
              <a:t>milk,fruit</a:t>
            </a:r>
            <a:r>
              <a:rPr lang="en-US" dirty="0"/>
              <a:t>/vegetable juice}"                       </a:t>
            </a:r>
          </a:p>
          <a:p>
            <a:r>
              <a:rPr lang="en-US" dirty="0"/>
              <a:t>  [5] "{citrus </a:t>
            </a:r>
            <a:r>
              <a:rPr lang="en-US" dirty="0" err="1"/>
              <a:t>fruit,root</a:t>
            </a:r>
            <a:r>
              <a:rPr lang="en-US" dirty="0"/>
              <a:t> </a:t>
            </a:r>
            <a:r>
              <a:rPr lang="en-US" dirty="0" err="1"/>
              <a:t>vegetables,whole</a:t>
            </a:r>
            <a:r>
              <a:rPr lang="en-US" dirty="0"/>
              <a:t> </a:t>
            </a:r>
            <a:r>
              <a:rPr lang="en-US" dirty="0" err="1"/>
              <a:t>milk,yogurt,whipped</a:t>
            </a:r>
            <a:r>
              <a:rPr lang="en-US" dirty="0"/>
              <a:t>/sour cream}"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………………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Itemsets</a:t>
            </a:r>
            <a:r>
              <a:rPr lang="en-US" dirty="0"/>
              <a:t> in Consequent (RHS)</a:t>
            </a:r>
          </a:p>
          <a:p>
            <a:r>
              <a:rPr lang="en-US" dirty="0"/>
              <a:t>[1] "{whole milk}"       "{yogurt}"           "{bottled beer}"     "{root vegetables}"  "{other vegetables</a:t>
            </a:r>
            <a:r>
              <a:rPr lang="en-US" dirty="0" smtClean="0"/>
              <a:t>}“</a:t>
            </a:r>
          </a:p>
          <a:p>
            <a:endParaRPr lang="en-US" dirty="0"/>
          </a:p>
          <a:p>
            <a:r>
              <a:rPr lang="en-US" dirty="0" smtClean="0"/>
              <a:t>LET US NOW GRAPH THE TOP 5 RULES BY LIFT</a:t>
            </a:r>
          </a:p>
          <a:p>
            <a:endParaRPr lang="en-US" dirty="0"/>
          </a:p>
          <a:p>
            <a:r>
              <a:rPr lang="en-US" dirty="0" err="1" smtClean="0"/>
              <a:t>topFiveLiftRules</a:t>
            </a:r>
            <a:r>
              <a:rPr lang="en-US" dirty="0" smtClean="0"/>
              <a:t> </a:t>
            </a:r>
            <a:r>
              <a:rPr lang="en-US" dirty="0"/>
              <a:t>&lt;- head(sort(rules, by = 'lift'), 5)</a:t>
            </a:r>
          </a:p>
          <a:p>
            <a:r>
              <a:rPr lang="en-US" dirty="0"/>
              <a:t>plot</a:t>
            </a:r>
            <a:r>
              <a:rPr lang="en-US" dirty="0" smtClean="0"/>
              <a:t>(</a:t>
            </a:r>
            <a:r>
              <a:rPr lang="en-US" dirty="0" err="1" smtClean="0"/>
              <a:t>topFiveLiftRules</a:t>
            </a:r>
            <a:r>
              <a:rPr lang="en-US" dirty="0"/>
              <a:t>, </a:t>
            </a:r>
            <a:r>
              <a:rPr lang="en-US" dirty="0" smtClean="0"/>
              <a:t>method</a:t>
            </a:r>
            <a:r>
              <a:rPr lang="en-US" dirty="0"/>
              <a:t>="graph", control=list(type='items'))</a:t>
            </a:r>
          </a:p>
        </p:txBody>
      </p:sp>
    </p:spTree>
    <p:extLst>
      <p:ext uri="{BB962C8B-B14F-4D97-AF65-F5344CB8AC3E}">
        <p14:creationId xmlns:p14="http://schemas.microsoft.com/office/powerpoint/2010/main" val="1279194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21" y="576942"/>
            <a:ext cx="7692821" cy="612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223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480964"/>
            <a:ext cx="7406640" cy="1472184"/>
          </a:xfrm>
        </p:spPr>
        <p:txBody>
          <a:bodyPr/>
          <a:lstStyle/>
          <a:p>
            <a:pPr algn="ctr"/>
            <a:r>
              <a:rPr lang="en-US" dirty="0" smtClean="0"/>
              <a:t>Market Basked Analysis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4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Market Basket Analysis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Number of rules generated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Enormous number of item sets (2 ** k)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err="1" smtClean="0"/>
              <a:t>apriori</a:t>
            </a:r>
            <a:r>
              <a:rPr lang="en-US" dirty="0" smtClean="0"/>
              <a:t> algorithm developed by </a:t>
            </a:r>
            <a:r>
              <a:rPr lang="en-US" dirty="0" err="1" smtClean="0"/>
              <a:t>Agarwal</a:t>
            </a:r>
            <a:r>
              <a:rPr lang="en-US" dirty="0" smtClean="0"/>
              <a:t> et al. (1996) solves this problem by using selection criteria – </a:t>
            </a:r>
            <a:r>
              <a:rPr lang="en-US" i="1" dirty="0" smtClean="0"/>
              <a:t>support, confidence, lift, leverage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6187" y="1591056"/>
            <a:ext cx="8755540" cy="459339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We will use the </a:t>
            </a:r>
            <a:r>
              <a:rPr lang="en-US" sz="2800" dirty="0" err="1" smtClean="0"/>
              <a:t>Mlxtend</a:t>
            </a:r>
            <a:r>
              <a:rPr lang="en-US" sz="2800" dirty="0" smtClean="0"/>
              <a:t> package developed by Sebastian </a:t>
            </a:r>
            <a:r>
              <a:rPr lang="en-US" sz="2800" dirty="0" err="1" smtClean="0"/>
              <a:t>Raschka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It implements the </a:t>
            </a:r>
            <a:r>
              <a:rPr lang="en-US" sz="2800" dirty="0" err="1" smtClean="0"/>
              <a:t>Apriori</a:t>
            </a:r>
            <a:r>
              <a:rPr lang="en-US" sz="2800" dirty="0" smtClean="0"/>
              <a:t> Algorithm</a:t>
            </a:r>
          </a:p>
          <a:p>
            <a:endParaRPr lang="en-US" sz="2800" dirty="0"/>
          </a:p>
          <a:p>
            <a:r>
              <a:rPr lang="en-US" sz="2800" dirty="0" smtClean="0"/>
              <a:t>Example is from: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http://pbpython.com/market-basket-</a:t>
            </a:r>
            <a:r>
              <a:rPr lang="en-US" sz="2800" dirty="0" smtClean="0">
                <a:hlinkClick r:id="rId2"/>
              </a:rPr>
              <a:t>analysis.html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Also, </a:t>
            </a:r>
            <a:r>
              <a:rPr lang="en-US" sz="2800" dirty="0" err="1" smtClean="0"/>
              <a:t>see:</a:t>
            </a:r>
            <a:r>
              <a:rPr lang="en-US" sz="2800" dirty="0" err="1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://rasbt.github.io/mlxtend/user_guide/frequent_patterns/association_rules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 AND</a:t>
            </a: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http://intelligentonlinetools.com/blog/2018/02/10/how-to-create-data-visualization-for-association-rules-in-data-mining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92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17536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import pandas as </a:t>
            </a:r>
            <a:r>
              <a:rPr lang="en-US" sz="2400" dirty="0" err="1" smtClean="0"/>
              <a:t>pd</a:t>
            </a:r>
            <a:endParaRPr lang="en-US" sz="2400" dirty="0" smtClean="0"/>
          </a:p>
          <a:p>
            <a:r>
              <a:rPr lang="en-US" sz="2400" dirty="0" smtClean="0"/>
              <a:t>from </a:t>
            </a:r>
            <a:r>
              <a:rPr lang="en-US" sz="2400" dirty="0" err="1" smtClean="0"/>
              <a:t>mlxtend.frequent_patterns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apriori</a:t>
            </a:r>
            <a:endParaRPr lang="en-US" sz="2400" dirty="0" smtClean="0"/>
          </a:p>
          <a:p>
            <a:r>
              <a:rPr lang="en-US" sz="2400" dirty="0" smtClean="0"/>
              <a:t>from </a:t>
            </a:r>
            <a:r>
              <a:rPr lang="en-US" sz="2400" dirty="0" err="1" smtClean="0"/>
              <a:t>mlxtend.frequent_patterns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association_rules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df</a:t>
            </a:r>
            <a:r>
              <a:rPr lang="en-US" sz="2400" dirty="0" smtClean="0"/>
              <a:t> = </a:t>
            </a:r>
            <a:r>
              <a:rPr lang="en-US" sz="2400" dirty="0" err="1" smtClean="0"/>
              <a:t>pd.read_excel</a:t>
            </a:r>
            <a:r>
              <a:rPr lang="en-US" sz="2400" dirty="0" smtClean="0"/>
              <a:t>('http://</a:t>
            </a:r>
            <a:r>
              <a:rPr lang="en-US" sz="2400" dirty="0" err="1" smtClean="0"/>
              <a:t>archive.ics.uci.edu</a:t>
            </a:r>
            <a:r>
              <a:rPr lang="en-US" sz="2400" dirty="0" smtClean="0"/>
              <a:t>/ml/machine-learning-databases/00352/Online%20Retail.xlsx')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3635946"/>
            <a:ext cx="91439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</a:t>
            </a:r>
            <a:r>
              <a:rPr lang="en-US" sz="2400" dirty="0" err="1" smtClean="0"/>
              <a:t>df.head</a:t>
            </a:r>
            <a:r>
              <a:rPr lang="en-US" sz="2400" dirty="0" smtClean="0"/>
              <a:t>()#cleanup the data</a:t>
            </a:r>
          </a:p>
          <a:p>
            <a:r>
              <a:rPr lang="en-US" sz="2400" dirty="0" smtClean="0"/>
              <a:t>#remove spaces from </a:t>
            </a:r>
            <a:r>
              <a:rPr lang="en-US" sz="2400" dirty="0" err="1" smtClean="0"/>
              <a:t>decsriptions</a:t>
            </a:r>
            <a:endParaRPr lang="en-US" sz="2400" dirty="0" smtClean="0"/>
          </a:p>
          <a:p>
            <a:r>
              <a:rPr lang="en-US" sz="2400" dirty="0" smtClean="0"/>
              <a:t>#remove rows with missing invoice numbers</a:t>
            </a:r>
          </a:p>
          <a:p>
            <a:r>
              <a:rPr lang="en-US" sz="2400" dirty="0" smtClean="0"/>
              <a:t>#remove invoices with credit transactions</a:t>
            </a:r>
          </a:p>
          <a:p>
            <a:r>
              <a:rPr lang="en-US" sz="2400" dirty="0" err="1" smtClean="0"/>
              <a:t>df</a:t>
            </a:r>
            <a:r>
              <a:rPr lang="en-US" sz="2400" dirty="0" smtClean="0"/>
              <a:t>['Description'] = </a:t>
            </a:r>
            <a:r>
              <a:rPr lang="en-US" sz="2400" dirty="0" err="1" smtClean="0"/>
              <a:t>df</a:t>
            </a:r>
            <a:r>
              <a:rPr lang="en-US" sz="2400" dirty="0" smtClean="0"/>
              <a:t>['Description'].</a:t>
            </a:r>
            <a:r>
              <a:rPr lang="en-US" sz="2400" dirty="0" err="1" smtClean="0"/>
              <a:t>str.strip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df.dropna</a:t>
            </a:r>
            <a:r>
              <a:rPr lang="en-US" sz="2400" dirty="0" smtClean="0"/>
              <a:t>(axis=0, subset=['</a:t>
            </a:r>
            <a:r>
              <a:rPr lang="en-US" sz="2400" dirty="0" err="1" smtClean="0"/>
              <a:t>InvoiceNo</a:t>
            </a:r>
            <a:r>
              <a:rPr lang="en-US" sz="2400" dirty="0" smtClean="0"/>
              <a:t>'], </a:t>
            </a:r>
            <a:r>
              <a:rPr lang="en-US" sz="2400" dirty="0" err="1" smtClean="0"/>
              <a:t>inplace</a:t>
            </a:r>
            <a:r>
              <a:rPr lang="en-US" sz="2400" dirty="0" smtClean="0"/>
              <a:t>=True)</a:t>
            </a:r>
          </a:p>
          <a:p>
            <a:r>
              <a:rPr lang="en-US" sz="2400" dirty="0" err="1" smtClean="0"/>
              <a:t>df</a:t>
            </a:r>
            <a:r>
              <a:rPr lang="en-US" sz="2400" dirty="0" smtClean="0"/>
              <a:t>['</a:t>
            </a:r>
            <a:r>
              <a:rPr lang="en-US" sz="2400" dirty="0" err="1" smtClean="0"/>
              <a:t>InvoiceNo</a:t>
            </a:r>
            <a:r>
              <a:rPr lang="en-US" sz="2400" dirty="0" smtClean="0"/>
              <a:t>'] = </a:t>
            </a:r>
            <a:r>
              <a:rPr lang="en-US" sz="2400" dirty="0" err="1" smtClean="0"/>
              <a:t>df</a:t>
            </a:r>
            <a:r>
              <a:rPr lang="en-US" sz="2400" dirty="0" smtClean="0"/>
              <a:t>['</a:t>
            </a:r>
            <a:r>
              <a:rPr lang="en-US" sz="2400" dirty="0" err="1" smtClean="0"/>
              <a:t>InvoiceNo</a:t>
            </a:r>
            <a:r>
              <a:rPr lang="en-US" sz="2400" dirty="0" smtClean="0"/>
              <a:t>'].</a:t>
            </a:r>
            <a:r>
              <a:rPr lang="en-US" sz="2400" dirty="0" err="1" smtClean="0"/>
              <a:t>astype</a:t>
            </a:r>
            <a:r>
              <a:rPr lang="en-US" sz="2400" dirty="0" smtClean="0"/>
              <a:t>('</a:t>
            </a:r>
            <a:r>
              <a:rPr lang="en-US" sz="2400" dirty="0" err="1" smtClean="0"/>
              <a:t>str</a:t>
            </a:r>
            <a:r>
              <a:rPr lang="en-US" sz="2400" dirty="0" smtClean="0"/>
              <a:t>')</a:t>
            </a:r>
            <a:r>
              <a:rPr lang="en-US" sz="2400" dirty="0" err="1" smtClean="0"/>
              <a:t>df</a:t>
            </a:r>
            <a:r>
              <a:rPr lang="en-US" sz="2400" dirty="0" smtClean="0"/>
              <a:t> = </a:t>
            </a:r>
            <a:r>
              <a:rPr lang="en-US" sz="2400" dirty="0" err="1" smtClean="0"/>
              <a:t>df</a:t>
            </a:r>
            <a:r>
              <a:rPr lang="en-US" sz="2400" dirty="0" smtClean="0"/>
              <a:t>[~</a:t>
            </a:r>
            <a:r>
              <a:rPr lang="en-US" sz="2400" dirty="0" err="1" smtClean="0"/>
              <a:t>df</a:t>
            </a:r>
            <a:r>
              <a:rPr lang="en-US" sz="2400" dirty="0" smtClean="0"/>
              <a:t>['</a:t>
            </a:r>
            <a:r>
              <a:rPr lang="en-US" sz="2400" dirty="0" err="1" smtClean="0"/>
              <a:t>InvoiceNo</a:t>
            </a:r>
            <a:r>
              <a:rPr lang="en-US" sz="2400" dirty="0" smtClean="0"/>
              <a:t>'].</a:t>
            </a:r>
            <a:r>
              <a:rPr lang="en-US" sz="2400" dirty="0" err="1" smtClean="0"/>
              <a:t>str.contains</a:t>
            </a:r>
            <a:r>
              <a:rPr lang="en-US" sz="2400" dirty="0" smtClean="0"/>
              <a:t>('C')]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455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40269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basket = (</a:t>
            </a:r>
            <a:r>
              <a:rPr lang="en-US" sz="2400" dirty="0" err="1" smtClean="0"/>
              <a:t>df</a:t>
            </a:r>
            <a:r>
              <a:rPr lang="en-US" sz="2400" dirty="0" smtClean="0"/>
              <a:t>[</a:t>
            </a:r>
            <a:r>
              <a:rPr lang="en-US" sz="2400" dirty="0" err="1" smtClean="0"/>
              <a:t>df</a:t>
            </a:r>
            <a:r>
              <a:rPr lang="en-US" sz="2400" dirty="0" smtClean="0"/>
              <a:t>['Country'] =="France"].</a:t>
            </a:r>
            <a:r>
              <a:rPr lang="en-US" sz="2400" dirty="0" err="1" smtClean="0"/>
              <a:t>pivot_table</a:t>
            </a:r>
            <a:r>
              <a:rPr lang="en-US" sz="2400" dirty="0" smtClean="0"/>
              <a:t>(index="</a:t>
            </a:r>
            <a:r>
              <a:rPr lang="en-US" sz="2400" dirty="0" err="1" smtClean="0"/>
              <a:t>InvoiceNo</a:t>
            </a:r>
            <a:r>
              <a:rPr lang="en-US" sz="2400" dirty="0" smtClean="0"/>
              <a:t>", \          columns="</a:t>
            </a:r>
            <a:r>
              <a:rPr lang="en-US" sz="2400" dirty="0" err="1" smtClean="0"/>
              <a:t>Description",values</a:t>
            </a:r>
            <a:r>
              <a:rPr lang="en-US" sz="2400" dirty="0" smtClean="0"/>
              <a:t>="Quantity", </a:t>
            </a:r>
            <a:r>
              <a:rPr lang="en-US" sz="2400" dirty="0" err="1" smtClean="0"/>
              <a:t>aggfunc</a:t>
            </a:r>
            <a:r>
              <a:rPr lang="en-US" sz="2400" dirty="0" smtClean="0"/>
              <a:t>="sum",</a:t>
            </a:r>
            <a:r>
              <a:rPr lang="en-US" sz="2400" dirty="0" err="1" smtClean="0"/>
              <a:t>fill_value</a:t>
            </a:r>
            <a:r>
              <a:rPr lang="en-US" sz="2400" dirty="0" smtClean="0"/>
              <a:t>=0))</a:t>
            </a: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encode_units</a:t>
            </a:r>
            <a:r>
              <a:rPr lang="en-US" sz="2400" dirty="0" smtClean="0"/>
              <a:t>(x):    if x &lt;= 0:        return 0    if x &gt;= 1:        return 1basket_sets = </a:t>
            </a:r>
            <a:r>
              <a:rPr lang="en-US" sz="2400" dirty="0" err="1" smtClean="0"/>
              <a:t>basket.applymap</a:t>
            </a:r>
            <a:r>
              <a:rPr lang="en-US" sz="2400" dirty="0" smtClean="0"/>
              <a:t>(</a:t>
            </a:r>
            <a:r>
              <a:rPr lang="en-US" sz="2400" dirty="0" err="1" smtClean="0"/>
              <a:t>encode_units</a:t>
            </a:r>
            <a:r>
              <a:rPr lang="en-US" sz="2400" dirty="0" smtClean="0"/>
              <a:t>)</a:t>
            </a:r>
            <a:r>
              <a:rPr lang="en-US" sz="2400" dirty="0" err="1" smtClean="0"/>
              <a:t>basket_sets.drop</a:t>
            </a:r>
            <a:r>
              <a:rPr lang="en-US" sz="2400" dirty="0" smtClean="0"/>
              <a:t>('POSTAGE', </a:t>
            </a:r>
            <a:r>
              <a:rPr lang="en-US" sz="2400" dirty="0" err="1" smtClean="0"/>
              <a:t>inplace</a:t>
            </a:r>
            <a:r>
              <a:rPr lang="en-US" sz="2400" dirty="0" smtClean="0"/>
              <a:t>=True, axis=1) #POSTAGE NOT REQUIRED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373659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frequent_itemsets</a:t>
            </a:r>
            <a:r>
              <a:rPr lang="en-US" sz="2400" dirty="0" smtClean="0"/>
              <a:t> =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(</a:t>
            </a:r>
            <a:r>
              <a:rPr lang="en-US" sz="2400" dirty="0" err="1" smtClean="0"/>
              <a:t>basket_sets</a:t>
            </a:r>
            <a:r>
              <a:rPr lang="en-US" sz="2400" dirty="0" smtClean="0"/>
              <a:t>, </a:t>
            </a:r>
            <a:r>
              <a:rPr lang="en-US" sz="2400" dirty="0" err="1" smtClean="0"/>
              <a:t>min_support</a:t>
            </a:r>
            <a:r>
              <a:rPr lang="en-US" sz="2400" dirty="0" smtClean="0"/>
              <a:t>=0.07, </a:t>
            </a:r>
            <a:r>
              <a:rPr lang="en-US" sz="2400" dirty="0" err="1" smtClean="0"/>
              <a:t>use_colnames</a:t>
            </a:r>
            <a:r>
              <a:rPr lang="en-US" sz="2400" dirty="0" smtClean="0"/>
              <a:t>=True)</a:t>
            </a:r>
          </a:p>
          <a:p>
            <a:r>
              <a:rPr lang="en-US" sz="2400" dirty="0" smtClean="0"/>
              <a:t>rules = </a:t>
            </a:r>
            <a:r>
              <a:rPr lang="en-US" sz="2400" dirty="0" err="1" smtClean="0"/>
              <a:t>association_rules</a:t>
            </a:r>
            <a:r>
              <a:rPr lang="en-US" sz="2400" dirty="0" smtClean="0"/>
              <a:t>(</a:t>
            </a:r>
            <a:r>
              <a:rPr lang="en-US" sz="2400" dirty="0" err="1" smtClean="0"/>
              <a:t>frequent_itemsets</a:t>
            </a:r>
            <a:r>
              <a:rPr lang="en-US" sz="2400" dirty="0" smtClean="0"/>
              <a:t>, metric="lift", </a:t>
            </a:r>
            <a:r>
              <a:rPr lang="en-US" sz="2400" dirty="0" err="1" smtClean="0"/>
              <a:t>min_threshold</a:t>
            </a:r>
            <a:r>
              <a:rPr lang="en-US" sz="2400" dirty="0" smtClean="0"/>
              <a:t>=1)#</a:t>
            </a:r>
            <a:r>
              <a:rPr lang="en-US" sz="2400" dirty="0" err="1" smtClean="0"/>
              <a:t>rules.head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#let us use a filter to get specific rules...</a:t>
            </a:r>
          </a:p>
          <a:p>
            <a:r>
              <a:rPr lang="en-US" sz="2400" dirty="0" smtClean="0"/>
              <a:t>print(rules[ (rules['lift'] &gt;= 6) &amp; (rules['confidence'] &gt;= 0.8) 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3944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3579"/>
            <a:ext cx="7498080" cy="1109579"/>
          </a:xfrm>
        </p:spPr>
        <p:txBody>
          <a:bodyPr/>
          <a:lstStyle/>
          <a:p>
            <a:pPr algn="ctr"/>
            <a:r>
              <a:rPr lang="en-US" dirty="0" smtClean="0"/>
              <a:t>Sample </a:t>
            </a:r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582" y="1447800"/>
            <a:ext cx="7677106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 Market Basket dataset on Blackboard has to be converted to a “basket” format before it can be analyzed</a:t>
            </a:r>
          </a:p>
          <a:p>
            <a:pPr marL="82296" indent="0">
              <a:buNone/>
            </a:pPr>
            <a:r>
              <a:rPr lang="en-US" dirty="0" smtClean="0"/>
              <a:t>The format is as follows: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would you convert this to the right </a:t>
            </a:r>
            <a:r>
              <a:rPr lang="en-US" dirty="0" smtClean="0"/>
              <a:t>format for R &amp; Python? </a:t>
            </a:r>
          </a:p>
          <a:p>
            <a:pPr marL="82296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41799"/>
              </p:ext>
            </p:extLst>
          </p:nvPr>
        </p:nvGraphicFramePr>
        <p:xfrm>
          <a:off x="1524000" y="396504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Basket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Eggs     </a:t>
                      </a:r>
                      <a:r>
                        <a:rPr lang="mr-IN" dirty="0" smtClean="0"/>
                        <a:t>……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C4925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99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50" y="13381"/>
            <a:ext cx="8034963" cy="955448"/>
          </a:xfrm>
        </p:spPr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49" y="1284513"/>
            <a:ext cx="8122051" cy="5290457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Steps:</a:t>
            </a:r>
          </a:p>
          <a:p>
            <a:pPr marL="596646" indent="-514350">
              <a:buAutoNum type="arabicPeriod"/>
            </a:pPr>
            <a:r>
              <a:rPr lang="en-US" dirty="0" smtClean="0"/>
              <a:t>Identify frequent 1-itemsets that meet threshold =&gt; L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marL="596646" indent="-514350">
              <a:buAutoNum type="arabicPeriod"/>
            </a:pPr>
            <a:r>
              <a:rPr lang="en-US" dirty="0" smtClean="0"/>
              <a:t>Join L</a:t>
            </a:r>
            <a:r>
              <a:rPr lang="en-US" baseline="-25000" dirty="0" smtClean="0"/>
              <a:t>1</a:t>
            </a:r>
            <a:r>
              <a:rPr lang="en-US" dirty="0" smtClean="0"/>
              <a:t> on itself to form 2-itemsets, L</a:t>
            </a:r>
            <a:r>
              <a:rPr lang="en-US" baseline="-25000" dirty="0" smtClean="0"/>
              <a:t>2</a:t>
            </a:r>
            <a:r>
              <a:rPr lang="en-US" dirty="0" smtClean="0"/>
              <a:t>, that meet support threshold</a:t>
            </a:r>
          </a:p>
          <a:p>
            <a:pPr marL="596646" indent="-514350">
              <a:buAutoNum type="arabicPeriod"/>
            </a:pPr>
            <a:r>
              <a:rPr lang="en-US" dirty="0" smtClean="0"/>
              <a:t>Process continues until either: a) the support threshold is no longer satisfied or b) a threshold N – the number of items in </a:t>
            </a:r>
            <a:r>
              <a:rPr lang="en-US" dirty="0" err="1" smtClean="0"/>
              <a:t>itemset</a:t>
            </a:r>
            <a:r>
              <a:rPr lang="en-US" dirty="0" smtClean="0"/>
              <a:t> – is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1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42" y="1447799"/>
            <a:ext cx="8061158" cy="524977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Support for any item is the proportion of times it occurs in the data set. Example:</a:t>
            </a:r>
          </a:p>
          <a:p>
            <a:pPr marL="82296" indent="0">
              <a:buNone/>
            </a:pPr>
            <a:r>
              <a:rPr lang="en-US" sz="2800" dirty="0"/>
              <a:t>s</a:t>
            </a:r>
            <a:r>
              <a:rPr lang="en-US" sz="2800" dirty="0" smtClean="0"/>
              <a:t>upport(eggs) = </a:t>
            </a:r>
          </a:p>
          <a:p>
            <a:pPr marL="82296" indent="0">
              <a:buNone/>
            </a:pPr>
            <a:r>
              <a:rPr lang="en-US" sz="2800" u="sng" dirty="0" smtClean="0"/>
              <a:t>(# of transactions containing eggs)  </a:t>
            </a:r>
          </a:p>
          <a:p>
            <a:pPr marL="82296" indent="0">
              <a:buNone/>
            </a:pPr>
            <a:r>
              <a:rPr lang="en-US" sz="2800" dirty="0" smtClean="0"/>
              <a:t>(total # of transactions in the data set)</a:t>
            </a:r>
          </a:p>
          <a:p>
            <a:pPr marL="82296" indent="0">
              <a:buNone/>
            </a:pPr>
            <a:endParaRPr lang="en-US" sz="2800" dirty="0"/>
          </a:p>
          <a:p>
            <a:r>
              <a:rPr lang="en-US" sz="2800" dirty="0" smtClean="0"/>
              <a:t>Confidence in a rule (say, bread </a:t>
            </a:r>
            <a:r>
              <a:rPr lang="en-US" sz="2800" dirty="0" smtClean="0">
                <a:sym typeface="Wingdings"/>
              </a:rPr>
              <a:t> eggs) is a measure of its predictability. Confidence (bread  eggs) =</a:t>
            </a:r>
          </a:p>
          <a:p>
            <a:pPr marL="82296" indent="0">
              <a:buNone/>
            </a:pPr>
            <a:r>
              <a:rPr lang="en-US" sz="2800" dirty="0" smtClean="0">
                <a:sym typeface="Wingdings"/>
              </a:rPr>
              <a:t>    </a:t>
            </a:r>
            <a:r>
              <a:rPr lang="en-US" sz="2800" u="sng" dirty="0" smtClean="0">
                <a:sym typeface="Wingdings"/>
              </a:rPr>
              <a:t># of transactions with bread and eggs</a:t>
            </a:r>
            <a:endParaRPr lang="en-US" sz="2800" dirty="0" smtClean="0"/>
          </a:p>
          <a:p>
            <a:pPr marL="82296" indent="0"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# of transactions having bread</a:t>
            </a:r>
          </a:p>
        </p:txBody>
      </p:sp>
    </p:spTree>
    <p:extLst>
      <p:ext uri="{BB962C8B-B14F-4D97-AF65-F5344CB8AC3E}">
        <p14:creationId xmlns:p14="http://schemas.microsoft.com/office/powerpoint/2010/main" val="368535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Criteria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/>
          <a:lstStyle/>
          <a:p>
            <a:r>
              <a:rPr lang="en-US" dirty="0" smtClean="0"/>
              <a:t>Note that confidence (bread </a:t>
            </a:r>
            <a:r>
              <a:rPr lang="en-US" dirty="0" smtClean="0">
                <a:sym typeface="Wingdings"/>
              </a:rPr>
              <a:t> eggs) is nothing but support(bread and eggs) / support(bread) – it is a measure of quality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Lift of a rule (say, bread  eggs) is its confidence (see definition above) divided by the support for the consequent (i.e., eggs). 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 ratio of 1 would suggest that the rule is a mere coincidence. Lift should be &gt; 1, and the larger the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8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is similar to lift, but uses difference rather than ratio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sz="2400" dirty="0" smtClean="0"/>
              <a:t>Leverage = support(X ^ Y) – support(X) * </a:t>
            </a:r>
            <a:r>
              <a:rPr lang="en-US" sz="2400" dirty="0" err="1" smtClean="0"/>
              <a:t>suppory</a:t>
            </a:r>
            <a:r>
              <a:rPr lang="en-US" sz="2400" dirty="0" smtClean="0"/>
              <a:t>(Y)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 smtClean="0"/>
              <a:t>Leverage is 0 when X &amp; Y are statistically independent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 smtClean="0"/>
              <a:t>Leverage &gt; 0 implies X &amp; Y have some relationship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51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of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Better merchandising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Cross-merchandising</a:t>
            </a:r>
          </a:p>
          <a:p>
            <a:endParaRPr lang="en-US" dirty="0" smtClean="0"/>
          </a:p>
          <a:p>
            <a:r>
              <a:rPr lang="en-US" dirty="0" smtClean="0"/>
              <a:t>Physical/logical placement of products within categories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Promotional programs</a:t>
            </a:r>
          </a:p>
          <a:p>
            <a:endParaRPr lang="en-US" dirty="0"/>
          </a:p>
          <a:p>
            <a:r>
              <a:rPr lang="en-US" dirty="0" smtClean="0"/>
              <a:t>Recommendations</a:t>
            </a:r>
          </a:p>
          <a:p>
            <a:endParaRPr lang="en-US" dirty="0"/>
          </a:p>
          <a:p>
            <a:r>
              <a:rPr lang="en-US" dirty="0" smtClean="0"/>
              <a:t>Clickstream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9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938"/>
            <a:ext cx="7498080" cy="868362"/>
          </a:xfrm>
        </p:spPr>
        <p:txBody>
          <a:bodyPr/>
          <a:lstStyle/>
          <a:p>
            <a:pPr algn="ctr"/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55700"/>
            <a:ext cx="7498080" cy="5905500"/>
          </a:xfrm>
        </p:spPr>
        <p:txBody>
          <a:bodyPr>
            <a:normAutofit/>
          </a:bodyPr>
          <a:lstStyle/>
          <a:p>
            <a:r>
              <a:rPr lang="en-US" dirty="0" smtClean="0"/>
              <a:t>Desired format </a:t>
            </a:r>
            <a:r>
              <a:rPr lang="en-US" smtClean="0"/>
              <a:t>for </a:t>
            </a:r>
            <a:r>
              <a:rPr lang="en-US" smtClean="0"/>
              <a:t>R </a:t>
            </a:r>
            <a:r>
              <a:rPr lang="en-US" dirty="0" smtClean="0"/>
              <a:t>is either:</a:t>
            </a:r>
          </a:p>
          <a:p>
            <a:pPr marL="82296" indent="0">
              <a:buNone/>
            </a:pPr>
            <a:r>
              <a:rPr lang="en-US" sz="2400" dirty="0"/>
              <a:t>item1,item2</a:t>
            </a:r>
          </a:p>
          <a:p>
            <a:pPr marL="82296" indent="0">
              <a:buNone/>
            </a:pPr>
            <a:r>
              <a:rPr lang="en-US" sz="2400" dirty="0"/>
              <a:t>item1</a:t>
            </a:r>
          </a:p>
          <a:p>
            <a:pPr marL="82296" indent="0">
              <a:buNone/>
            </a:pPr>
            <a:r>
              <a:rPr lang="en-US" sz="2400" dirty="0"/>
              <a:t>item2,item3</a:t>
            </a:r>
          </a:p>
          <a:p>
            <a:pPr marL="82296" indent="0">
              <a:buNone/>
            </a:pPr>
            <a:r>
              <a:rPr lang="en-US" dirty="0" smtClean="0"/>
              <a:t>This format is called “basket”</a:t>
            </a:r>
          </a:p>
          <a:p>
            <a:pPr marL="82296" indent="0">
              <a:buNone/>
            </a:pPr>
            <a:r>
              <a:rPr lang="en-US" u="sng" dirty="0" smtClean="0"/>
              <a:t>OR</a:t>
            </a:r>
          </a:p>
          <a:p>
            <a:pPr marL="82296" indent="0">
              <a:buNone/>
            </a:pPr>
            <a:r>
              <a:rPr lang="en-US" sz="2400" dirty="0"/>
              <a:t>trans1 item1</a:t>
            </a:r>
          </a:p>
          <a:p>
            <a:pPr marL="82296" indent="0">
              <a:buNone/>
            </a:pPr>
            <a:r>
              <a:rPr lang="en-US" sz="2400" dirty="0"/>
              <a:t>trans1 item2</a:t>
            </a:r>
          </a:p>
          <a:p>
            <a:pPr marL="82296" indent="0">
              <a:buNone/>
            </a:pPr>
            <a:r>
              <a:rPr lang="en-US" sz="2400" dirty="0"/>
              <a:t>trans2 item1</a:t>
            </a:r>
          </a:p>
          <a:p>
            <a:pPr marL="82296" indent="0">
              <a:buNone/>
            </a:pPr>
            <a:r>
              <a:rPr lang="en-US" sz="2400" dirty="0"/>
              <a:t>trans3 item2</a:t>
            </a:r>
          </a:p>
          <a:p>
            <a:pPr marL="82296" indent="0">
              <a:buNone/>
            </a:pPr>
            <a:r>
              <a:rPr lang="en-US" sz="2400" dirty="0"/>
              <a:t>trans3 </a:t>
            </a:r>
            <a:r>
              <a:rPr lang="en-US" sz="2400" dirty="0" smtClean="0"/>
              <a:t>item3</a:t>
            </a:r>
          </a:p>
          <a:p>
            <a:pPr marL="82296" indent="0">
              <a:buNone/>
            </a:pPr>
            <a:r>
              <a:rPr lang="en-US" dirty="0" smtClean="0"/>
              <a:t>This format is called “single”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5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592</TotalTime>
  <Words>3109</Words>
  <Application>Microsoft Macintosh PowerPoint</Application>
  <PresentationFormat>On-screen Show (4:3)</PresentationFormat>
  <Paragraphs>417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Solstice</vt:lpstr>
      <vt:lpstr>Market Basket Analysis</vt:lpstr>
      <vt:lpstr>Market Basket Analysis</vt:lpstr>
      <vt:lpstr>Market Basket Analysis Continued</vt:lpstr>
      <vt:lpstr>Apriori Algorithm</vt:lpstr>
      <vt:lpstr>Definitions</vt:lpstr>
      <vt:lpstr>Criteria continued</vt:lpstr>
      <vt:lpstr>Leverage</vt:lpstr>
      <vt:lpstr>Application of Association Rules</vt:lpstr>
      <vt:lpstr>Data Format</vt:lpstr>
      <vt:lpstr>Data Format</vt:lpstr>
      <vt:lpstr>An Example</vt:lpstr>
      <vt:lpstr>Analysis in R</vt:lpstr>
      <vt:lpstr>PowerPoint Presentation</vt:lpstr>
      <vt:lpstr>R code continued</vt:lpstr>
      <vt:lpstr>Inspect the rules…</vt:lpstr>
      <vt:lpstr>Sort by “Lift”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Basked Analysis Using Python</vt:lpstr>
      <vt:lpstr>Association Rules in Python</vt:lpstr>
      <vt:lpstr>PowerPoint Presentation</vt:lpstr>
      <vt:lpstr>PowerPoint Presentation</vt:lpstr>
      <vt:lpstr>Sample Data Format</vt:lpstr>
    </vt:vector>
  </TitlesOfParts>
  <Company>UTA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Sridhar Nerur</dc:creator>
  <cp:lastModifiedBy>Sridhar Nerur</cp:lastModifiedBy>
  <cp:revision>34</cp:revision>
  <dcterms:created xsi:type="dcterms:W3CDTF">2015-02-12T01:33:08Z</dcterms:created>
  <dcterms:modified xsi:type="dcterms:W3CDTF">2018-09-17T12:30:49Z</dcterms:modified>
</cp:coreProperties>
</file>