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1" r:id="rId13"/>
    <p:sldId id="282" r:id="rId14"/>
    <p:sldId id="283" r:id="rId15"/>
    <p:sldId id="284" r:id="rId16"/>
    <p:sldId id="285" r:id="rId17"/>
    <p:sldId id="286" r:id="rId18"/>
    <p:sldId id="287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409F"/>
    <a:srgbClr val="CAB447"/>
    <a:srgbClr val="FFE1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20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1" d="100"/>
        <a:sy n="17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F295E-31E9-9743-8FB9-1071EED5CB18}" type="datetimeFigureOut">
              <a:rPr lang="en-US" smtClean="0"/>
              <a:t>9/30/18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6DBF2-D8A2-0C4A-B561-2CB3C288B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10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6DBF2-D8A2-0C4A-B561-2CB3C288B05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25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0957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9185" y="1600202"/>
            <a:ext cx="6565570" cy="43844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63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166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fld id="{9254A823-31FA-413F-81CC-D764C430F3CA}" type="datetimeFigureOut">
              <a:rPr lang="en-US" smtClean="0"/>
              <a:t>9/30/18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fld id="{E4FADC68-165F-40B7-9674-CD1D6A0D217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26450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fld id="{9254A823-31FA-413F-81CC-D764C430F3CA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fld id="{E4FADC68-165F-40B7-9674-CD1D6A0D2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093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19846"/>
            <a:ext cx="8229600" cy="1143004"/>
          </a:xfrm>
        </p:spPr>
        <p:txBody>
          <a:bodyPr/>
          <a:lstStyle>
            <a:lvl1pPr>
              <a:defRPr b="1" i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877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1785578" y="1755897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57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9186" y="1729974"/>
            <a:ext cx="6565569" cy="413237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6838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9185" y="1600202"/>
            <a:ext cx="6565570" cy="43844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60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677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5381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with Capti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1785578" y="1755897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584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with Capti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9186" y="1729974"/>
            <a:ext cx="6565569" cy="413237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5311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54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8" r:id="rId3"/>
    <p:sldLayoutId id="2147483656" r:id="rId4"/>
    <p:sldLayoutId id="2147483650" r:id="rId5"/>
    <p:sldLayoutId id="2147483652" r:id="rId6"/>
    <p:sldLayoutId id="2147483655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458920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3600" b="1" dirty="0" smtClean="0"/>
              <a:t>Preprocessing Data</a:t>
            </a:r>
            <a:endParaRPr lang="en-US" sz="3600" b="1" dirty="0" smtClean="0">
              <a:latin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12055"/>
            <a:ext cx="9144000" cy="99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rPr>
              <a:t>Dr. Sridhar Nerur</a:t>
            </a:r>
          </a:p>
          <a:p>
            <a:pPr>
              <a:lnSpc>
                <a:spcPct val="80000"/>
              </a:lnSpc>
            </a:pP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rPr>
              <a:t>Goolsby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rPr>
              <a:t>-Virginia and Paul Dorman Endowed Chair in Leadership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rPr>
              <a:t>Professor, Information Systems &amp; Operations Management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67813" y="4446537"/>
            <a:ext cx="4886964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46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8-09-30 at 9.31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526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8-09-30 at 9.36.1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773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998379"/>
              </p:ext>
            </p:extLst>
          </p:nvPr>
        </p:nvGraphicFramePr>
        <p:xfrm>
          <a:off x="378329" y="328675"/>
          <a:ext cx="8296142" cy="4833619"/>
        </p:xfrm>
        <a:graphic>
          <a:graphicData uri="http://schemas.openxmlformats.org/drawingml/2006/table">
            <a:tbl>
              <a:tblPr/>
              <a:tblGrid>
                <a:gridCol w="1767702"/>
                <a:gridCol w="1305688"/>
                <a:gridCol w="1305688"/>
                <a:gridCol w="1305688"/>
                <a:gridCol w="1305688"/>
                <a:gridCol w="1305688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StudentID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Gender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Major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Exam_1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Exam_2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INSY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is-I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INSY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MKT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ECON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MKT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ECON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INSY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INSY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MKT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MKT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40465" y="5606639"/>
            <a:ext cx="857839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Is there an easier way to convert to dummies?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78520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8-09-30 at 10.23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847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8767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509890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err="1" smtClean="0"/>
              <a:t>StandardScaler</a:t>
            </a:r>
            <a:r>
              <a:rPr lang="en-US" sz="2000" dirty="0" smtClean="0"/>
              <a:t> and </a:t>
            </a:r>
            <a:r>
              <a:rPr lang="en-US" sz="2000" dirty="0" err="1" smtClean="0"/>
              <a:t>RobustScaler</a:t>
            </a:r>
            <a:r>
              <a:rPr lang="en-US" sz="2000" dirty="0" smtClean="0"/>
              <a:t> ensure statistical properties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err="1" smtClean="0"/>
              <a:t>MinMaxScaler</a:t>
            </a:r>
            <a:r>
              <a:rPr lang="en-US" sz="2000" dirty="0" smtClean="0"/>
              <a:t> results in values between 0 and 1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Normalizer results in a Euclidean length of 1 (used when direction matters)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31600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8-09-30 at 10.40.2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595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8-09-30 at 10.47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623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07771"/>
            <a:ext cx="9144000" cy="5755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scaler</a:t>
            </a:r>
            <a:r>
              <a:rPr lang="en-US" sz="2400" dirty="0"/>
              <a:t> = </a:t>
            </a:r>
            <a:r>
              <a:rPr lang="en-US" sz="2400" dirty="0" err="1"/>
              <a:t>RobustScaler</a:t>
            </a:r>
            <a:r>
              <a:rPr lang="en-US" sz="2400" dirty="0"/>
              <a:t>() #removes median and uses interquartile range</a:t>
            </a:r>
          </a:p>
          <a:p>
            <a:r>
              <a:rPr lang="en-US" sz="2400" dirty="0" err="1"/>
              <a:t>scaler.fit_transform</a:t>
            </a:r>
            <a:r>
              <a:rPr lang="en-US" sz="2400" dirty="0"/>
              <a:t>(features) #good for </a:t>
            </a:r>
            <a:r>
              <a:rPr lang="en-US" sz="2400" dirty="0" smtClean="0"/>
              <a:t>outliers</a:t>
            </a:r>
          </a:p>
          <a:p>
            <a:endParaRPr lang="en-US" sz="2400" dirty="0"/>
          </a:p>
          <a:p>
            <a:r>
              <a:rPr lang="en-US" sz="2400" dirty="0" err="1"/>
              <a:t>scaler</a:t>
            </a:r>
            <a:r>
              <a:rPr lang="en-US" sz="2400" dirty="0"/>
              <a:t> = </a:t>
            </a:r>
            <a:r>
              <a:rPr lang="en-US" sz="2400" dirty="0" err="1" smtClean="0"/>
              <a:t>MinMaxScaler</a:t>
            </a:r>
            <a:r>
              <a:rPr lang="en-US" sz="2400" dirty="0"/>
              <a:t>(</a:t>
            </a:r>
            <a:r>
              <a:rPr lang="en-US" sz="2400" dirty="0" smtClean="0"/>
              <a:t>)</a:t>
            </a:r>
          </a:p>
          <a:p>
            <a:r>
              <a:rPr lang="en-US" sz="2400" dirty="0" err="1" smtClean="0"/>
              <a:t>scaler.fit_transform</a:t>
            </a:r>
            <a:r>
              <a:rPr lang="en-US" sz="2400" dirty="0"/>
              <a:t>(features</a:t>
            </a:r>
            <a:r>
              <a:rPr lang="en-US" sz="2400" dirty="0" smtClean="0"/>
              <a:t>)</a:t>
            </a:r>
          </a:p>
          <a:p>
            <a:endParaRPr lang="en-US" sz="2400" dirty="0"/>
          </a:p>
          <a:p>
            <a:r>
              <a:rPr lang="en-US" sz="2400" dirty="0" err="1" smtClean="0"/>
              <a:t>MinMaxScaler</a:t>
            </a:r>
            <a:r>
              <a:rPr lang="en-US" sz="2400" dirty="0" smtClean="0"/>
              <a:t> uses the following to transform the data:</a:t>
            </a:r>
          </a:p>
          <a:p>
            <a:r>
              <a:rPr lang="mr-IN" sz="2400" dirty="0"/>
              <a:t>X_std = (X - X.min(axis=0)) / (X.max(axis=0) - X.min(axis=0))</a:t>
            </a:r>
          </a:p>
          <a:p>
            <a:r>
              <a:rPr lang="en-US" sz="2400" dirty="0" err="1"/>
              <a:t>X_scaled</a:t>
            </a:r>
            <a:r>
              <a:rPr lang="en-US" sz="2400" dirty="0"/>
              <a:t> = </a:t>
            </a:r>
            <a:r>
              <a:rPr lang="en-US" sz="2400" dirty="0" err="1"/>
              <a:t>X_std</a:t>
            </a:r>
            <a:r>
              <a:rPr lang="en-US" sz="2400" dirty="0"/>
              <a:t> * (max - min) + min</a:t>
            </a:r>
          </a:p>
          <a:p>
            <a:endParaRPr lang="en-US" sz="3200" dirty="0" smtClean="0"/>
          </a:p>
          <a:p>
            <a:r>
              <a:rPr lang="en-US" sz="2400" dirty="0" err="1"/>
              <a:t>scaler</a:t>
            </a:r>
            <a:r>
              <a:rPr lang="en-US" sz="2400" dirty="0"/>
              <a:t> = </a:t>
            </a:r>
            <a:r>
              <a:rPr lang="en-US" sz="2400" dirty="0" smtClean="0"/>
              <a:t>Normalizer() #normalizes samples to unit norm</a:t>
            </a:r>
            <a:endParaRPr lang="en-US" sz="2400" dirty="0"/>
          </a:p>
          <a:p>
            <a:r>
              <a:rPr lang="en-US" sz="2400" dirty="0" err="1"/>
              <a:t>scaler.fit_transform</a:t>
            </a:r>
            <a:r>
              <a:rPr lang="en-US" sz="2400" dirty="0"/>
              <a:t>(features)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8884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Now that you get the idea, try the following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18568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9559" y="0"/>
            <a:ext cx="6265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Oversampling/</a:t>
            </a:r>
            <a:r>
              <a:rPr lang="en-US" sz="3600" dirty="0" err="1" smtClean="0"/>
              <a:t>Undersampling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378017"/>
            <a:ext cx="9370345" cy="5570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Use SMOTE (</a:t>
            </a:r>
            <a:r>
              <a:rPr lang="en-US" sz="2400" b="1" dirty="0"/>
              <a:t>Synthetic Minority Over-sampling </a:t>
            </a:r>
            <a:r>
              <a:rPr lang="en-US" sz="2400" b="1" dirty="0" smtClean="0"/>
              <a:t>Technique)</a:t>
            </a:r>
          </a:p>
          <a:p>
            <a:pPr marL="342900" indent="-342900">
              <a:buFont typeface="Arial"/>
              <a:buChar char="•"/>
            </a:pPr>
            <a:endParaRPr lang="en-US" sz="2400" b="1" dirty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SMOTE() is used for oversampling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 err="1" smtClean="0"/>
              <a:t>NearMiss</a:t>
            </a:r>
            <a:r>
              <a:rPr lang="en-US" sz="2400" dirty="0" smtClean="0"/>
              <a:t> is an </a:t>
            </a:r>
            <a:r>
              <a:rPr lang="en-US" sz="2400" dirty="0" err="1" smtClean="0"/>
              <a:t>undersampling</a:t>
            </a:r>
            <a:r>
              <a:rPr lang="en-US" sz="2400" dirty="0" smtClean="0"/>
              <a:t> technique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You will need the following module for this:</a:t>
            </a:r>
          </a:p>
          <a:p>
            <a:r>
              <a:rPr lang="en-US" sz="2400" b="1" dirty="0" smtClean="0"/>
              <a:t>!</a:t>
            </a:r>
            <a:r>
              <a:rPr lang="en-US" sz="2400" b="1" dirty="0"/>
              <a:t>pip install </a:t>
            </a:r>
            <a:r>
              <a:rPr lang="en-US" sz="2400" b="1" dirty="0" err="1"/>
              <a:t>imblearn</a:t>
            </a:r>
            <a:endParaRPr lang="en-US" sz="2400" b="1" dirty="0"/>
          </a:p>
          <a:p>
            <a:r>
              <a:rPr lang="en-US" sz="2400" b="1" dirty="0"/>
              <a:t>from </a:t>
            </a:r>
            <a:r>
              <a:rPr lang="en-US" sz="2400" b="1" dirty="0" err="1"/>
              <a:t>imblearn.over_sampling</a:t>
            </a:r>
            <a:r>
              <a:rPr lang="en-US" sz="2400" b="1" dirty="0"/>
              <a:t> import </a:t>
            </a:r>
            <a:r>
              <a:rPr lang="en-US" sz="2400" b="1" dirty="0" smtClean="0"/>
              <a:t>SMOTE</a:t>
            </a:r>
          </a:p>
          <a:p>
            <a:r>
              <a:rPr lang="en-US" sz="2400" b="1" dirty="0"/>
              <a:t>from </a:t>
            </a:r>
            <a:r>
              <a:rPr lang="en-US" sz="2400" b="1" dirty="0" err="1"/>
              <a:t>imblearn.under_sampling</a:t>
            </a:r>
            <a:r>
              <a:rPr lang="en-US" sz="2400" b="1" dirty="0"/>
              <a:t> import </a:t>
            </a:r>
            <a:r>
              <a:rPr lang="en-US" sz="2400" b="1" dirty="0" err="1" smtClean="0"/>
              <a:t>NearMiss</a:t>
            </a:r>
            <a:endParaRPr lang="en-US" sz="2400" b="1" dirty="0" smtClean="0"/>
          </a:p>
          <a:p>
            <a:endParaRPr lang="en-US" sz="2400" b="1" dirty="0"/>
          </a:p>
          <a:p>
            <a:r>
              <a:rPr lang="en-US" sz="2400" b="1" dirty="0"/>
              <a:t>Source: </a:t>
            </a:r>
            <a:r>
              <a:rPr lang="en-US" sz="2000" b="1" dirty="0"/>
              <a:t>https://</a:t>
            </a:r>
            <a:r>
              <a:rPr lang="en-US" sz="2000" b="1" dirty="0" err="1"/>
              <a:t>medium.com</a:t>
            </a:r>
            <a:r>
              <a:rPr lang="en-US" sz="2000" b="1" dirty="0"/>
              <a:t>/@</a:t>
            </a:r>
            <a:r>
              <a:rPr lang="en-US" sz="2000" b="1" dirty="0" err="1"/>
              <a:t>saeedAR</a:t>
            </a:r>
            <a:r>
              <a:rPr lang="en-US" sz="2000" b="1" dirty="0"/>
              <a:t>/smote-and-near-miss-in-python-machine-learning-in-imbalanced-datasets-b7976d9a7a79</a:t>
            </a:r>
            <a:endParaRPr lang="en-US" sz="2000" b="1" dirty="0"/>
          </a:p>
          <a:p>
            <a:endParaRPr lang="en-US" sz="2400" b="1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86888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202388"/>
            <a:ext cx="9144000" cy="4971670"/>
          </a:xfrm>
        </p:spPr>
        <p:txBody>
          <a:bodyPr/>
          <a:lstStyle/>
          <a:p>
            <a:r>
              <a:rPr lang="en-US" dirty="0" smtClean="0"/>
              <a:t>Getting data ready for analysis</a:t>
            </a:r>
          </a:p>
          <a:p>
            <a:r>
              <a:rPr lang="en-US" dirty="0" smtClean="0"/>
              <a:t>Deal with missing values (i.e., imputation)</a:t>
            </a:r>
          </a:p>
          <a:p>
            <a:r>
              <a:rPr lang="en-US" dirty="0" smtClean="0"/>
              <a:t>Convert categorical to numbers (dummies?)</a:t>
            </a:r>
          </a:p>
          <a:p>
            <a:r>
              <a:rPr lang="en-US" dirty="0" smtClean="0"/>
              <a:t>Deal with data imbalance (will be covered later)</a:t>
            </a:r>
          </a:p>
          <a:p>
            <a:r>
              <a:rPr lang="en-US" dirty="0" smtClean="0"/>
              <a:t>Scaling data</a:t>
            </a:r>
          </a:p>
          <a:p>
            <a:r>
              <a:rPr lang="en-US" dirty="0" smtClean="0"/>
              <a:t>Dimensionality reduction (will be covered later)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50955" y="229670"/>
            <a:ext cx="447269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What is preprocessing?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14392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1771"/>
            <a:ext cx="8001000" cy="1121229"/>
          </a:xfrm>
        </p:spPr>
        <p:txBody>
          <a:bodyPr/>
          <a:lstStyle/>
          <a:p>
            <a:pPr algn="ctr"/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1447800"/>
            <a:ext cx="8001000" cy="5105400"/>
          </a:xfrm>
        </p:spPr>
        <p:txBody>
          <a:bodyPr/>
          <a:lstStyle/>
          <a:p>
            <a:r>
              <a:rPr lang="en-US" dirty="0" smtClean="0"/>
              <a:t>Consider the following data:</a:t>
            </a:r>
          </a:p>
          <a:p>
            <a:r>
              <a:rPr lang="en-US" dirty="0"/>
              <a:t> Gender  Age  Score</a:t>
            </a:r>
          </a:p>
          <a:p>
            <a:r>
              <a:rPr lang="en-US" dirty="0"/>
              <a:t>0  Female   28   97.5</a:t>
            </a:r>
          </a:p>
          <a:p>
            <a:r>
              <a:rPr lang="en-US" dirty="0"/>
              <a:t>1  Female   25   92.8</a:t>
            </a:r>
          </a:p>
          <a:p>
            <a:r>
              <a:rPr lang="en-US" dirty="0"/>
              <a:t>2    Male   23   76.0</a:t>
            </a:r>
          </a:p>
          <a:p>
            <a:r>
              <a:rPr lang="en-US" dirty="0"/>
              <a:t>3  Female   22    </a:t>
            </a:r>
            <a:r>
              <a:rPr lang="en-US" dirty="0" err="1"/>
              <a:t>NaN</a:t>
            </a:r>
            <a:endParaRPr lang="en-US" dirty="0"/>
          </a:p>
          <a:p>
            <a:r>
              <a:rPr lang="en-US" dirty="0"/>
              <a:t>4    Male  </a:t>
            </a:r>
            <a:r>
              <a:rPr lang="en-US" dirty="0" err="1"/>
              <a:t>NaN</a:t>
            </a:r>
            <a:r>
              <a:rPr lang="en-US" dirty="0"/>
              <a:t>  100.0</a:t>
            </a:r>
          </a:p>
          <a:p>
            <a:r>
              <a:rPr lang="en-US" dirty="0"/>
              <a:t>5    Male   27    </a:t>
            </a:r>
            <a:r>
              <a:rPr lang="en-US" dirty="0" err="1"/>
              <a:t>NaN</a:t>
            </a:r>
            <a:endParaRPr lang="en-US" dirty="0"/>
          </a:p>
          <a:p>
            <a:r>
              <a:rPr lang="en-US" dirty="0"/>
              <a:t>6  Female   25   84.0</a:t>
            </a:r>
          </a:p>
          <a:p>
            <a:r>
              <a:rPr lang="en-US" dirty="0"/>
              <a:t>7  Female   27   82.0</a:t>
            </a:r>
          </a:p>
        </p:txBody>
      </p:sp>
    </p:spTree>
    <p:extLst>
      <p:ext uri="{BB962C8B-B14F-4D97-AF65-F5344CB8AC3E}">
        <p14:creationId xmlns:p14="http://schemas.microsoft.com/office/powerpoint/2010/main" val="3208326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Replacing Missing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Replace missing scores with mean value</a:t>
            </a:r>
          </a:p>
          <a:p>
            <a:pPr marL="82296" indent="0">
              <a:buNone/>
            </a:pPr>
            <a:r>
              <a:rPr lang="en-US" dirty="0" err="1"/>
              <a:t>mean_score</a:t>
            </a:r>
            <a:r>
              <a:rPr lang="en-US" dirty="0"/>
              <a:t> = </a:t>
            </a:r>
            <a:r>
              <a:rPr lang="en-US" dirty="0" err="1"/>
              <a:t>df.Score.dropna</a:t>
            </a:r>
            <a:r>
              <a:rPr lang="en-US" dirty="0"/>
              <a:t>().mean()</a:t>
            </a:r>
          </a:p>
          <a:p>
            <a:pPr marL="82296" indent="0">
              <a:buNone/>
            </a:pPr>
            <a:r>
              <a:rPr lang="en-US" dirty="0" err="1"/>
              <a:t>df.Score</a:t>
            </a:r>
            <a:r>
              <a:rPr lang="en-US" dirty="0"/>
              <a:t> = </a:t>
            </a:r>
            <a:r>
              <a:rPr lang="en-US" dirty="0" err="1"/>
              <a:t>df.Score.fillna</a:t>
            </a:r>
            <a:r>
              <a:rPr lang="en-US" dirty="0"/>
              <a:t>(</a:t>
            </a:r>
            <a:r>
              <a:rPr lang="en-US" dirty="0" err="1"/>
              <a:t>mean_score</a:t>
            </a:r>
            <a:r>
              <a:rPr lang="en-US" dirty="0" smtClean="0"/>
              <a:t>)</a:t>
            </a:r>
          </a:p>
          <a:p>
            <a:pPr marL="82296" indent="0">
              <a:buNone/>
            </a:pPr>
            <a:r>
              <a:rPr lang="en-US" dirty="0" smtClean="0"/>
              <a:t>Result:</a:t>
            </a:r>
          </a:p>
          <a:p>
            <a:pPr marL="82296" indent="0">
              <a:buNone/>
            </a:pPr>
            <a:r>
              <a:rPr lang="en-US" dirty="0"/>
              <a:t> Gender  Age       Score</a:t>
            </a:r>
          </a:p>
          <a:p>
            <a:pPr marL="82296" indent="0">
              <a:buNone/>
            </a:pPr>
            <a:r>
              <a:rPr lang="en-US" dirty="0"/>
              <a:t>0  Female   28   97.500000</a:t>
            </a:r>
          </a:p>
          <a:p>
            <a:pPr marL="82296" indent="0">
              <a:buNone/>
            </a:pPr>
            <a:r>
              <a:rPr lang="en-US" dirty="0"/>
              <a:t>1  Female   25   92.800000</a:t>
            </a:r>
          </a:p>
          <a:p>
            <a:pPr marL="82296" indent="0">
              <a:buNone/>
            </a:pPr>
            <a:r>
              <a:rPr lang="en-US" dirty="0"/>
              <a:t>2    Male   23   76.000000</a:t>
            </a:r>
          </a:p>
          <a:p>
            <a:pPr marL="82296" indent="0">
              <a:buNone/>
            </a:pPr>
            <a:r>
              <a:rPr lang="en-US" dirty="0"/>
              <a:t>3  Female   22   </a:t>
            </a:r>
            <a:r>
              <a:rPr lang="en-US" b="1" dirty="0">
                <a:solidFill>
                  <a:srgbClr val="FF0000"/>
                </a:solidFill>
              </a:rPr>
              <a:t>88.716667</a:t>
            </a:r>
          </a:p>
          <a:p>
            <a:pPr marL="82296" indent="0">
              <a:buNone/>
            </a:pPr>
            <a:r>
              <a:rPr lang="en-US" dirty="0"/>
              <a:t>4    Male  </a:t>
            </a:r>
            <a:r>
              <a:rPr lang="en-US" dirty="0" err="1"/>
              <a:t>NaN</a:t>
            </a:r>
            <a:r>
              <a:rPr lang="en-US" dirty="0"/>
              <a:t>  100.000000</a:t>
            </a:r>
          </a:p>
          <a:p>
            <a:pPr marL="82296" indent="0">
              <a:buNone/>
            </a:pPr>
            <a:r>
              <a:rPr lang="en-US" dirty="0"/>
              <a:t>5    Male   27   </a:t>
            </a:r>
            <a:r>
              <a:rPr lang="en-US" b="1" dirty="0">
                <a:solidFill>
                  <a:srgbClr val="FF0000"/>
                </a:solidFill>
              </a:rPr>
              <a:t>88.716667</a:t>
            </a:r>
          </a:p>
          <a:p>
            <a:pPr marL="82296" indent="0">
              <a:buNone/>
            </a:pPr>
            <a:r>
              <a:rPr lang="en-US" dirty="0"/>
              <a:t>6  </a:t>
            </a:r>
            <a:r>
              <a:rPr lang="en-US" dirty="0" smtClean="0"/>
              <a:t>Female   </a:t>
            </a:r>
            <a:r>
              <a:rPr lang="en-US" dirty="0"/>
              <a:t>25   84.000000</a:t>
            </a:r>
          </a:p>
          <a:p>
            <a:pPr marL="82296" indent="0">
              <a:buNone/>
            </a:pPr>
            <a:r>
              <a:rPr lang="en-US" dirty="0"/>
              <a:t>7  Female   27   82.000000</a:t>
            </a:r>
          </a:p>
        </p:txBody>
      </p:sp>
    </p:spTree>
    <p:extLst>
      <p:ext uri="{BB962C8B-B14F-4D97-AF65-F5344CB8AC3E}">
        <p14:creationId xmlns:p14="http://schemas.microsoft.com/office/powerpoint/2010/main" val="2602762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Replacing with median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Replace age with median value</a:t>
            </a:r>
          </a:p>
          <a:p>
            <a:pPr marL="82296" indent="0">
              <a:buNone/>
            </a:pPr>
            <a:r>
              <a:rPr lang="en-US" dirty="0" err="1"/>
              <a:t>median_age</a:t>
            </a:r>
            <a:r>
              <a:rPr lang="en-US" dirty="0"/>
              <a:t> = </a:t>
            </a:r>
            <a:r>
              <a:rPr lang="en-US" dirty="0" err="1"/>
              <a:t>df.Age.dropna</a:t>
            </a:r>
            <a:r>
              <a:rPr lang="en-US" dirty="0"/>
              <a:t>().median()</a:t>
            </a:r>
          </a:p>
          <a:p>
            <a:pPr marL="82296" indent="0">
              <a:buNone/>
            </a:pPr>
            <a:r>
              <a:rPr lang="en-US" dirty="0" err="1"/>
              <a:t>df.Age</a:t>
            </a:r>
            <a:r>
              <a:rPr lang="en-US" dirty="0"/>
              <a:t> = </a:t>
            </a:r>
            <a:r>
              <a:rPr lang="en-US" dirty="0" err="1"/>
              <a:t>df.Age.fillna</a:t>
            </a:r>
            <a:r>
              <a:rPr lang="en-US" dirty="0"/>
              <a:t>(</a:t>
            </a:r>
            <a:r>
              <a:rPr lang="en-US" dirty="0" err="1"/>
              <a:t>median_age</a:t>
            </a:r>
            <a:r>
              <a:rPr lang="en-US" dirty="0" smtClean="0"/>
              <a:t>)</a:t>
            </a:r>
          </a:p>
          <a:p>
            <a:pPr marL="82296" indent="0">
              <a:buNone/>
            </a:pPr>
            <a:r>
              <a:rPr lang="en-US" dirty="0" smtClean="0"/>
              <a:t>Results:</a:t>
            </a:r>
          </a:p>
          <a:p>
            <a:pPr marL="82296" indent="0">
              <a:buNone/>
            </a:pPr>
            <a:r>
              <a:rPr lang="en-US" dirty="0"/>
              <a:t> Gender  Age  Score</a:t>
            </a:r>
          </a:p>
          <a:p>
            <a:pPr marL="82296" indent="0">
              <a:buNone/>
            </a:pPr>
            <a:r>
              <a:rPr lang="en-US" dirty="0"/>
              <a:t>0  Female   28   97.5</a:t>
            </a:r>
          </a:p>
          <a:p>
            <a:pPr marL="82296" indent="0">
              <a:buNone/>
            </a:pPr>
            <a:r>
              <a:rPr lang="en-US" dirty="0"/>
              <a:t>1  Female   25   92.8</a:t>
            </a:r>
          </a:p>
          <a:p>
            <a:pPr marL="82296" indent="0">
              <a:buNone/>
            </a:pPr>
            <a:r>
              <a:rPr lang="en-US" dirty="0"/>
              <a:t>2    Male   23   76.0</a:t>
            </a:r>
          </a:p>
          <a:p>
            <a:pPr marL="82296" indent="0">
              <a:buNone/>
            </a:pPr>
            <a:r>
              <a:rPr lang="en-US" dirty="0"/>
              <a:t>3  Female   22    </a:t>
            </a:r>
            <a:r>
              <a:rPr lang="en-US" dirty="0" err="1"/>
              <a:t>NaN</a:t>
            </a:r>
            <a:endParaRPr lang="en-US" dirty="0"/>
          </a:p>
          <a:p>
            <a:pPr marL="82296" indent="0">
              <a:buNone/>
            </a:pPr>
            <a:r>
              <a:rPr lang="en-US" dirty="0"/>
              <a:t>4    Male   </a:t>
            </a:r>
            <a:r>
              <a:rPr lang="en-US" b="1" dirty="0">
                <a:solidFill>
                  <a:srgbClr val="FF0000"/>
                </a:solidFill>
              </a:rPr>
              <a:t>25</a:t>
            </a:r>
            <a:r>
              <a:rPr lang="en-US" dirty="0"/>
              <a:t>  100.0</a:t>
            </a:r>
          </a:p>
          <a:p>
            <a:pPr marL="82296" indent="0">
              <a:buNone/>
            </a:pPr>
            <a:r>
              <a:rPr lang="en-US" dirty="0"/>
              <a:t>5    Male   27    </a:t>
            </a:r>
            <a:r>
              <a:rPr lang="en-US" dirty="0" err="1"/>
              <a:t>NaN</a:t>
            </a:r>
            <a:endParaRPr lang="en-US" dirty="0"/>
          </a:p>
          <a:p>
            <a:pPr marL="82296" indent="0">
              <a:buNone/>
            </a:pPr>
            <a:r>
              <a:rPr lang="en-US" dirty="0"/>
              <a:t>6  </a:t>
            </a:r>
            <a:r>
              <a:rPr lang="en-US" dirty="0" smtClean="0"/>
              <a:t>Female   </a:t>
            </a:r>
            <a:r>
              <a:rPr lang="en-US" dirty="0"/>
              <a:t>25   84.0</a:t>
            </a:r>
          </a:p>
          <a:p>
            <a:pPr marL="82296" indent="0">
              <a:buNone/>
            </a:pPr>
            <a:r>
              <a:rPr lang="en-US" dirty="0"/>
              <a:t>7  Female   27   82.0</a:t>
            </a:r>
          </a:p>
        </p:txBody>
      </p:sp>
    </p:spTree>
    <p:extLst>
      <p:ext uri="{BB962C8B-B14F-4D97-AF65-F5344CB8AC3E}">
        <p14:creationId xmlns:p14="http://schemas.microsoft.com/office/powerpoint/2010/main" val="1779932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Replacing with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82296" indent="0">
              <a:buNone/>
            </a:pPr>
            <a:r>
              <a:rPr lang="en-US" dirty="0" err="1"/>
              <a:t>mode_age</a:t>
            </a:r>
            <a:r>
              <a:rPr lang="en-US" dirty="0"/>
              <a:t> = </a:t>
            </a:r>
            <a:r>
              <a:rPr lang="en-US" dirty="0" err="1"/>
              <a:t>df.Age.dropna</a:t>
            </a:r>
            <a:r>
              <a:rPr lang="en-US" dirty="0"/>
              <a:t>().mode()</a:t>
            </a:r>
          </a:p>
          <a:p>
            <a:pPr marL="82296" indent="0">
              <a:buNone/>
            </a:pPr>
            <a:r>
              <a:rPr lang="en-US" dirty="0" err="1" smtClean="0"/>
              <a:t>df.Age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df.Age.fillna</a:t>
            </a:r>
            <a:r>
              <a:rPr lang="en-US" dirty="0"/>
              <a:t>(</a:t>
            </a:r>
            <a:r>
              <a:rPr lang="en-US" dirty="0" err="1"/>
              <a:t>mode_age</a:t>
            </a:r>
            <a:r>
              <a:rPr lang="en-US" dirty="0"/>
              <a:t>[0])</a:t>
            </a:r>
            <a:endParaRPr lang="en-US" dirty="0" smtClean="0"/>
          </a:p>
          <a:p>
            <a:pPr marL="82296" indent="0">
              <a:buNone/>
            </a:pPr>
            <a:r>
              <a:rPr lang="en-US" dirty="0" smtClean="0"/>
              <a:t>Result:</a:t>
            </a:r>
          </a:p>
          <a:p>
            <a:pPr marL="82296" indent="0">
              <a:buNone/>
            </a:pPr>
            <a:r>
              <a:rPr lang="en-US" dirty="0"/>
              <a:t> Gender  Age  Score</a:t>
            </a:r>
          </a:p>
          <a:p>
            <a:pPr marL="82296" indent="0">
              <a:buNone/>
            </a:pPr>
            <a:r>
              <a:rPr lang="en-US" dirty="0"/>
              <a:t>0  Female   28   97.5</a:t>
            </a:r>
          </a:p>
          <a:p>
            <a:pPr marL="82296" indent="0">
              <a:buNone/>
            </a:pPr>
            <a:r>
              <a:rPr lang="en-US" dirty="0"/>
              <a:t>1  Female   27   92.8</a:t>
            </a:r>
          </a:p>
          <a:p>
            <a:pPr marL="82296" indent="0">
              <a:buNone/>
            </a:pPr>
            <a:r>
              <a:rPr lang="en-US" dirty="0"/>
              <a:t>2    Male   23   76.0</a:t>
            </a:r>
          </a:p>
          <a:p>
            <a:pPr marL="82296" indent="0">
              <a:buNone/>
            </a:pPr>
            <a:r>
              <a:rPr lang="en-US" dirty="0"/>
              <a:t>3  Female   22    </a:t>
            </a:r>
            <a:r>
              <a:rPr lang="en-US" dirty="0" err="1"/>
              <a:t>NaN</a:t>
            </a:r>
            <a:endParaRPr lang="en-US" dirty="0"/>
          </a:p>
          <a:p>
            <a:pPr marL="82296" indent="0">
              <a:buNone/>
            </a:pPr>
            <a:r>
              <a:rPr lang="en-US" dirty="0"/>
              <a:t>4    Male   </a:t>
            </a:r>
            <a:r>
              <a:rPr lang="en-US" b="1" dirty="0">
                <a:solidFill>
                  <a:srgbClr val="FF0000"/>
                </a:solidFill>
              </a:rPr>
              <a:t>27</a:t>
            </a:r>
            <a:r>
              <a:rPr lang="en-US" dirty="0"/>
              <a:t>  100.0</a:t>
            </a:r>
          </a:p>
          <a:p>
            <a:pPr marL="82296" indent="0">
              <a:buNone/>
            </a:pPr>
            <a:r>
              <a:rPr lang="en-US" dirty="0"/>
              <a:t>5    Male   27    </a:t>
            </a:r>
            <a:r>
              <a:rPr lang="en-US" dirty="0" err="1"/>
              <a:t>NaN</a:t>
            </a:r>
            <a:endParaRPr lang="en-US" dirty="0"/>
          </a:p>
          <a:p>
            <a:pPr marL="82296" indent="0">
              <a:buNone/>
            </a:pPr>
            <a:r>
              <a:rPr lang="en-US" dirty="0"/>
              <a:t>6  Female   25   84.0</a:t>
            </a:r>
          </a:p>
          <a:p>
            <a:pPr marL="82296" indent="0">
              <a:buNone/>
            </a:pPr>
            <a:r>
              <a:rPr lang="en-US" dirty="0"/>
              <a:t>7  Female   27   82.0</a:t>
            </a:r>
          </a:p>
        </p:txBody>
      </p:sp>
    </p:spTree>
    <p:extLst>
      <p:ext uri="{BB962C8B-B14F-4D97-AF65-F5344CB8AC3E}">
        <p14:creationId xmlns:p14="http://schemas.microsoft.com/office/powerpoint/2010/main" val="2408613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570223"/>
              </p:ext>
            </p:extLst>
          </p:nvPr>
        </p:nvGraphicFramePr>
        <p:xfrm>
          <a:off x="675580" y="1161862"/>
          <a:ext cx="7674610" cy="4833619"/>
        </p:xfrm>
        <a:graphic>
          <a:graphicData uri="http://schemas.openxmlformats.org/drawingml/2006/table">
            <a:tbl>
              <a:tblPr/>
              <a:tblGrid>
                <a:gridCol w="1647595"/>
                <a:gridCol w="1205403"/>
                <a:gridCol w="1205403"/>
                <a:gridCol w="1205403"/>
                <a:gridCol w="1205403"/>
                <a:gridCol w="1205403"/>
              </a:tblGrid>
              <a:tr h="361084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StudentID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Gender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Major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Exam_1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Exam_2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0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INSY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084">
                <a:tc>
                  <a:txBody>
                    <a:bodyPr/>
                    <a:lstStyle/>
                    <a:p>
                      <a:pPr algn="r" fontAlgn="b"/>
                      <a:r>
                        <a:rPr lang="is-I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INSY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0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2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MKT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0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2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ECON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0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MKT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0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2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ECON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0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INSY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0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INSY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0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MKT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0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MKT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16381" y="243180"/>
            <a:ext cx="6933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Consider the following </a:t>
            </a:r>
            <a:r>
              <a:rPr lang="en-US" sz="3600" dirty="0" err="1" smtClean="0"/>
              <a:t>dataframe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1764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8-09-30 at 9.28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314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8-09-30 at 9.30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770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2670</TotalTime>
  <Words>655</Words>
  <Application>Microsoft Macintosh PowerPoint</Application>
  <PresentationFormat>On-screen Show (4:3)</PresentationFormat>
  <Paragraphs>227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Preprocessing</vt:lpstr>
      <vt:lpstr>Replacing Missing Values</vt:lpstr>
      <vt:lpstr>Replacing with median values</vt:lpstr>
      <vt:lpstr>Replacing with mode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Texas at Arlington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Tackett</dc:creator>
  <cp:lastModifiedBy>Sridhar Nerur</cp:lastModifiedBy>
  <cp:revision>165</cp:revision>
  <dcterms:created xsi:type="dcterms:W3CDTF">2013-10-16T17:47:49Z</dcterms:created>
  <dcterms:modified xsi:type="dcterms:W3CDTF">2018-10-01T04:58:00Z</dcterms:modified>
</cp:coreProperties>
</file>