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85" r:id="rId2"/>
    <p:sldId id="307" r:id="rId3"/>
    <p:sldId id="30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DAF1F9"/>
    <a:srgbClr val="253371"/>
    <a:srgbClr val="3A4880"/>
    <a:srgbClr val="111442"/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4" autoAdjust="0"/>
    <p:restoredTop sz="94671"/>
  </p:normalViewPr>
  <p:slideViewPr>
    <p:cSldViewPr>
      <p:cViewPr varScale="1">
        <p:scale>
          <a:sx n="87" d="100"/>
          <a:sy n="87" d="100"/>
        </p:scale>
        <p:origin x="691" y="62"/>
      </p:cViewPr>
      <p:guideLst>
        <p:guide orient="horz" pos="216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14:14:01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14:14:13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14:14:15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14:14:15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14:14:1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999ACD7-AA31-4C4C-0ADD-271C3B310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999" y="-9000"/>
            <a:ext cx="12223998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Ashutosh.jpg">
            <a:extLst>
              <a:ext uri="{FF2B5EF4-FFF2-40B4-BE49-F238E27FC236}">
                <a16:creationId xmlns:a16="http://schemas.microsoft.com/office/drawing/2014/main" id="{1C22E42E-D483-4296-9FB0-E175915F0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 r="66667" b="88889"/>
          <a:stretch/>
        </p:blipFill>
        <p:spPr>
          <a:xfrm>
            <a:off x="0" y="152400"/>
            <a:ext cx="3048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4" descr="footer_enterprise.png"/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599608" y="6514862"/>
            <a:ext cx="497417" cy="223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FF56CA48-E925-4ADF-95BD-0B89699E2EFA}" type="slidenum">
              <a:rPr lang="en-US" sz="80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4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276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407751"/>
            <a:ext cx="2844800" cy="365125"/>
          </a:xfrm>
          <a:prstGeom prst="rect">
            <a:avLst/>
          </a:prstGeom>
        </p:spPr>
        <p:txBody>
          <a:bodyPr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9F8D22C7-E16F-324A-8F06-9DCC85BBE3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1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407751"/>
            <a:ext cx="2844800" cy="365125"/>
          </a:xfrm>
          <a:prstGeom prst="rect">
            <a:avLst/>
          </a:prstGeom>
        </p:spPr>
        <p:txBody>
          <a:bodyPr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9F8D22C7-E16F-324A-8F06-9DCC85BBE3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9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407751"/>
            <a:ext cx="2844800" cy="365125"/>
          </a:xfrm>
          <a:prstGeom prst="rect">
            <a:avLst/>
          </a:prstGeom>
        </p:spPr>
        <p:txBody>
          <a:bodyPr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9F8D22C7-E16F-324A-8F06-9DCC85BBE3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5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12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92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92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92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92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hutosh.jpg">
            <a:extLst>
              <a:ext uri="{FF2B5EF4-FFF2-40B4-BE49-F238E27FC236}">
                <a16:creationId xmlns:a16="http://schemas.microsoft.com/office/drawing/2014/main" id="{46A7D3E5-BFA4-4BAC-B186-DB4916817A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 r="66667" b="88889"/>
          <a:stretch/>
        </p:blipFill>
        <p:spPr>
          <a:xfrm>
            <a:off x="0" y="152400"/>
            <a:ext cx="3048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0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56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608" y="6514862"/>
            <a:ext cx="497417" cy="223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FF56CA48-E925-4ADF-95BD-0B89699E2EFA}" type="slidenum">
              <a:rPr lang="en-US" sz="80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AEB4998-81E8-EE49-7EF6-D5733D5336BE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04800" y="269062"/>
            <a:ext cx="1397934" cy="40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2" r:id="rId7"/>
    <p:sldLayoutId id="2147483664" r:id="rId8"/>
    <p:sldLayoutId id="2147483691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10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91490" y="3447393"/>
            <a:ext cx="96431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3000" b="1" dirty="0">
                <a:solidFill>
                  <a:schemeClr val="bg1"/>
                </a:solidFill>
              </a:rPr>
              <a:t>Reducing hospitalization (and re-hospitalization) risk through the early intervention program</a:t>
            </a:r>
            <a:endParaRPr lang="en-IN" sz="3000" b="1" dirty="0">
              <a:solidFill>
                <a:schemeClr val="bg1"/>
              </a:solidFill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491490" y="4572000"/>
            <a:ext cx="73720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Presenting an idea for Heart-health monitoring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850FD-9B2F-40F7-832D-EB8D3FEE7840}"/>
              </a:ext>
            </a:extLst>
          </p:cNvPr>
          <p:cNvSpPr txBox="1"/>
          <p:nvPr/>
        </p:nvSpPr>
        <p:spPr>
          <a:xfrm>
            <a:off x="457200" y="2875002"/>
            <a:ext cx="8610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253371"/>
                </a:solidFill>
              </a:rPr>
              <a:t>Executive Summary Outline for </a:t>
            </a:r>
            <a:r>
              <a:rPr lang="en-US" sz="3000" b="1" dirty="0" err="1">
                <a:solidFill>
                  <a:srgbClr val="253371"/>
                </a:solidFill>
              </a:rPr>
              <a:t>Stratethon</a:t>
            </a:r>
            <a:r>
              <a:rPr lang="en-US" sz="3000" b="1" dirty="0">
                <a:solidFill>
                  <a:srgbClr val="253371"/>
                </a:solidFill>
              </a:rPr>
              <a:t> 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76A44C-BC8E-6CFD-6645-9CA961973BD0}"/>
              </a:ext>
            </a:extLst>
          </p:cNvPr>
          <p:cNvSpPr/>
          <p:nvPr/>
        </p:nvSpPr>
        <p:spPr>
          <a:xfrm>
            <a:off x="594946" y="5943599"/>
            <a:ext cx="3900854" cy="762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D1E5E-B5DB-92A2-10F3-29522ACC098B}"/>
              </a:ext>
            </a:extLst>
          </p:cNvPr>
          <p:cNvSpPr txBox="1"/>
          <p:nvPr/>
        </p:nvSpPr>
        <p:spPr>
          <a:xfrm>
            <a:off x="594946" y="6001434"/>
            <a:ext cx="248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3371"/>
                </a:solidFill>
              </a:rPr>
              <a:t>Team Name :</a:t>
            </a:r>
          </a:p>
          <a:p>
            <a:r>
              <a:rPr lang="en-US" dirty="0">
                <a:solidFill>
                  <a:srgbClr val="253371"/>
                </a:solidFill>
              </a:rPr>
              <a:t>Campus:</a:t>
            </a:r>
            <a:endParaRPr lang="en-IN" dirty="0">
              <a:solidFill>
                <a:srgbClr val="25337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4160E-6829-CD91-A760-D278E566AF00}"/>
              </a:ext>
            </a:extLst>
          </p:cNvPr>
          <p:cNvSpPr txBox="1"/>
          <p:nvPr/>
        </p:nvSpPr>
        <p:spPr>
          <a:xfrm flipH="1">
            <a:off x="2133600" y="6015306"/>
            <a:ext cx="216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99999"/>
                </a:solidFill>
              </a:rPr>
              <a:t>Binary Twins, Jamia Millia Islamia</a:t>
            </a:r>
            <a:endParaRPr lang="en-IN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4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98762" y="1078883"/>
            <a:ext cx="9982200" cy="46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26F16"/>
                </a:solidFill>
                <a:latin typeface="Calibri"/>
                <a:cs typeface="Calibri"/>
              </a:rPr>
              <a:t>Business Problem &amp; Solution</a:t>
            </a:r>
            <a:endParaRPr lang="en-US" b="1" dirty="0">
              <a:solidFill>
                <a:srgbClr val="424242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18048" y="1295400"/>
            <a:ext cx="1150620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B5BD00"/>
              </a:buClr>
              <a:buNone/>
            </a:pPr>
            <a:endParaRPr lang="en-US" sz="1600" dirty="0">
              <a:latin typeface="Arial" charset="0"/>
              <a:ea typeface="MS PGothic" charset="0"/>
              <a:cs typeface="MS PGothic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9CAED5-3DDF-483A-683F-F1525968C8D6}"/>
                  </a:ext>
                </a:extLst>
              </p14:cNvPr>
              <p14:cNvContentPartPr/>
              <p14:nvPr/>
            </p14:nvContentPartPr>
            <p14:xfrm>
              <a:off x="8158484" y="2148277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9CAED5-3DDF-483A-683F-F1525968C8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9484" y="21396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6E9FBF-17CF-E547-340D-721F74FF0893}"/>
                  </a:ext>
                </a:extLst>
              </p14:cNvPr>
              <p14:cNvContentPartPr/>
              <p14:nvPr/>
            </p14:nvContentPartPr>
            <p14:xfrm>
              <a:off x="4341044" y="1997437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6E9FBF-17CF-E547-340D-721F74FF08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2044" y="198843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23C3DC7-8EA2-437E-6174-804C2DFDB131}"/>
              </a:ext>
            </a:extLst>
          </p:cNvPr>
          <p:cNvGrpSpPr/>
          <p:nvPr/>
        </p:nvGrpSpPr>
        <p:grpSpPr>
          <a:xfrm>
            <a:off x="3275444" y="1189597"/>
            <a:ext cx="360" cy="360"/>
            <a:chOff x="3275444" y="118959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4C073C5-D280-E64A-172B-E1F2D31647F1}"/>
                    </a:ext>
                  </a:extLst>
                </p14:cNvPr>
                <p14:cNvContentPartPr/>
                <p14:nvPr/>
              </p14:nvContentPartPr>
              <p14:xfrm>
                <a:off x="3275444" y="1189597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4C073C5-D280-E64A-172B-E1F2D31647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66804" y="11805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DB37CC-AB3D-4731-6907-A8AA02D59359}"/>
                    </a:ext>
                  </a:extLst>
                </p14:cNvPr>
                <p14:cNvContentPartPr/>
                <p14:nvPr/>
              </p14:nvContentPartPr>
              <p14:xfrm>
                <a:off x="3275444" y="1189597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DB37CC-AB3D-4731-6907-A8AA02D5935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66804" y="11805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5D5F313-1CD5-B0C7-CA67-2459EBB94B6A}"/>
                    </a:ext>
                  </a:extLst>
                </p14:cNvPr>
                <p14:cNvContentPartPr/>
                <p14:nvPr/>
              </p14:nvContentPartPr>
              <p14:xfrm>
                <a:off x="3275444" y="1189597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D5F313-1CD5-B0C7-CA67-2459EBB94B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66804" y="11805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3D81A96-CC46-B6F2-5593-8D05F27E9E32}"/>
              </a:ext>
            </a:extLst>
          </p:cNvPr>
          <p:cNvSpPr txBox="1"/>
          <p:nvPr/>
        </p:nvSpPr>
        <p:spPr>
          <a:xfrm flipH="1">
            <a:off x="721685" y="1788859"/>
            <a:ext cx="689831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Lack of validated tools to assess potential disease progression and hospitalization decisions for cardiovascular diseases.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Difficulty in avoiding re-hospitalization which is related to therapeutic errors and failed handoffs.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Patients dissatisfaction with the medical care service provided.</a:t>
            </a:r>
          </a:p>
          <a:p>
            <a:endParaRPr lang="en-US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endParaRPr lang="en-IN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C1166-C8CA-CC67-3A2C-7A2445DFD760}"/>
              </a:ext>
            </a:extLst>
          </p:cNvPr>
          <p:cNvSpPr txBox="1"/>
          <p:nvPr/>
        </p:nvSpPr>
        <p:spPr>
          <a:xfrm flipH="1">
            <a:off x="721684" y="3162038"/>
            <a:ext cx="66682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</a:t>
            </a:r>
          </a:p>
          <a:p>
            <a:r>
              <a:rPr lang="en-US" sz="1500" dirty="0">
                <a:solidFill>
                  <a:srgbClr val="0E101A"/>
                </a:solidFill>
                <a:effectLst/>
              </a:rPr>
              <a:t>Presenting a heart-health monitoring system ‘</a:t>
            </a:r>
            <a:r>
              <a:rPr lang="en-US" sz="1500" b="1" dirty="0" err="1">
                <a:solidFill>
                  <a:srgbClr val="0E101A"/>
                </a:solidFill>
                <a:effectLst/>
              </a:rPr>
              <a:t>iHEART</a:t>
            </a:r>
            <a:r>
              <a:rPr lang="en-US" sz="1500" dirty="0">
                <a:solidFill>
                  <a:srgbClr val="0E101A"/>
                </a:solidFill>
                <a:effectLst/>
              </a:rPr>
              <a:t>’ which can be used by both hospitals and customers. Our approach employs highly </a:t>
            </a:r>
            <a:r>
              <a:rPr lang="en-US" sz="1500" b="1" dirty="0">
                <a:solidFill>
                  <a:srgbClr val="0E101A"/>
                </a:solidFill>
                <a:effectLst/>
              </a:rPr>
              <a:t>intuitive UI</a:t>
            </a:r>
            <a:r>
              <a:rPr lang="en-US" sz="1500" dirty="0">
                <a:solidFill>
                  <a:srgbClr val="0E101A"/>
                </a:solidFill>
                <a:effectLst/>
              </a:rPr>
              <a:t> and relieves users from their concerns about the manifestation of heart diseases post-covid. 13 important parameters ( are used to for performing analysis and the results are validated using </a:t>
            </a:r>
            <a:r>
              <a:rPr lang="en-US" sz="1500" b="1" dirty="0">
                <a:solidFill>
                  <a:srgbClr val="0E101A"/>
                </a:solidFill>
                <a:effectLst/>
              </a:rPr>
              <a:t>accuracy</a:t>
            </a:r>
            <a:r>
              <a:rPr lang="en-US" sz="1500" dirty="0">
                <a:solidFill>
                  <a:srgbClr val="0E101A"/>
                </a:solidFill>
                <a:effectLst/>
              </a:rPr>
              <a:t> and </a:t>
            </a:r>
            <a:r>
              <a:rPr lang="en-US" sz="1500" b="1" dirty="0">
                <a:solidFill>
                  <a:srgbClr val="0E101A"/>
                </a:solidFill>
                <a:effectLst/>
              </a:rPr>
              <a:t>confusion matrix</a:t>
            </a:r>
            <a:r>
              <a:rPr lang="en-US" sz="1500" dirty="0">
                <a:solidFill>
                  <a:srgbClr val="0E101A"/>
                </a:solidFill>
                <a:effectLst/>
              </a:rPr>
              <a:t>. The analysis pinpoints the risk factors and recommends the tests such as CT scan, angiogram later.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34D416-7A24-F6FC-F12D-D68E06C07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7961" y="494727"/>
            <a:ext cx="4533659" cy="28668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801ABA-BDF1-EBFB-8059-9755136284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4800" y="4943401"/>
            <a:ext cx="3072657" cy="17042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C620F0-68E7-66AF-5FE5-A4996CF73C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9952" y="3376804"/>
            <a:ext cx="4627066" cy="32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0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513EA-505F-D82D-8CA6-AC0177A13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90800"/>
            <a:ext cx="99822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/>
            <a:r>
              <a:rPr lang="en-US" sz="5000" b="1" dirty="0">
                <a:solidFill>
                  <a:srgbClr val="253371"/>
                </a:solidFill>
                <a:latin typeface="+mn-lt"/>
                <a:cs typeface="Calibri"/>
              </a:rPr>
              <a:t>Thank you</a:t>
            </a:r>
            <a:endParaRPr lang="en-US" sz="5000" b="1" dirty="0">
              <a:solidFill>
                <a:srgbClr val="25337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21839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262626"/>
      </a:dk1>
      <a:lt1>
        <a:sysClr val="window" lastClr="FFFFFF"/>
      </a:lt1>
      <a:dk2>
        <a:srgbClr val="1F497D"/>
      </a:dk2>
      <a:lt2>
        <a:srgbClr val="EEECE1"/>
      </a:lt2>
      <a:accent1>
        <a:srgbClr val="0077C8"/>
      </a:accent1>
      <a:accent2>
        <a:srgbClr val="ED8B00"/>
      </a:accent2>
      <a:accent3>
        <a:srgbClr val="A50050"/>
      </a:accent3>
      <a:accent4>
        <a:srgbClr val="B5BD00"/>
      </a:accent4>
      <a:accent5>
        <a:srgbClr val="A51890"/>
      </a:accent5>
      <a:accent6>
        <a:srgbClr val="F79646"/>
      </a:accent6>
      <a:hlink>
        <a:srgbClr val="0000B6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160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Pieper, Thuy</dc:creator>
  <cp:lastModifiedBy>ANU RAGHAV</cp:lastModifiedBy>
  <cp:revision>54</cp:revision>
  <dcterms:modified xsi:type="dcterms:W3CDTF">2022-10-30T15:42:24Z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https://hubconnect.uhg.com</vt:lpwstr>
  </property>
  <property fmtid="{D5CDD505-2E9C-101B-9397-08002B2CF9AE}" pid="3" name="Offisync_UpdateToken">
    <vt:lpwstr>1</vt:lpwstr>
  </property>
  <property fmtid="{D5CDD505-2E9C-101B-9397-08002B2CF9AE}" pid="4" name="Offisync_UniqueId">
    <vt:lpwstr>80705</vt:lpwstr>
  </property>
  <property fmtid="{D5CDD505-2E9C-101B-9397-08002B2CF9AE}" pid="5" name="Jive_VersionGuid">
    <vt:lpwstr>13620cce-4382-4006-ae72-3d894df7fb88</vt:lpwstr>
  </property>
  <property fmtid="{D5CDD505-2E9C-101B-9397-08002B2CF9AE}" pid="6" name="Offisync_ServerID">
    <vt:lpwstr>e3e54f63-90d9-4136-a210-b624ba838b23</vt:lpwstr>
  </property>
  <property fmtid="{D5CDD505-2E9C-101B-9397-08002B2CF9AE}" pid="7" name="Jive_LatestUserAccountName">
    <vt:lpwstr>kwelch17</vt:lpwstr>
  </property>
</Properties>
</file>