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74" r:id="rId2"/>
    <p:sldId id="264" r:id="rId3"/>
    <p:sldId id="294" r:id="rId4"/>
    <p:sldId id="295" r:id="rId5"/>
    <p:sldId id="328" r:id="rId6"/>
    <p:sldId id="296" r:id="rId7"/>
    <p:sldId id="303" r:id="rId8"/>
    <p:sldId id="304" r:id="rId9"/>
    <p:sldId id="297" r:id="rId10"/>
    <p:sldId id="298" r:id="rId11"/>
    <p:sldId id="305" r:id="rId12"/>
    <p:sldId id="299" r:id="rId13"/>
    <p:sldId id="317" r:id="rId14"/>
    <p:sldId id="300" r:id="rId15"/>
    <p:sldId id="301" r:id="rId16"/>
    <p:sldId id="302" r:id="rId17"/>
    <p:sldId id="313" r:id="rId18"/>
    <p:sldId id="314" r:id="rId19"/>
    <p:sldId id="325" r:id="rId20"/>
    <p:sldId id="329" r:id="rId21"/>
    <p:sldId id="315" r:id="rId22"/>
    <p:sldId id="284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28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416" y="90"/>
      </p:cViewPr>
      <p:guideLst>
        <p:guide orient="horz" pos="2196"/>
        <p:guide pos="282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9275F-1103-4D35-B3F0-6D3AA30986AB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9A29B-4BCD-4536-87B8-962759442A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hongliang.luo\Desktop\2017正泰品牌VI手册中文版\底图\PPT封面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9169400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68315" y="6307142"/>
            <a:ext cx="3433762" cy="21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649" tIns="53324" rIns="106649" bIns="5332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75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电气全产业链系统解决方案集成提供商</a:t>
            </a:r>
          </a:p>
        </p:txBody>
      </p:sp>
      <p:pic>
        <p:nvPicPr>
          <p:cNvPr id="4" name="图片 8" descr="未标题-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294188"/>
            <a:ext cx="18208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4281"/>
            <a:ext cx="9144000" cy="150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3568" y="2918500"/>
            <a:ext cx="5614392" cy="576064"/>
          </a:xfrm>
        </p:spPr>
        <p:txBody>
          <a:bodyPr>
            <a:normAutofit/>
          </a:bodyPr>
          <a:lstStyle>
            <a:lvl1pPr algn="l">
              <a:defRPr sz="2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917575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895" indent="-21399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48265" y="6135687"/>
            <a:ext cx="1944216" cy="460375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李苏皖</a:t>
            </a:r>
            <a:endParaRPr lang="en-US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/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标题 1"/>
          <p:cNvSpPr txBox="1">
            <a:spLocks noChangeArrowheads="1"/>
          </p:cNvSpPr>
          <p:nvPr/>
        </p:nvSpPr>
        <p:spPr bwMode="auto">
          <a:xfrm>
            <a:off x="2411760" y="5157192"/>
            <a:ext cx="5760641" cy="58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000" b="1" dirty="0" err="1">
                <a:solidFill>
                  <a:srgbClr val="66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4000" b="1" dirty="0" err="1">
                <a:solidFill>
                  <a:srgbClr val="66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指令使用教程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223631" y="908823"/>
            <a:ext cx="4157663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敏捷开发流程</a:t>
            </a:r>
            <a:r>
              <a:rPr lang="en-US" altLang="zh-CN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18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7505" y="1214242"/>
            <a:ext cx="53670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/>
              <a:t>(2)</a:t>
            </a:r>
            <a:r>
              <a:rPr kumimoji="1" lang="zh-CN" altLang="en-US" dirty="0"/>
              <a:t>、</a:t>
            </a:r>
            <a:r>
              <a:rPr kumimoji="1" lang="zh-CN" altLang="en-US" dirty="0">
                <a:sym typeface="+mn-ea"/>
              </a:rPr>
              <a:t>恢复删除的分支</a:t>
            </a:r>
            <a:endParaRPr kumimoji="1" lang="en-US" altLang="zh-CN" dirty="0"/>
          </a:p>
          <a:p>
            <a:pPr algn="l"/>
            <a:r>
              <a:rPr kumimoji="1" lang="en-US" altLang="zh-CN" dirty="0"/>
              <a:t>git branch [</a:t>
            </a:r>
            <a:r>
              <a:rPr kumimoji="1" lang="en-US" altLang="zh-CN" dirty="0">
                <a:sym typeface="+mn-ea"/>
              </a:rPr>
              <a:t>branch_name</a:t>
            </a:r>
            <a:r>
              <a:rPr kumimoji="1" lang="en-US" altLang="zh-CN" dirty="0"/>
              <a:t>] [hash_val]</a:t>
            </a:r>
            <a:endParaRPr kumimoji="1" lang="zh-CN" altLang="en-US" dirty="0"/>
          </a:p>
          <a:p>
            <a:pPr algn="l"/>
            <a:endParaRPr kumimoji="1" lang="zh-CN" altLang="en-US" dirty="0"/>
          </a:p>
          <a:p>
            <a:pPr algn="l"/>
            <a:r>
              <a:rPr kumimoji="1" lang="en-US" altLang="zh-CN" dirty="0"/>
              <a:t>4</a:t>
            </a:r>
            <a:r>
              <a:rPr kumimoji="1" lang="zh-CN" altLang="en-US" dirty="0"/>
              <a:t>、删除远程分支</a:t>
            </a:r>
          </a:p>
          <a:p>
            <a:pPr algn="l"/>
            <a:r>
              <a:rPr kumimoji="1" lang="en-US" altLang="zh-CN" dirty="0"/>
              <a:t>git push origin --delete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dirty="0">
                <a:sym typeface="+mn-ea"/>
              </a:rPr>
              <a:t>branch_name</a:t>
            </a:r>
            <a:r>
              <a:rPr kumimoji="1" lang="en-US" altLang="zh-CN" dirty="0"/>
              <a:t>]</a:t>
            </a:r>
          </a:p>
          <a:p>
            <a:pPr algn="l"/>
            <a:endParaRPr kumimoji="1" lang="en-US" altLang="zh-CN" dirty="0"/>
          </a:p>
          <a:p>
            <a:pPr algn="l"/>
            <a:endParaRPr kumimoji="1"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65760" y="1222375"/>
            <a:ext cx="8241665" cy="4255233"/>
            <a:chOff x="576" y="1925"/>
            <a:chExt cx="12979" cy="327"/>
          </a:xfrm>
        </p:grpSpPr>
        <p:sp>
          <p:nvSpPr>
            <p:cNvPr id="4" name="文本框 3"/>
            <p:cNvSpPr txBox="1"/>
            <p:nvPr/>
          </p:nvSpPr>
          <p:spPr>
            <a:xfrm>
              <a:off x="576" y="1925"/>
              <a:ext cx="12979" cy="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dirty="0"/>
                <a:t>六、查看文件修改记录</a:t>
              </a:r>
              <a:r>
                <a:rPr kumimoji="1" lang="en-US" altLang="zh-CN" dirty="0"/>
                <a:t>/</a:t>
              </a:r>
              <a:r>
                <a:rPr kumimoji="1" lang="zh-CN" altLang="en-US" dirty="0"/>
                <a:t>修改内容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76" y="1968"/>
              <a:ext cx="8452" cy="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/>
                <a:t>1</a:t>
              </a:r>
              <a:r>
                <a:rPr kumimoji="1" lang="zh-CN" altLang="en-US" dirty="0"/>
                <a:t>、查看某个文件修改（</a:t>
              </a:r>
              <a:r>
                <a:rPr kumimoji="1" lang="en-US" altLang="zh-CN" dirty="0">
                  <a:sym typeface="+mn-ea"/>
                </a:rPr>
                <a:t>commit</a:t>
              </a:r>
              <a:r>
                <a:rPr kumimoji="1" lang="zh-CN" altLang="en-US" dirty="0"/>
                <a:t>）记录</a:t>
              </a:r>
            </a:p>
            <a:p>
              <a:pPr algn="l"/>
              <a:r>
                <a:rPr kumimoji="1" lang="en-US" altLang="zh-CN" dirty="0"/>
                <a:t>git log [</a:t>
              </a:r>
              <a:r>
                <a:rPr kumimoji="1" lang="zh-CN" altLang="en-US" dirty="0"/>
                <a:t>文件路径</a:t>
              </a:r>
              <a:r>
                <a:rPr kumimoji="1" lang="en-US" altLang="zh-CN" dirty="0"/>
                <a:t>/file_name]</a:t>
              </a:r>
            </a:p>
            <a:p>
              <a:pPr algn="l"/>
              <a:endParaRPr kumimoji="1" lang="en-US" altLang="zh-CN" dirty="0"/>
            </a:p>
            <a:p>
              <a:pPr algn="l"/>
              <a:endParaRPr kumimoji="1" lang="zh-CN" altLang="en-US" dirty="0"/>
            </a:p>
            <a:p>
              <a:pPr algn="l"/>
              <a:endParaRPr kumimoji="1" lang="en-US" altLang="zh-CN" dirty="0"/>
            </a:p>
            <a:p>
              <a:pPr algn="l"/>
              <a:endParaRPr kumimoji="1" lang="en-US" altLang="zh-CN" dirty="0"/>
            </a:p>
            <a:p>
              <a:pPr algn="l"/>
              <a:endParaRPr kumimoji="1" lang="zh-CN" altLang="en-US" dirty="0"/>
            </a:p>
            <a:p>
              <a:pPr algn="l"/>
              <a:endParaRPr kumimoji="1" lang="zh-CN" altLang="en-US" dirty="0"/>
            </a:p>
            <a:p>
              <a:pPr algn="l"/>
              <a:endParaRPr kumimoji="1" lang="en-US" altLang="zh-CN" dirty="0"/>
            </a:p>
            <a:p>
              <a:pPr algn="l"/>
              <a:endParaRPr kumimoji="1" lang="en-US" altLang="zh-CN" dirty="0"/>
            </a:p>
            <a:p>
              <a:pPr algn="l"/>
              <a:endParaRPr kumimoji="1" lang="en-US" altLang="zh-CN" dirty="0"/>
            </a:p>
            <a:p>
              <a:pPr algn="l"/>
              <a:r>
                <a:rPr kumimoji="1" lang="en-US" altLang="zh-CN" dirty="0"/>
                <a:t>2</a:t>
              </a:r>
              <a:r>
                <a:rPr kumimoji="1" lang="zh-CN" altLang="en-US" dirty="0"/>
                <a:t>、查看具体修改内容</a:t>
              </a:r>
            </a:p>
            <a:p>
              <a:pPr algn="l"/>
              <a:r>
                <a:rPr kumimoji="1" lang="en-US" altLang="zh-CN" dirty="0"/>
                <a:t>git show [commit_ID]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528570"/>
            <a:ext cx="48768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223631" y="908823"/>
            <a:ext cx="4157663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敏捷开发流程</a:t>
            </a:r>
            <a:r>
              <a:rPr lang="en-US" altLang="zh-CN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18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5760" y="1222375"/>
            <a:ext cx="8241665" cy="2316304"/>
            <a:chOff x="576" y="1925"/>
            <a:chExt cx="12979" cy="178"/>
          </a:xfrm>
        </p:grpSpPr>
        <p:sp>
          <p:nvSpPr>
            <p:cNvPr id="4" name="文本框 3"/>
            <p:cNvSpPr txBox="1"/>
            <p:nvPr/>
          </p:nvSpPr>
          <p:spPr>
            <a:xfrm>
              <a:off x="576" y="1925"/>
              <a:ext cx="12979" cy="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dirty="0"/>
                <a:t>七、版本回退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76" y="1968"/>
              <a:ext cx="8452" cy="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/>
                <a:t>1</a:t>
              </a:r>
              <a:r>
                <a:rPr kumimoji="1" lang="zh-CN" altLang="en-US" dirty="0"/>
                <a:t>、查看文件修改（</a:t>
              </a:r>
              <a:r>
                <a:rPr kumimoji="1" lang="en-US" altLang="zh-CN" dirty="0">
                  <a:sym typeface="+mn-ea"/>
                </a:rPr>
                <a:t>commit</a:t>
              </a:r>
              <a:r>
                <a:rPr kumimoji="1" lang="zh-CN" altLang="en-US" dirty="0"/>
                <a:t>）记录</a:t>
              </a:r>
            </a:p>
            <a:p>
              <a:pPr algn="l"/>
              <a:r>
                <a:rPr kumimoji="1" lang="en-US" altLang="zh-CN" dirty="0"/>
                <a:t>git log </a:t>
              </a:r>
            </a:p>
            <a:p>
              <a:pPr algn="l"/>
              <a:endParaRPr kumimoji="1" lang="en-US" altLang="zh-CN" dirty="0"/>
            </a:p>
            <a:p>
              <a:pPr algn="l"/>
              <a:r>
                <a:rPr kumimoji="1" lang="en-US" altLang="zh-CN" dirty="0"/>
                <a:t>2</a:t>
              </a:r>
              <a:r>
                <a:rPr kumimoji="1" lang="zh-CN" altLang="en-US" dirty="0"/>
                <a:t>、版本回退</a:t>
              </a:r>
            </a:p>
            <a:p>
              <a:pPr algn="l"/>
              <a:r>
                <a:rPr kumimoji="1" lang="zh-CN" altLang="en-US" dirty="0"/>
                <a:t>git reset --hard </a:t>
              </a:r>
              <a:r>
                <a:rPr kumimoji="1" lang="en-US" altLang="zh-CN" dirty="0"/>
                <a:t>[</a:t>
              </a:r>
              <a:r>
                <a:rPr kumimoji="1" lang="en-US" altLang="zh-CN" dirty="0">
                  <a:sym typeface="+mn-ea"/>
                </a:rPr>
                <a:t>commit_ID</a:t>
              </a:r>
              <a:r>
                <a:rPr kumimoji="1" lang="en-US" altLang="zh-CN" dirty="0"/>
                <a:t>]:</a:t>
              </a:r>
              <a:r>
                <a:rPr kumimoji="1" lang="zh-CN" altLang="en-US" dirty="0"/>
                <a:t>回退到指定版本</a:t>
              </a:r>
            </a:p>
            <a:p>
              <a:pPr algn="l"/>
              <a:r>
                <a:rPr kumimoji="1" lang="en-US" altLang="zh-CN" dirty="0"/>
                <a:t>git reset --hard HEAD^</a:t>
              </a:r>
              <a:r>
                <a:rPr kumimoji="1" lang="zh-CN" altLang="en-US" dirty="0"/>
                <a:t>：回退到上一个版本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223631" y="908823"/>
            <a:ext cx="4157663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敏捷开发流程</a:t>
            </a:r>
            <a:r>
              <a:rPr lang="en-US" altLang="zh-CN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18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5760" y="1222375"/>
            <a:ext cx="8241665" cy="923919"/>
            <a:chOff x="576" y="1925"/>
            <a:chExt cx="12979" cy="71"/>
          </a:xfrm>
        </p:grpSpPr>
        <p:sp>
          <p:nvSpPr>
            <p:cNvPr id="4" name="文本框 3"/>
            <p:cNvSpPr txBox="1"/>
            <p:nvPr/>
          </p:nvSpPr>
          <p:spPr>
            <a:xfrm>
              <a:off x="576" y="1925"/>
              <a:ext cx="12979" cy="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dirty="0"/>
                <a:t>八、合并分支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76" y="1968"/>
              <a:ext cx="8452" cy="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/>
                <a:t>git merge [branch_name]</a:t>
              </a:r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223631" y="908823"/>
            <a:ext cx="4157663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敏捷开发流程</a:t>
            </a:r>
            <a:r>
              <a:rPr lang="en-US" altLang="zh-CN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18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5760" y="1222375"/>
            <a:ext cx="8241665" cy="3695676"/>
            <a:chOff x="576" y="1925"/>
            <a:chExt cx="12979" cy="284"/>
          </a:xfrm>
        </p:grpSpPr>
        <p:sp>
          <p:nvSpPr>
            <p:cNvPr id="4" name="文本框 3"/>
            <p:cNvSpPr txBox="1"/>
            <p:nvPr/>
          </p:nvSpPr>
          <p:spPr>
            <a:xfrm>
              <a:off x="576" y="1925"/>
              <a:ext cx="12979" cy="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dirty="0"/>
                <a:t>九、放弃修改</a:t>
              </a:r>
              <a:r>
                <a:rPr kumimoji="1" lang="en-US" altLang="zh-CN" dirty="0"/>
                <a:t>/</a:t>
              </a:r>
              <a:r>
                <a:rPr kumimoji="1" lang="zh-CN" altLang="en-US" dirty="0"/>
                <a:t>放弃增加文件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76" y="1968"/>
              <a:ext cx="12978" cy="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/>
                <a:t>1</a:t>
              </a:r>
              <a:r>
                <a:rPr kumimoji="1" lang="zh-CN" altLang="en-US" dirty="0"/>
                <a:t>、</a:t>
              </a:r>
              <a:r>
                <a:rPr kumimoji="1" dirty="0"/>
                <a:t>本地修改了一堆文件(并没有使用git add到暂存区)，想放弃修改。</a:t>
              </a:r>
            </a:p>
            <a:p>
              <a:pPr algn="l"/>
              <a:r>
                <a:rPr kumimoji="1" lang="en-US" altLang="zh-CN" dirty="0"/>
                <a:t>git checkout . </a:t>
              </a:r>
              <a:r>
                <a:rPr kumimoji="1" lang="zh-CN" altLang="en-US" dirty="0"/>
                <a:t>：放弃修改所有文件</a:t>
              </a:r>
            </a:p>
            <a:p>
              <a:pPr algn="l"/>
              <a:r>
                <a:rPr kumimoji="1" lang="en-US" altLang="zh-CN" dirty="0"/>
                <a:t>git checkout [filename]</a:t>
              </a:r>
              <a:r>
                <a:rPr kumimoji="1" lang="zh-CN" altLang="en-US" dirty="0"/>
                <a:t>：放弃修改指定文件</a:t>
              </a:r>
            </a:p>
            <a:p>
              <a:pPr algn="l"/>
              <a:endParaRPr kumimoji="1" lang="zh-CN" altLang="en-US" dirty="0"/>
            </a:p>
            <a:p>
              <a:pPr algn="l"/>
              <a:r>
                <a:rPr kumimoji="1" lang="en-US" altLang="zh-CN" dirty="0"/>
                <a:t>2</a:t>
              </a:r>
              <a:r>
                <a:rPr kumimoji="1" lang="zh-CN" altLang="en-US" dirty="0"/>
                <a:t>、本地新增了一堆文件(并没有git add到暂存区)，想放弃修改。</a:t>
              </a:r>
            </a:p>
            <a:p>
              <a:pPr algn="l"/>
              <a:r>
                <a:rPr kumimoji="1" lang="zh-CN" altLang="en-US" dirty="0"/>
                <a:t>rm </a:t>
              </a:r>
              <a:r>
                <a:rPr kumimoji="1" lang="en-US" altLang="zh-CN" dirty="0"/>
                <a:t>[</a:t>
              </a:r>
              <a:r>
                <a:rPr kumimoji="1" lang="zh-CN" altLang="en-US" dirty="0">
                  <a:sym typeface="+mn-ea"/>
                </a:rPr>
                <a:t>filename</a:t>
              </a:r>
              <a:r>
                <a:rPr kumimoji="1" lang="en-US" altLang="zh-CN" dirty="0"/>
                <a:t>]</a:t>
              </a:r>
              <a:r>
                <a:rPr kumimoji="1" lang="zh-CN" altLang="en-US" dirty="0"/>
                <a:t>：放弃新增指定文件</a:t>
              </a:r>
            </a:p>
            <a:p>
              <a:pPr algn="l"/>
              <a:r>
                <a:rPr kumimoji="1" lang="zh-CN" altLang="en-US" dirty="0"/>
                <a:t>rm dir -rf </a:t>
              </a:r>
              <a:r>
                <a:rPr kumimoji="1" lang="en-US" altLang="zh-CN" dirty="0"/>
                <a:t>[</a:t>
              </a:r>
              <a:r>
                <a:rPr kumimoji="1" lang="zh-CN" altLang="en-US" dirty="0"/>
                <a:t>文件夹</a:t>
              </a:r>
              <a:r>
                <a:rPr kumimoji="1" lang="en-US" altLang="zh-CN" dirty="0"/>
                <a:t>]</a:t>
              </a:r>
              <a:r>
                <a:rPr kumimoji="1" lang="zh-CN" altLang="en-US" dirty="0"/>
                <a:t>：放弃</a:t>
              </a:r>
              <a:r>
                <a:rPr kumimoji="1" lang="zh-CN" altLang="en-US" dirty="0">
                  <a:sym typeface="+mn-ea"/>
                </a:rPr>
                <a:t>新增</a:t>
              </a:r>
              <a:r>
                <a:rPr kumimoji="1" lang="zh-CN" altLang="en-US" dirty="0"/>
                <a:t>指定文件夹</a:t>
              </a:r>
            </a:p>
            <a:p>
              <a:pPr algn="l"/>
              <a:r>
                <a:rPr kumimoji="1" lang="zh-CN" altLang="en-US" dirty="0"/>
                <a:t>git clean -xdf：放弃</a:t>
              </a:r>
              <a:r>
                <a:rPr kumimoji="1" lang="zh-CN" altLang="en-US" dirty="0">
                  <a:sym typeface="+mn-ea"/>
                </a:rPr>
                <a:t>新增</a:t>
              </a:r>
              <a:r>
                <a:rPr kumimoji="1" lang="zh-CN" altLang="en-US" dirty="0"/>
                <a:t>所有文件及文件夹</a:t>
              </a:r>
            </a:p>
            <a:p>
              <a:pPr algn="l"/>
              <a:endParaRPr kumimoji="1" lang="zh-CN" altLang="en-US" dirty="0"/>
            </a:p>
            <a:p>
              <a:pPr algn="l"/>
              <a:r>
                <a:rPr kumimoji="1" lang="zh-CN" altLang="en-US" b="1" dirty="0">
                  <a:solidFill>
                    <a:srgbClr val="FF0000"/>
                  </a:solidFill>
                </a:rPr>
                <a:t>注意：版本回退之前一定要做分支的备份</a:t>
              </a:r>
            </a:p>
            <a:p>
              <a:pPr algn="l"/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223631" y="908823"/>
            <a:ext cx="4157663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敏捷开发流程</a:t>
            </a:r>
            <a:r>
              <a:rPr lang="en-US" altLang="zh-CN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18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5760" y="1222375"/>
            <a:ext cx="8302625" cy="5322294"/>
            <a:chOff x="576" y="1925"/>
            <a:chExt cx="13075" cy="409"/>
          </a:xfrm>
        </p:grpSpPr>
        <p:sp>
          <p:nvSpPr>
            <p:cNvPr id="4" name="文本框 3"/>
            <p:cNvSpPr txBox="1"/>
            <p:nvPr/>
          </p:nvSpPr>
          <p:spPr>
            <a:xfrm>
              <a:off x="576" y="1925"/>
              <a:ext cx="12979" cy="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dirty="0"/>
                <a:t>十、文件暂存操作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76" y="1965"/>
              <a:ext cx="13075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/>
                <a:t>1</a:t>
              </a:r>
              <a:r>
                <a:rPr kumimoji="1" lang="zh-CN" altLang="en-US" dirty="0"/>
                <a:t>、暂存文件</a:t>
              </a:r>
            </a:p>
            <a:p>
              <a:pPr algn="l"/>
              <a:r>
                <a:rPr kumimoji="1" lang="en-US" altLang="zh-CN" dirty="0"/>
                <a:t>(1)</a:t>
              </a:r>
              <a:r>
                <a:rPr kumimoji="1" lang="zh-CN" altLang="en-US" dirty="0"/>
                <a:t>查看当前状态</a:t>
              </a:r>
            </a:p>
            <a:p>
              <a:pPr algn="l"/>
              <a:r>
                <a:rPr kumimoji="1" lang="zh-CN" altLang="en-US" dirty="0"/>
                <a:t>git status </a:t>
              </a:r>
            </a:p>
            <a:p>
              <a:pPr algn="l"/>
              <a:endParaRPr kumimoji="1" lang="en-US" altLang="zh-CN" dirty="0">
                <a:sym typeface="+mn-ea"/>
              </a:endParaRPr>
            </a:p>
            <a:p>
              <a:pPr algn="l"/>
              <a:r>
                <a:rPr kumimoji="1" lang="en-US" altLang="zh-CN" dirty="0">
                  <a:sym typeface="+mn-ea"/>
                </a:rPr>
                <a:t>(2)</a:t>
              </a:r>
              <a:r>
                <a:rPr kumimoji="1" lang="zh-CN" altLang="en-US" dirty="0"/>
                <a:t>如果有修改,添加修改文件</a:t>
              </a:r>
            </a:p>
            <a:p>
              <a:pPr algn="l"/>
              <a:r>
                <a:rPr kumimoji="1" lang="zh-CN" altLang="en-US" dirty="0"/>
                <a:t>git add .</a:t>
              </a:r>
            </a:p>
            <a:p>
              <a:pPr algn="l"/>
              <a:endParaRPr kumimoji="1" lang="en-US" altLang="zh-CN" dirty="0">
                <a:sym typeface="+mn-ea"/>
              </a:endParaRPr>
            </a:p>
            <a:p>
              <a:pPr algn="l"/>
              <a:r>
                <a:rPr kumimoji="1" lang="en-US" altLang="zh-CN" dirty="0">
                  <a:sym typeface="+mn-ea"/>
                </a:rPr>
                <a:t>(3)</a:t>
              </a:r>
              <a:r>
                <a:rPr kumimoji="1" lang="zh-CN" altLang="en-US" dirty="0"/>
                <a:t>暂存操作</a:t>
              </a:r>
            </a:p>
            <a:p>
              <a:pPr algn="l"/>
              <a:r>
                <a:rPr kumimoji="1" lang="zh-CN" altLang="en-US" dirty="0"/>
                <a:t>git stash save </a:t>
              </a:r>
              <a:r>
                <a:rPr kumimoji="1" lang="en-US" altLang="zh-CN" dirty="0"/>
                <a:t>'</a:t>
              </a:r>
              <a:r>
                <a:rPr kumimoji="1" lang="zh-CN" altLang="en-US" dirty="0"/>
                <a:t>本次暂存的标识名字</a:t>
              </a:r>
              <a:r>
                <a:rPr kumimoji="1" lang="en-US" altLang="zh-CN" dirty="0">
                  <a:sym typeface="+mn-ea"/>
                </a:rPr>
                <a:t>'</a:t>
              </a:r>
              <a:endParaRPr kumimoji="1" lang="zh-CN" altLang="en-US" dirty="0"/>
            </a:p>
            <a:p>
              <a:pPr algn="l"/>
              <a:endParaRPr kumimoji="1" lang="zh-CN" altLang="en-US" dirty="0"/>
            </a:p>
            <a:p>
              <a:pPr algn="l"/>
              <a:r>
                <a:rPr kumimoji="1" lang="en-US" altLang="zh-CN" dirty="0"/>
                <a:t>2</a:t>
              </a:r>
              <a:r>
                <a:rPr kumimoji="1" lang="zh-CN" altLang="en-US" dirty="0"/>
                <a:t>、查看当前暂存的记录</a:t>
              </a:r>
            </a:p>
            <a:p>
              <a:pPr algn="l"/>
              <a:r>
                <a:rPr kumimoji="1" lang="zh-CN" altLang="en-US" dirty="0"/>
                <a:t>git stash list</a:t>
              </a:r>
            </a:p>
            <a:p>
              <a:pPr algn="l"/>
              <a:endParaRPr kumimoji="1" lang="zh-CN" altLang="en-US" dirty="0"/>
            </a:p>
            <a:p>
              <a:pPr algn="l"/>
              <a:r>
                <a:rPr kumimoji="1" lang="en-US" altLang="zh-CN" dirty="0"/>
                <a:t>3</a:t>
              </a:r>
              <a:r>
                <a:rPr kumimoji="1" lang="zh-CN" altLang="en-US" dirty="0"/>
                <a:t>、恢复暂存</a:t>
              </a:r>
            </a:p>
            <a:p>
              <a:pPr algn="l"/>
              <a:r>
                <a:rPr kumimoji="1" lang="zh-CN" altLang="en-US" dirty="0"/>
                <a:t>git stash pop stash@{index} ：恢复暂存后同时删除当前暂存记录</a:t>
              </a:r>
            </a:p>
            <a:p>
              <a:pPr algn="l"/>
              <a:r>
                <a:rPr kumimoji="1" lang="zh-CN" altLang="en-US" dirty="0"/>
                <a:t>git stash apply stash@{index}：恢复暂存保留当前暂存记录</a:t>
              </a:r>
            </a:p>
            <a:p>
              <a:pPr algn="l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223631" y="908823"/>
            <a:ext cx="4157663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敏捷开发流程</a:t>
            </a:r>
            <a:r>
              <a:rPr lang="en-US" altLang="zh-CN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18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7505" y="1214242"/>
            <a:ext cx="53670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zh-CN" altLang="en-US" dirty="0">
                <a:sym typeface="+mn-ea"/>
              </a:rPr>
              <a:t>删除暂存</a:t>
            </a:r>
          </a:p>
          <a:p>
            <a:pPr algn="l"/>
            <a:r>
              <a:rPr kumimoji="1" lang="en-US" altLang="zh-CN" dirty="0">
                <a:sym typeface="+mn-ea"/>
              </a:rPr>
              <a:t>git stash drop stash@{index} :</a:t>
            </a:r>
            <a:r>
              <a:rPr kumimoji="1" lang="zh-CN" altLang="en-US" dirty="0">
                <a:sym typeface="+mn-ea"/>
              </a:rPr>
              <a:t>删除某一条暂存记录</a:t>
            </a:r>
          </a:p>
          <a:p>
            <a:pPr algn="l"/>
            <a:r>
              <a:rPr kumimoji="1" lang="zh-CN" altLang="en-US" dirty="0">
                <a:sym typeface="+mn-ea"/>
              </a:rPr>
              <a:t>git stash clear：删除所有暂存记录</a:t>
            </a:r>
          </a:p>
          <a:p>
            <a:pPr algn="l"/>
            <a:endParaRPr kumimoji="1" lang="en-US" altLang="zh-CN" dirty="0">
              <a:sym typeface="+mn-ea"/>
            </a:endParaRPr>
          </a:p>
          <a:p>
            <a:pPr algn="l"/>
            <a:endParaRPr kumimoji="1" lang="en-US" altLang="zh-CN" dirty="0"/>
          </a:p>
          <a:p>
            <a:pPr algn="l"/>
            <a:endParaRPr kumimoji="1" lang="en-US" altLang="zh-CN" dirty="0"/>
          </a:p>
          <a:p>
            <a:pPr algn="l"/>
            <a:endParaRPr kumimoji="1"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223631" y="908823"/>
            <a:ext cx="4157663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敏捷开发流程</a:t>
            </a:r>
            <a:r>
              <a:rPr lang="en-US" altLang="zh-CN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18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5760" y="1222375"/>
            <a:ext cx="8302625" cy="2823809"/>
            <a:chOff x="576" y="1925"/>
            <a:chExt cx="13075" cy="217"/>
          </a:xfrm>
        </p:grpSpPr>
        <p:sp>
          <p:nvSpPr>
            <p:cNvPr id="4" name="文本框 3"/>
            <p:cNvSpPr txBox="1"/>
            <p:nvPr/>
          </p:nvSpPr>
          <p:spPr>
            <a:xfrm>
              <a:off x="576" y="1925"/>
              <a:ext cx="12979" cy="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dirty="0"/>
                <a:t>十一、切换远程仓库地址</a:t>
              </a:r>
              <a:r>
                <a:rPr kumimoji="1" lang="en-US" altLang="zh-CN" dirty="0"/>
                <a:t>/</a:t>
              </a:r>
              <a:r>
                <a:rPr kumimoji="1" lang="zh-CN" altLang="zh-CN" dirty="0"/>
                <a:t>同时推送多个仓库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76" y="1965"/>
              <a:ext cx="13075" cy="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/>
                <a:t>1</a:t>
              </a:r>
              <a:r>
                <a:rPr kumimoji="1" lang="zh-CN" altLang="en-US" dirty="0"/>
                <a:t>、查看远程仓库的地址</a:t>
              </a:r>
            </a:p>
            <a:p>
              <a:pPr algn="l"/>
              <a:r>
                <a:rPr kumimoji="1" lang="zh-CN" altLang="en-US" dirty="0"/>
                <a:t>git remote -v</a:t>
              </a:r>
            </a:p>
            <a:p>
              <a:pPr algn="l"/>
              <a:endParaRPr kumimoji="1" lang="zh-CN" altLang="en-US" dirty="0"/>
            </a:p>
            <a:p>
              <a:pPr algn="l"/>
              <a:r>
                <a:rPr kumimoji="1" lang="en-US" altLang="zh-CN" dirty="0"/>
                <a:t>2</a:t>
              </a:r>
              <a:r>
                <a:rPr kumimoji="1" lang="zh-CN" altLang="en-US" dirty="0"/>
                <a:t>、切换远程仓库地址</a:t>
              </a:r>
            </a:p>
            <a:p>
              <a:pPr algn="l"/>
              <a:r>
                <a:rPr kumimoji="1" lang="zh-CN" altLang="en-US" dirty="0"/>
                <a:t>git remote set-url origin URL：URL为新的仓库地址</a:t>
              </a:r>
            </a:p>
            <a:p>
              <a:pPr algn="l"/>
              <a:endParaRPr kumimoji="1" lang="zh-CN" altLang="en-US" dirty="0"/>
            </a:p>
            <a:p>
              <a:pPr algn="l"/>
              <a:r>
                <a:rPr kumimoji="1" lang="en-US" altLang="zh-CN" dirty="0"/>
                <a:t>3</a:t>
              </a:r>
              <a:r>
                <a:rPr kumimoji="1" lang="zh-CN" altLang="en-US" dirty="0"/>
                <a:t>、</a:t>
              </a:r>
              <a:r>
                <a:rPr kumimoji="1" lang="zh-CN" altLang="zh-CN" dirty="0">
                  <a:sym typeface="+mn-ea"/>
                </a:rPr>
                <a:t>同时推送多个仓库</a:t>
              </a:r>
              <a:endParaRPr kumimoji="1" lang="zh-CN" altLang="zh-CN" dirty="0"/>
            </a:p>
            <a:p>
              <a:pPr algn="l"/>
              <a:r>
                <a:rPr kumimoji="1" lang="zh-CN" altLang="en-US" dirty="0"/>
                <a:t>git remote set-url --add </a:t>
              </a:r>
              <a:r>
                <a:rPr kumimoji="1" lang="zh-CN" altLang="en-US" dirty="0">
                  <a:sym typeface="+mn-ea"/>
                </a:rPr>
                <a:t>origin URL：URL为推送的仓库地址</a:t>
              </a:r>
              <a:endParaRPr kumimoji="1" lang="en-US" altLang="zh-CN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223631" y="908823"/>
            <a:ext cx="4157663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敏捷开发流程</a:t>
            </a:r>
            <a:r>
              <a:rPr lang="en-US" altLang="zh-CN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18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5760" y="1222375"/>
            <a:ext cx="8302625" cy="1444437"/>
            <a:chOff x="576" y="1925"/>
            <a:chExt cx="13075" cy="111"/>
          </a:xfrm>
        </p:grpSpPr>
        <p:sp>
          <p:nvSpPr>
            <p:cNvPr id="4" name="文本框 3"/>
            <p:cNvSpPr txBox="1"/>
            <p:nvPr/>
          </p:nvSpPr>
          <p:spPr>
            <a:xfrm>
              <a:off x="576" y="1925"/>
              <a:ext cx="12979" cy="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dirty="0"/>
                <a:t>十二、清理本地缓存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76" y="1965"/>
              <a:ext cx="13075" cy="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dirty="0"/>
                <a:t>git clean -df</a:t>
              </a:r>
            </a:p>
            <a:p>
              <a:pPr algn="l"/>
              <a:endParaRPr kumimoji="1" lang="zh-CN" altLang="en-US" dirty="0"/>
            </a:p>
            <a:p>
              <a:pPr algn="l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223631" y="908823"/>
            <a:ext cx="4157663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敏捷开发流程</a:t>
            </a:r>
            <a:r>
              <a:rPr lang="en-US" altLang="zh-CN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18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5760" y="1222375"/>
            <a:ext cx="8302625" cy="1444437"/>
            <a:chOff x="576" y="1925"/>
            <a:chExt cx="13075" cy="111"/>
          </a:xfrm>
        </p:grpSpPr>
        <p:sp>
          <p:nvSpPr>
            <p:cNvPr id="4" name="文本框 3"/>
            <p:cNvSpPr txBox="1"/>
            <p:nvPr/>
          </p:nvSpPr>
          <p:spPr>
            <a:xfrm>
              <a:off x="576" y="1925"/>
              <a:ext cx="12979" cy="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dirty="0"/>
                <a:t>十三、本地分支与线上分支关联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76" y="1965"/>
              <a:ext cx="13075" cy="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dirty="0"/>
                <a:t>g</a:t>
              </a:r>
              <a:r>
                <a:rPr kumimoji="1" dirty="0"/>
                <a:t>it branch --set-upstream-to=origin/branch-name   local-branch-name</a:t>
              </a:r>
            </a:p>
            <a:p>
              <a:pPr algn="l"/>
              <a:r>
                <a:rPr kumimoji="1" dirty="0">
                  <a:sym typeface="+mn-ea"/>
                </a:rPr>
                <a:t>branch-name</a:t>
              </a:r>
              <a:r>
                <a:rPr kumimoji="1" lang="zh-CN" dirty="0">
                  <a:sym typeface="+mn-ea"/>
                </a:rPr>
                <a:t>：线上分支名称</a:t>
              </a:r>
            </a:p>
            <a:p>
              <a:pPr algn="l"/>
              <a:r>
                <a:rPr kumimoji="1" dirty="0">
                  <a:sym typeface="+mn-ea"/>
                </a:rPr>
                <a:t>local-branch-name</a:t>
              </a:r>
              <a:r>
                <a:rPr kumimoji="1" lang="zh-CN" dirty="0">
                  <a:sym typeface="+mn-ea"/>
                </a:rPr>
                <a:t>：本地分支名称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223631" y="908823"/>
            <a:ext cx="4157663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敏捷开发流程</a:t>
            </a:r>
            <a:r>
              <a:rPr lang="en-US" altLang="zh-CN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18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7030" y="908685"/>
            <a:ext cx="3824605" cy="5846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000" dirty="0">
                <a:sym typeface="+mn-ea"/>
              </a:rPr>
              <a:t>目录</a:t>
            </a:r>
          </a:p>
          <a:p>
            <a:pPr algn="l"/>
            <a:endParaRPr kumimoji="1" lang="zh-CN" altLang="en-US" dirty="0">
              <a:sym typeface="+mn-ea"/>
            </a:endParaRPr>
          </a:p>
          <a:p>
            <a:pPr algn="l"/>
            <a:r>
              <a:rPr kumimoji="1" lang="zh-CN" altLang="en-US" sz="1200" dirty="0">
                <a:sym typeface="+mn-ea"/>
              </a:rPr>
              <a:t>一、克隆操作</a:t>
            </a:r>
          </a:p>
          <a:p>
            <a:pPr algn="l"/>
            <a:endParaRPr kumimoji="1" lang="zh-CN" altLang="en-US" sz="1200" dirty="0">
              <a:sym typeface="+mn-ea"/>
            </a:endParaRPr>
          </a:p>
          <a:p>
            <a:pPr algn="l"/>
            <a:r>
              <a:rPr kumimoji="1" lang="zh-CN" altLang="en-US" sz="1200" dirty="0">
                <a:sym typeface="+mn-ea"/>
              </a:rPr>
              <a:t>二、添加文件到远程仓库</a:t>
            </a:r>
          </a:p>
          <a:p>
            <a:pPr algn="l"/>
            <a:endParaRPr kumimoji="1" lang="zh-CN" altLang="en-US" sz="1200" dirty="0">
              <a:sym typeface="+mn-ea"/>
            </a:endParaRPr>
          </a:p>
          <a:p>
            <a:pPr algn="l"/>
            <a:r>
              <a:rPr kumimoji="1" lang="zh-CN" altLang="en-US" sz="1200" dirty="0">
                <a:sym typeface="+mn-ea"/>
              </a:rPr>
              <a:t>三、新建分支</a:t>
            </a:r>
          </a:p>
          <a:p>
            <a:pPr algn="l"/>
            <a:endParaRPr kumimoji="1" lang="zh-CN" altLang="en-US" sz="1200" dirty="0">
              <a:sym typeface="+mn-ea"/>
            </a:endParaRPr>
          </a:p>
          <a:p>
            <a:pPr algn="l"/>
            <a:r>
              <a:rPr kumimoji="1" lang="zh-CN" altLang="en-US" sz="1200" dirty="0">
                <a:sym typeface="+mn-ea"/>
              </a:rPr>
              <a:t>四、切换已有分支</a:t>
            </a:r>
          </a:p>
          <a:p>
            <a:pPr algn="l"/>
            <a:endParaRPr kumimoji="1" lang="zh-CN" altLang="en-US" sz="1200" dirty="0">
              <a:sym typeface="+mn-ea"/>
            </a:endParaRPr>
          </a:p>
          <a:p>
            <a:pPr algn="l"/>
            <a:r>
              <a:rPr kumimoji="1" lang="zh-CN" altLang="en-US" sz="1200" dirty="0">
                <a:sym typeface="+mn-ea"/>
              </a:rPr>
              <a:t>五、删除分支/恢复分支操作</a:t>
            </a:r>
          </a:p>
          <a:p>
            <a:pPr algn="l"/>
            <a:endParaRPr kumimoji="1" lang="zh-CN" altLang="en-US" sz="1200" dirty="0">
              <a:sym typeface="+mn-ea"/>
            </a:endParaRPr>
          </a:p>
          <a:p>
            <a:pPr algn="l"/>
            <a:r>
              <a:rPr kumimoji="1" lang="zh-CN" altLang="en-US" sz="1200" dirty="0">
                <a:sym typeface="+mn-ea"/>
              </a:rPr>
              <a:t>六、查看文件修改记录/修改内容</a:t>
            </a:r>
          </a:p>
          <a:p>
            <a:pPr algn="l"/>
            <a:endParaRPr kumimoji="1" lang="zh-CN" altLang="en-US" sz="1200" dirty="0">
              <a:sym typeface="+mn-ea"/>
            </a:endParaRPr>
          </a:p>
          <a:p>
            <a:pPr algn="l"/>
            <a:r>
              <a:rPr kumimoji="1" lang="zh-CN" altLang="en-US" sz="1200" dirty="0">
                <a:sym typeface="+mn-ea"/>
              </a:rPr>
              <a:t>七、版本回退</a:t>
            </a:r>
          </a:p>
          <a:p>
            <a:pPr algn="l"/>
            <a:endParaRPr kumimoji="1" lang="zh-CN" altLang="en-US" sz="1200" dirty="0">
              <a:sym typeface="+mn-ea"/>
            </a:endParaRPr>
          </a:p>
          <a:p>
            <a:pPr algn="l"/>
            <a:r>
              <a:rPr kumimoji="1" lang="zh-CN" altLang="en-US" sz="1200" dirty="0">
                <a:sym typeface="+mn-ea"/>
              </a:rPr>
              <a:t>八、合并分支</a:t>
            </a:r>
          </a:p>
          <a:p>
            <a:pPr algn="l"/>
            <a:endParaRPr kumimoji="1" lang="zh-CN" altLang="en-US" sz="1200" dirty="0">
              <a:sym typeface="+mn-ea"/>
            </a:endParaRPr>
          </a:p>
          <a:p>
            <a:pPr algn="l"/>
            <a:r>
              <a:rPr kumimoji="1" lang="zh-CN" altLang="en-US" sz="1200" dirty="0">
                <a:sym typeface="+mn-ea"/>
              </a:rPr>
              <a:t>九、放弃修改/放弃增加文件</a:t>
            </a:r>
          </a:p>
          <a:p>
            <a:pPr algn="l"/>
            <a:endParaRPr kumimoji="1" lang="zh-CN" altLang="en-US" sz="1200" dirty="0">
              <a:sym typeface="+mn-ea"/>
            </a:endParaRPr>
          </a:p>
          <a:p>
            <a:pPr algn="l"/>
            <a:r>
              <a:rPr kumimoji="1" lang="zh-CN" altLang="en-US" sz="1200" dirty="0">
                <a:sym typeface="+mn-ea"/>
              </a:rPr>
              <a:t>十、文件暂存操作</a:t>
            </a:r>
          </a:p>
          <a:p>
            <a:pPr algn="l"/>
            <a:endParaRPr kumimoji="1" lang="zh-CN" altLang="en-US" sz="1200" dirty="0">
              <a:sym typeface="+mn-ea"/>
            </a:endParaRPr>
          </a:p>
          <a:p>
            <a:pPr algn="l"/>
            <a:r>
              <a:rPr kumimoji="1" lang="zh-CN" altLang="en-US" sz="1200" dirty="0">
                <a:sym typeface="+mn-ea"/>
              </a:rPr>
              <a:t>十一、切换远程仓库地址</a:t>
            </a:r>
            <a:r>
              <a:rPr kumimoji="1" lang="en-US" altLang="zh-CN" sz="1200" dirty="0">
                <a:sym typeface="+mn-ea"/>
              </a:rPr>
              <a:t>/</a:t>
            </a:r>
            <a:r>
              <a:rPr kumimoji="1" lang="zh-CN" altLang="zh-CN" sz="1200" dirty="0">
                <a:sym typeface="+mn-ea"/>
              </a:rPr>
              <a:t>同时推送多个仓库</a:t>
            </a:r>
            <a:endParaRPr kumimoji="1" lang="zh-CN" altLang="en-US" sz="1200" dirty="0">
              <a:sym typeface="+mn-ea"/>
            </a:endParaRPr>
          </a:p>
          <a:p>
            <a:pPr algn="l"/>
            <a:endParaRPr kumimoji="1" lang="zh-CN" altLang="en-US" sz="1200" dirty="0">
              <a:sym typeface="+mn-ea"/>
            </a:endParaRPr>
          </a:p>
          <a:p>
            <a:pPr algn="l"/>
            <a:r>
              <a:rPr kumimoji="1" lang="zh-CN" altLang="en-US" sz="1200" dirty="0">
                <a:sym typeface="+mn-ea"/>
              </a:rPr>
              <a:t>十二、清理本地缓存</a:t>
            </a:r>
          </a:p>
          <a:p>
            <a:pPr algn="l"/>
            <a:endParaRPr kumimoji="1" lang="zh-CN" altLang="en-US" sz="1200" dirty="0">
              <a:sym typeface="+mn-ea"/>
            </a:endParaRPr>
          </a:p>
          <a:p>
            <a:pPr algn="l"/>
            <a:r>
              <a:rPr kumimoji="1" lang="zh-CN" altLang="en-US" sz="1200" dirty="0">
                <a:sym typeface="+mn-ea"/>
              </a:rPr>
              <a:t>十三、本地分支与线上分支关联</a:t>
            </a:r>
            <a:endParaRPr kumimoji="1" lang="zh-CN" altLang="en-US" dirty="0"/>
          </a:p>
          <a:p>
            <a:pPr algn="l"/>
            <a:endParaRPr kumimoji="1" lang="zh-CN" altLang="en-US" dirty="0"/>
          </a:p>
          <a:p>
            <a:pPr algn="l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338320" y="1000760"/>
            <a:ext cx="3824605" cy="1692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endParaRPr kumimoji="1" lang="zh-CN" altLang="en-US" sz="2000" dirty="0">
              <a:sym typeface="+mn-ea"/>
            </a:endParaRPr>
          </a:p>
          <a:p>
            <a:pPr algn="l"/>
            <a:endParaRPr kumimoji="1" lang="zh-CN" altLang="en-US" sz="1200" dirty="0">
              <a:sym typeface="+mn-ea"/>
            </a:endParaRPr>
          </a:p>
          <a:p>
            <a:r>
              <a:rPr kumimoji="1" lang="zh-CN" altLang="en-US" sz="1200" dirty="0">
                <a:sym typeface="+mn-ea"/>
              </a:rPr>
              <a:t>十四、删除缓存的远程分支列表</a:t>
            </a:r>
          </a:p>
          <a:p>
            <a:pPr algn="l"/>
            <a:endParaRPr kumimoji="1" lang="en-US" altLang="zh-CN" sz="1200" dirty="0">
              <a:sym typeface="+mn-ea"/>
            </a:endParaRPr>
          </a:p>
          <a:p>
            <a:pPr algn="l"/>
            <a:r>
              <a:rPr kumimoji="1" lang="zh-CN" altLang="en-US" sz="1200" dirty="0">
                <a:sym typeface="+mn-ea"/>
              </a:rPr>
              <a:t>十五、其它</a:t>
            </a:r>
          </a:p>
          <a:p>
            <a:pPr algn="l"/>
            <a:endParaRPr kumimoji="1" lang="zh-CN" altLang="en-US" dirty="0"/>
          </a:p>
          <a:p>
            <a:pPr algn="l"/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223631" y="908823"/>
            <a:ext cx="4157663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敏捷开发流程</a:t>
            </a:r>
            <a:r>
              <a:rPr lang="en-US" altLang="zh-CN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18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5760" y="1222366"/>
            <a:ext cx="8302625" cy="884880"/>
            <a:chOff x="576" y="1925"/>
            <a:chExt cx="13075" cy="68"/>
          </a:xfrm>
        </p:grpSpPr>
        <p:sp>
          <p:nvSpPr>
            <p:cNvPr id="4" name="文本框 3"/>
            <p:cNvSpPr txBox="1"/>
            <p:nvPr/>
          </p:nvSpPr>
          <p:spPr>
            <a:xfrm>
              <a:off x="576" y="1925"/>
              <a:ext cx="12979" cy="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十四、删除缓存的远程分支列表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76" y="1965"/>
              <a:ext cx="13075" cy="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dirty="0"/>
                <a:t>git fetch -p</a:t>
              </a:r>
              <a:endParaRPr kumimoji="1" lang="zh-CN" dirty="0"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945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223631" y="908823"/>
            <a:ext cx="4157663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敏捷开发流程</a:t>
            </a:r>
            <a:r>
              <a:rPr lang="en-US" altLang="zh-CN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18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5760" y="1222375"/>
            <a:ext cx="8302625" cy="1990981"/>
            <a:chOff x="576" y="1925"/>
            <a:chExt cx="13075" cy="153"/>
          </a:xfrm>
        </p:grpSpPr>
        <p:sp>
          <p:nvSpPr>
            <p:cNvPr id="4" name="文本框 3"/>
            <p:cNvSpPr txBox="1"/>
            <p:nvPr/>
          </p:nvSpPr>
          <p:spPr>
            <a:xfrm>
              <a:off x="576" y="1925"/>
              <a:ext cx="12979" cy="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dirty="0"/>
                <a:t>十五、其它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76" y="1965"/>
              <a:ext cx="13075" cy="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dirty="0"/>
                <a:t>1</a:t>
              </a:r>
              <a:r>
                <a:rPr kumimoji="1" lang="zh-CN" altLang="en-US" dirty="0"/>
                <a:t>、删除远端分支 报错remote refs do not exist的解决方法</a:t>
              </a:r>
            </a:p>
            <a:p>
              <a:pPr algn="l"/>
              <a:r>
                <a:rPr kumimoji="1" lang="en-US" altLang="zh-CN" dirty="0"/>
                <a:t>(1)</a:t>
              </a:r>
              <a:r>
                <a:rPr kumimoji="1" lang="zh-CN" altLang="en-US" dirty="0"/>
                <a:t>执行git fetch -p origin</a:t>
              </a:r>
            </a:p>
            <a:p>
              <a:pPr algn="l"/>
              <a:r>
                <a:rPr kumimoji="1" lang="en-US" altLang="zh-CN" dirty="0">
                  <a:sym typeface="+mn-ea"/>
                </a:rPr>
                <a:t>(2)再删除</a:t>
              </a:r>
              <a:r>
                <a:rPr kumimoji="1" lang="zh-CN" altLang="en-US" dirty="0">
                  <a:sym typeface="+mn-ea"/>
                </a:rPr>
                <a:t>远程分支</a:t>
              </a:r>
              <a:endParaRPr kumimoji="1" lang="en-US" altLang="zh-CN" dirty="0">
                <a:sym typeface="+mn-ea"/>
              </a:endParaRPr>
            </a:p>
            <a:p>
              <a:pPr algn="l"/>
              <a:endParaRPr kumimoji="1" lang="zh-CN" altLang="en-US" dirty="0"/>
            </a:p>
            <a:p>
              <a:pPr algn="l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2970618" y="2924944"/>
            <a:ext cx="4553710" cy="139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dirty="0"/>
              <a:t>谢谢！</a:t>
            </a:r>
            <a:endParaRPr lang="zh-CN" altLang="zh-CN" sz="6600" dirty="0"/>
          </a:p>
          <a:p>
            <a:pPr eaLnBrk="1" hangingPunct="1"/>
            <a:r>
              <a:rPr lang="en-US" altLang="zh-CN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us</a:t>
            </a:r>
            <a:endParaRPr lang="zh-CN" altLang="en-US" sz="18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223631" y="908823"/>
            <a:ext cx="4157663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敏捷开发流程</a:t>
            </a:r>
            <a:r>
              <a:rPr lang="en-US" altLang="zh-CN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18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5760" y="1222375"/>
            <a:ext cx="8241665" cy="886460"/>
            <a:chOff x="576" y="1925"/>
            <a:chExt cx="12979" cy="1396"/>
          </a:xfrm>
        </p:grpSpPr>
        <p:sp>
          <p:nvSpPr>
            <p:cNvPr id="4" name="文本框 3"/>
            <p:cNvSpPr txBox="1"/>
            <p:nvPr/>
          </p:nvSpPr>
          <p:spPr>
            <a:xfrm>
              <a:off x="576" y="1925"/>
              <a:ext cx="129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dirty="0"/>
                <a:t>一、克隆操作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76" y="2741"/>
              <a:ext cx="223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/>
                <a:t>git clone [url]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65760" y="1222375"/>
            <a:ext cx="8241665" cy="5862306"/>
            <a:chOff x="576" y="1925"/>
            <a:chExt cx="12979" cy="681"/>
          </a:xfrm>
        </p:grpSpPr>
        <p:sp>
          <p:nvSpPr>
            <p:cNvPr id="4" name="文本框 3"/>
            <p:cNvSpPr txBox="1"/>
            <p:nvPr/>
          </p:nvSpPr>
          <p:spPr>
            <a:xfrm>
              <a:off x="576" y="1925"/>
              <a:ext cx="12979" cy="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dirty="0"/>
                <a:t>二、添加文件到远程仓库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76" y="1984"/>
              <a:ext cx="8452" cy="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/>
                <a:t>1</a:t>
              </a:r>
              <a:r>
                <a:rPr kumimoji="1" lang="zh-CN" altLang="en-US" dirty="0"/>
                <a:t>、查看当前工作区文件状态</a:t>
              </a:r>
            </a:p>
            <a:p>
              <a:pPr algn="l"/>
              <a:r>
                <a:rPr kumimoji="1" lang="en-US" altLang="zh-CN" dirty="0"/>
                <a:t>git status</a:t>
              </a:r>
            </a:p>
            <a:p>
              <a:pPr algn="l"/>
              <a:endParaRPr kumimoji="1" lang="en-US" altLang="zh-CN" dirty="0"/>
            </a:p>
            <a:p>
              <a:pPr algn="l"/>
              <a:r>
                <a:rPr kumimoji="1" lang="en-US" altLang="zh-CN" dirty="0"/>
                <a:t>2</a:t>
              </a:r>
              <a:r>
                <a:rPr kumimoji="1" lang="zh-CN" altLang="en-US" dirty="0"/>
                <a:t>、将文件添加到暂存区域</a:t>
              </a:r>
            </a:p>
            <a:p>
              <a:pPr algn="l"/>
              <a:r>
                <a:rPr kumimoji="1" lang="en-US" altLang="zh-CN" dirty="0"/>
                <a:t>git add [</a:t>
              </a:r>
              <a:r>
                <a:rPr kumimoji="1" lang="zh-CN" altLang="en-US" dirty="0">
                  <a:sym typeface="+mn-ea"/>
                </a:rPr>
                <a:t>文件名</a:t>
              </a:r>
              <a:r>
                <a:rPr kumimoji="1" lang="en-US" altLang="zh-CN" dirty="0"/>
                <a:t>]</a:t>
              </a:r>
              <a:r>
                <a:rPr kumimoji="1" lang="zh-CN" altLang="en-US" dirty="0"/>
                <a:t>：添加指定文件到暂存区</a:t>
              </a:r>
            </a:p>
            <a:p>
              <a:pPr algn="l"/>
              <a:r>
                <a:rPr kumimoji="1" lang="en-US" altLang="zh-CN" dirty="0"/>
                <a:t>git add . :</a:t>
              </a:r>
              <a:r>
                <a:rPr kumimoji="1" lang="zh-CN" altLang="en-US" dirty="0"/>
                <a:t>添加所有已修改的文件到暂存区域</a:t>
              </a:r>
            </a:p>
            <a:p>
              <a:pPr algn="l"/>
              <a:endParaRPr kumimoji="1" lang="zh-CN" altLang="en-US" dirty="0"/>
            </a:p>
            <a:p>
              <a:pPr algn="l"/>
              <a:r>
                <a:rPr kumimoji="1" lang="en-US" altLang="zh-CN" dirty="0"/>
                <a:t>3</a:t>
              </a:r>
              <a:r>
                <a:rPr kumimoji="1" lang="zh-CN" altLang="en-US" dirty="0"/>
                <a:t>、将更改记录提交到存储库</a:t>
              </a:r>
            </a:p>
            <a:p>
              <a:pPr algn="l"/>
              <a:r>
                <a:rPr kumimoji="1" lang="en-US" altLang="zh-CN" dirty="0"/>
                <a:t>git commit -m [</a:t>
              </a:r>
              <a:r>
                <a:rPr kumimoji="1" lang="zh-CN" altLang="en-US" dirty="0"/>
                <a:t>修改说明（自定义）</a:t>
              </a:r>
              <a:r>
                <a:rPr kumimoji="1" lang="en-US" altLang="zh-CN" dirty="0"/>
                <a:t>]</a:t>
              </a:r>
            </a:p>
            <a:p>
              <a:pPr algn="l"/>
              <a:endParaRPr kumimoji="1" lang="en-US" altLang="zh-CN" dirty="0"/>
            </a:p>
            <a:p>
              <a:pPr algn="l"/>
              <a:r>
                <a:rPr kumimoji="1" lang="en-US" altLang="zh-CN" dirty="0"/>
                <a:t>4</a:t>
              </a:r>
              <a:r>
                <a:rPr kumimoji="1" lang="zh-CN" altLang="en-US" dirty="0"/>
                <a:t>、从远程仓库拉取文件</a:t>
              </a:r>
            </a:p>
            <a:p>
              <a:pPr algn="l"/>
              <a:r>
                <a:rPr kumimoji="1" lang="en-US" altLang="zh-CN" dirty="0"/>
                <a:t>git pull origin [</a:t>
              </a:r>
              <a:r>
                <a:rPr kumimoji="1" lang="en-US" altLang="zh-CN" dirty="0">
                  <a:sym typeface="+mn-ea"/>
                </a:rPr>
                <a:t>branch_name</a:t>
              </a:r>
              <a:r>
                <a:rPr kumimoji="1" lang="en-US" altLang="zh-CN" dirty="0"/>
                <a:t>]</a:t>
              </a:r>
            </a:p>
            <a:p>
              <a:pPr algn="l"/>
              <a:endParaRPr kumimoji="1" lang="en-US" altLang="zh-CN" dirty="0"/>
            </a:p>
            <a:p>
              <a:pPr algn="l"/>
              <a:r>
                <a:rPr kumimoji="1" lang="en-US" altLang="zh-CN" dirty="0"/>
                <a:t>5</a:t>
              </a:r>
              <a:r>
                <a:rPr kumimoji="1" lang="zh-CN" altLang="zh-CN" dirty="0"/>
                <a:t>、推送文件到远程仓库</a:t>
              </a:r>
              <a:endParaRPr kumimoji="1" lang="en-US" altLang="zh-CN" dirty="0"/>
            </a:p>
            <a:p>
              <a:pPr algn="l"/>
              <a:r>
                <a:rPr kumimoji="1" lang="en-US" altLang="zh-CN" dirty="0">
                  <a:sym typeface="+mn-ea"/>
                </a:rPr>
                <a:t>git push origin [branch_name]</a:t>
              </a:r>
              <a:endParaRPr kumimoji="1" lang="en-US" altLang="zh-CN" dirty="0"/>
            </a:p>
            <a:p>
              <a:pPr algn="l"/>
              <a:endParaRPr kumimoji="1" lang="zh-CN" altLang="en-US" dirty="0"/>
            </a:p>
            <a:p>
              <a:pPr algn="l"/>
              <a:endParaRPr kumimoji="1" lang="en-US" altLang="zh-CN" dirty="0"/>
            </a:p>
            <a:p>
              <a:pPr algn="l"/>
              <a:endParaRPr kumimoji="1" lang="en-US" altLang="zh-CN" dirty="0"/>
            </a:p>
            <a:p>
              <a:pPr algn="l"/>
              <a:endParaRPr kumimoji="1" lang="en-US" altLang="zh-CN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5760" y="1092835"/>
            <a:ext cx="53670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sym typeface="+mn-ea"/>
              </a:rPr>
              <a:t>6</a:t>
            </a:r>
            <a:r>
              <a:rPr kumimoji="1" lang="zh-CN" altLang="zh-CN" dirty="0">
                <a:sym typeface="+mn-ea"/>
              </a:rPr>
              <a:t>、强制推送文件到远程仓库</a:t>
            </a:r>
            <a:endParaRPr kumimoji="1" lang="en-US" altLang="zh-CN" dirty="0"/>
          </a:p>
          <a:p>
            <a:pPr algn="l"/>
            <a:r>
              <a:rPr kumimoji="1" lang="en-US" altLang="zh-CN" dirty="0">
                <a:sym typeface="+mn-ea"/>
              </a:rPr>
              <a:t>git push -f origin [branch_name]</a:t>
            </a:r>
          </a:p>
          <a:p>
            <a:pPr algn="l"/>
            <a:endParaRPr kumimoji="1" lang="en-US" altLang="zh-CN" dirty="0">
              <a:sym typeface="+mn-ea"/>
            </a:endParaRPr>
          </a:p>
          <a:p>
            <a:pPr algn="l"/>
            <a:r>
              <a:rPr kumimoji="1" lang="zh-CN" altLang="en-US" dirty="0"/>
              <a:t>注意：-f为force，意为：强行、强制。</a:t>
            </a:r>
          </a:p>
          <a:p>
            <a:pPr algn="l"/>
            <a:endParaRPr kumimoji="1" lang="en-US" altLang="zh-CN" dirty="0"/>
          </a:p>
          <a:p>
            <a:pPr algn="l"/>
            <a:endParaRPr kumimoji="1" lang="en-US" altLang="zh-CN" dirty="0"/>
          </a:p>
          <a:p>
            <a:pPr algn="l"/>
            <a:endParaRPr kumimoji="1"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223631" y="908823"/>
            <a:ext cx="4157663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敏捷开发流程</a:t>
            </a:r>
            <a:r>
              <a:rPr lang="en-US" altLang="zh-CN" sz="18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18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78765" y="1160780"/>
            <a:ext cx="7345680" cy="4293235"/>
            <a:chOff x="439" y="1828"/>
            <a:chExt cx="11568" cy="6761"/>
          </a:xfrm>
        </p:grpSpPr>
        <p:sp>
          <p:nvSpPr>
            <p:cNvPr id="5" name="文本框 4"/>
            <p:cNvSpPr txBox="1"/>
            <p:nvPr/>
          </p:nvSpPr>
          <p:spPr>
            <a:xfrm>
              <a:off x="439" y="1828"/>
              <a:ext cx="8452" cy="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/>
                <a:t>5</a:t>
              </a:r>
              <a:r>
                <a:rPr kumimoji="1" lang="zh-CN" altLang="en-US" dirty="0"/>
                <a:t>、解决冲突</a:t>
              </a:r>
              <a:endParaRPr kumimoji="1" lang="en-US" altLang="zh-CN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" y="2536"/>
              <a:ext cx="9180" cy="322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39" y="5997"/>
              <a:ext cx="1156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zh-CN" dirty="0"/>
                <a:t>拉取过代码之后，在分支名之后有</a:t>
              </a:r>
              <a:r>
                <a:rPr kumimoji="1" lang="en-US" altLang="zh-CN" dirty="0"/>
                <a:t>“|MERGING”</a:t>
              </a:r>
              <a:r>
                <a:rPr kumimoji="1" lang="zh-CN" altLang="en-US" dirty="0"/>
                <a:t>，说明代码有冲突，需要</a:t>
              </a:r>
            </a:p>
            <a:p>
              <a:pPr algn="l"/>
              <a:r>
                <a:rPr kumimoji="1" lang="zh-CN" altLang="en-US" dirty="0"/>
                <a:t>解决冲突再提交代码，重复之前的工作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9" y="7573"/>
              <a:ext cx="845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/>
                <a:t>6</a:t>
              </a:r>
              <a:r>
                <a:rPr kumimoji="1" lang="zh-CN" altLang="en-US" dirty="0"/>
                <a:t>、推送修改文件到远程仓库</a:t>
              </a:r>
            </a:p>
            <a:p>
              <a:pPr algn="l"/>
              <a:r>
                <a:rPr kumimoji="1" lang="en-US" altLang="zh-CN" dirty="0"/>
                <a:t>git push o	rigin [</a:t>
              </a:r>
              <a:r>
                <a:rPr kumimoji="1" lang="en-US" altLang="zh-CN" dirty="0">
                  <a:sym typeface="+mn-ea"/>
                </a:rPr>
                <a:t>branch_name</a:t>
              </a:r>
              <a:r>
                <a:rPr kumimoji="1" lang="en-US" altLang="zh-CN" dirty="0"/>
                <a:t>]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65760" y="1222375"/>
            <a:ext cx="8241665" cy="5088061"/>
            <a:chOff x="576" y="1925"/>
            <a:chExt cx="12979" cy="391"/>
          </a:xfrm>
        </p:grpSpPr>
        <p:sp>
          <p:nvSpPr>
            <p:cNvPr id="4" name="文本框 3"/>
            <p:cNvSpPr txBox="1"/>
            <p:nvPr/>
          </p:nvSpPr>
          <p:spPr>
            <a:xfrm>
              <a:off x="576" y="1925"/>
              <a:ext cx="12979" cy="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dirty="0"/>
                <a:t>三、新建分支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76" y="1968"/>
              <a:ext cx="8452" cy="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/>
                <a:t>1</a:t>
              </a:r>
              <a:r>
                <a:rPr kumimoji="1" lang="zh-CN" altLang="en-US" dirty="0"/>
                <a:t>、更新代码</a:t>
              </a:r>
            </a:p>
            <a:p>
              <a:pPr algn="l"/>
              <a:r>
                <a:rPr kumimoji="1" lang="en-US" altLang="zh-CN" dirty="0"/>
                <a:t>git pull  origin [</a:t>
              </a:r>
              <a:r>
                <a:rPr kumimoji="1" lang="en-US" altLang="zh-CN" dirty="0">
                  <a:sym typeface="+mn-ea"/>
                </a:rPr>
                <a:t>branch_name</a:t>
              </a:r>
              <a:r>
                <a:rPr kumimoji="1" lang="en-US" altLang="zh-CN" dirty="0"/>
                <a:t>]</a:t>
              </a:r>
            </a:p>
            <a:p>
              <a:pPr algn="l"/>
              <a:endParaRPr kumimoji="1" lang="en-US" altLang="zh-CN" dirty="0"/>
            </a:p>
            <a:p>
              <a:pPr algn="l"/>
              <a:r>
                <a:rPr kumimoji="1" lang="en-US" altLang="zh-CN" dirty="0"/>
                <a:t>2</a:t>
              </a:r>
              <a:r>
                <a:rPr kumimoji="1" lang="zh-CN" altLang="en-US" dirty="0"/>
                <a:t>、新建分支并切换分支</a:t>
              </a:r>
            </a:p>
            <a:p>
              <a:pPr algn="l"/>
              <a:r>
                <a:rPr kumimoji="1" lang="en-US" altLang="zh-CN" dirty="0"/>
                <a:t>git checkout -b [</a:t>
              </a:r>
              <a:r>
                <a:rPr kumimoji="1" lang="en-US" altLang="zh-CN" dirty="0">
                  <a:sym typeface="+mn-ea"/>
                </a:rPr>
                <a:t>branch_name</a:t>
              </a:r>
              <a:r>
                <a:rPr kumimoji="1" lang="en-US" altLang="zh-CN" dirty="0"/>
                <a:t>]</a:t>
              </a:r>
            </a:p>
            <a:p>
              <a:pPr algn="l"/>
              <a:endParaRPr kumimoji="1" lang="en-US" altLang="zh-CN" dirty="0"/>
            </a:p>
            <a:p>
              <a:pPr algn="l"/>
              <a:r>
                <a:rPr kumimoji="1" lang="en-US" altLang="zh-CN" dirty="0"/>
                <a:t>3</a:t>
              </a:r>
              <a:r>
                <a:rPr kumimoji="1" lang="zh-CN" altLang="en-US" dirty="0"/>
                <a:t>、推送分支到远程仓库</a:t>
              </a:r>
            </a:p>
            <a:p>
              <a:pPr algn="l"/>
              <a:r>
                <a:rPr kumimoji="1" lang="en-US" altLang="zh-CN" dirty="0"/>
                <a:t>git push o	rigin [branch_name]</a:t>
              </a:r>
            </a:p>
            <a:p>
              <a:pPr algn="l"/>
              <a:endParaRPr kumimoji="1" lang="zh-CN" altLang="en-US" dirty="0"/>
            </a:p>
            <a:p>
              <a:pPr algn="l"/>
              <a:endParaRPr kumimoji="1" lang="en-US" altLang="zh-CN" dirty="0"/>
            </a:p>
            <a:p>
              <a:pPr algn="l"/>
              <a:endParaRPr kumimoji="1" lang="en-US" altLang="zh-CN" dirty="0"/>
            </a:p>
            <a:p>
              <a:pPr algn="l"/>
              <a:endParaRPr kumimoji="1" lang="zh-CN" altLang="en-US" dirty="0"/>
            </a:p>
            <a:p>
              <a:pPr algn="l"/>
              <a:endParaRPr kumimoji="1" lang="zh-CN" altLang="en-US" dirty="0"/>
            </a:p>
            <a:p>
              <a:pPr algn="l"/>
              <a:endParaRPr kumimoji="1" lang="en-US" altLang="zh-CN" dirty="0"/>
            </a:p>
            <a:p>
              <a:pPr algn="l"/>
              <a:endParaRPr kumimoji="1" lang="en-US" altLang="zh-CN" dirty="0"/>
            </a:p>
            <a:p>
              <a:pPr algn="l"/>
              <a:endParaRPr kumimoji="1" lang="en-US" altLang="zh-CN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65760" y="1222375"/>
            <a:ext cx="8241665" cy="4528504"/>
            <a:chOff x="576" y="1925"/>
            <a:chExt cx="12979" cy="348"/>
          </a:xfrm>
        </p:grpSpPr>
        <p:sp>
          <p:nvSpPr>
            <p:cNvPr id="4" name="文本框 3"/>
            <p:cNvSpPr txBox="1"/>
            <p:nvPr/>
          </p:nvSpPr>
          <p:spPr>
            <a:xfrm>
              <a:off x="576" y="1925"/>
              <a:ext cx="12979" cy="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dirty="0"/>
                <a:t>四、切换已有分支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76" y="1968"/>
              <a:ext cx="8452" cy="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/>
                <a:t>1</a:t>
              </a:r>
              <a:r>
                <a:rPr kumimoji="1" lang="zh-CN" altLang="en-US" dirty="0"/>
                <a:t>、查看分支</a:t>
              </a:r>
            </a:p>
            <a:p>
              <a:pPr algn="l"/>
              <a:r>
                <a:rPr kumimoji="1" lang="en-US" altLang="zh-CN" dirty="0"/>
                <a:t>git branch :</a:t>
              </a:r>
              <a:r>
                <a:rPr kumimoji="1" lang="zh-CN" altLang="en-US" dirty="0"/>
                <a:t>查看本地分支</a:t>
              </a:r>
            </a:p>
            <a:p>
              <a:pPr algn="l"/>
              <a:r>
                <a:rPr kumimoji="1" lang="en-US" altLang="zh-CN" dirty="0"/>
                <a:t>git branch -a</a:t>
              </a:r>
              <a:r>
                <a:rPr kumimoji="1" lang="zh-CN" altLang="en-US" dirty="0"/>
                <a:t>：查看本地所有分支</a:t>
              </a:r>
              <a:endParaRPr kumimoji="1" lang="en-US" altLang="zh-CN" dirty="0"/>
            </a:p>
            <a:p>
              <a:pPr algn="l"/>
              <a:endParaRPr kumimoji="1" lang="en-US" altLang="zh-CN" dirty="0"/>
            </a:p>
            <a:p>
              <a:pPr algn="l"/>
              <a:r>
                <a:rPr kumimoji="1" lang="en-US" altLang="zh-CN" dirty="0"/>
                <a:t>2</a:t>
              </a:r>
              <a:r>
                <a:rPr kumimoji="1" lang="zh-CN" altLang="en-US" dirty="0"/>
                <a:t>、新建分支并切换分支</a:t>
              </a:r>
            </a:p>
            <a:p>
              <a:pPr algn="l"/>
              <a:r>
                <a:rPr kumimoji="1" lang="en-US" altLang="zh-CN" dirty="0"/>
                <a:t>git checkout [</a:t>
              </a:r>
              <a:r>
                <a:rPr kumimoji="1" lang="en-US" altLang="zh-CN" dirty="0">
                  <a:sym typeface="+mn-ea"/>
                </a:rPr>
                <a:t>branch_name</a:t>
              </a:r>
              <a:r>
                <a:rPr kumimoji="1" lang="en-US" altLang="zh-CN" dirty="0"/>
                <a:t>]</a:t>
              </a:r>
            </a:p>
            <a:p>
              <a:pPr algn="l"/>
              <a:endParaRPr kumimoji="1" lang="zh-CN" altLang="en-US" dirty="0"/>
            </a:p>
            <a:p>
              <a:pPr algn="l"/>
              <a:endParaRPr kumimoji="1" lang="en-US" altLang="zh-CN" dirty="0"/>
            </a:p>
            <a:p>
              <a:pPr algn="l"/>
              <a:endParaRPr kumimoji="1" lang="en-US" altLang="zh-CN" dirty="0"/>
            </a:p>
            <a:p>
              <a:pPr algn="l"/>
              <a:endParaRPr kumimoji="1" lang="zh-CN" altLang="en-US" dirty="0"/>
            </a:p>
            <a:p>
              <a:pPr algn="l"/>
              <a:endParaRPr kumimoji="1" lang="zh-CN" altLang="en-US" dirty="0"/>
            </a:p>
            <a:p>
              <a:pPr algn="l"/>
              <a:endParaRPr kumimoji="1" lang="en-US" altLang="zh-CN" dirty="0"/>
            </a:p>
            <a:p>
              <a:pPr algn="l"/>
              <a:endParaRPr kumimoji="1" lang="en-US" altLang="zh-CN" dirty="0"/>
            </a:p>
            <a:p>
              <a:pPr algn="l"/>
              <a:endParaRPr kumimoji="1" lang="en-US" altLang="zh-CN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65760" y="1222375"/>
            <a:ext cx="8241665" cy="4801776"/>
            <a:chOff x="576" y="1925"/>
            <a:chExt cx="12979" cy="369"/>
          </a:xfrm>
        </p:grpSpPr>
        <p:sp>
          <p:nvSpPr>
            <p:cNvPr id="4" name="文本框 3"/>
            <p:cNvSpPr txBox="1"/>
            <p:nvPr/>
          </p:nvSpPr>
          <p:spPr>
            <a:xfrm>
              <a:off x="576" y="1925"/>
              <a:ext cx="12979" cy="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dirty="0"/>
                <a:t>五、删除分支</a:t>
              </a:r>
              <a:r>
                <a:rPr kumimoji="1" lang="en-US" altLang="zh-CN" dirty="0"/>
                <a:t>/</a:t>
              </a:r>
              <a:r>
                <a:rPr kumimoji="1" lang="zh-CN" altLang="en-US" dirty="0"/>
                <a:t>恢复分支操作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76" y="1968"/>
              <a:ext cx="8452" cy="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/>
                <a:t>1</a:t>
              </a:r>
              <a:r>
                <a:rPr kumimoji="1" lang="zh-CN" altLang="en-US" dirty="0"/>
                <a:t>、删除本地分支</a:t>
              </a:r>
            </a:p>
            <a:p>
              <a:pPr algn="l"/>
              <a:r>
                <a:rPr kumimoji="1" lang="en-US" altLang="zh-CN" dirty="0"/>
                <a:t>git branch -d [</a:t>
              </a:r>
              <a:r>
                <a:rPr kumimoji="1" lang="en-US" altLang="zh-CN" dirty="0">
                  <a:sym typeface="+mn-ea"/>
                </a:rPr>
                <a:t>branch_name</a:t>
              </a:r>
              <a:r>
                <a:rPr kumimoji="1" lang="en-US" altLang="zh-CN" dirty="0"/>
                <a:t>]</a:t>
              </a:r>
            </a:p>
            <a:p>
              <a:pPr algn="l"/>
              <a:endParaRPr kumimoji="1" lang="en-US" altLang="zh-CN" dirty="0"/>
            </a:p>
            <a:p>
              <a:pPr algn="l"/>
              <a:r>
                <a:rPr kumimoji="1" lang="en-US" altLang="zh-CN" dirty="0"/>
                <a:t>2</a:t>
              </a:r>
              <a:r>
                <a:rPr kumimoji="1" lang="zh-CN" altLang="en-US" dirty="0"/>
                <a:t>、删除一个正打开的分支</a:t>
              </a:r>
            </a:p>
            <a:p>
              <a:pPr algn="l"/>
              <a:r>
                <a:rPr kumimoji="1" dirty="0"/>
                <a:t>git branch -D &lt;branch_name&gt;</a:t>
              </a:r>
            </a:p>
            <a:p>
              <a:pPr algn="l"/>
              <a:endParaRPr kumimoji="1" lang="zh-CN" altLang="en-US" dirty="0"/>
            </a:p>
            <a:p>
              <a:pPr algn="l"/>
              <a:r>
                <a:rPr kumimoji="1" lang="en-US" altLang="zh-CN" dirty="0"/>
                <a:t>3</a:t>
              </a:r>
              <a:r>
                <a:rPr kumimoji="1" lang="zh-CN" altLang="en-US" dirty="0"/>
                <a:t>、恢复删除的分支</a:t>
              </a:r>
            </a:p>
            <a:p>
              <a:pPr algn="l"/>
              <a:r>
                <a:rPr kumimoji="1" lang="en-US" altLang="zh-CN" dirty="0"/>
                <a:t>(1) </a:t>
              </a:r>
              <a:r>
                <a:rPr kumimoji="1" lang="zh-CN" altLang="en-US" dirty="0"/>
                <a:t>、查看整个本地仓储的commit记录</a:t>
              </a:r>
            </a:p>
            <a:p>
              <a:pPr algn="l"/>
              <a:r>
                <a:rPr kumimoji="1" lang="en-US" altLang="zh-CN" dirty="0"/>
                <a:t> git reflog</a:t>
              </a:r>
            </a:p>
            <a:p>
              <a:pPr algn="l"/>
              <a:endParaRPr kumimoji="1" lang="en-US" altLang="zh-CN" dirty="0"/>
            </a:p>
            <a:p>
              <a:pPr algn="l"/>
              <a:endParaRPr kumimoji="1" lang="zh-CN" altLang="en-US" dirty="0"/>
            </a:p>
            <a:p>
              <a:pPr algn="l"/>
              <a:endParaRPr kumimoji="1" lang="zh-CN" altLang="en-US" dirty="0"/>
            </a:p>
            <a:p>
              <a:pPr algn="l"/>
              <a:endParaRPr kumimoji="1" lang="en-US" altLang="zh-CN" dirty="0"/>
            </a:p>
            <a:p>
              <a:pPr algn="l"/>
              <a:endParaRPr kumimoji="1" lang="en-US" altLang="zh-CN" dirty="0"/>
            </a:p>
            <a:p>
              <a:pPr algn="l"/>
              <a:endParaRPr kumimoji="1" lang="en-US" altLang="zh-CN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" y="4305300"/>
            <a:ext cx="5486400" cy="1933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int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808080"/>
        </a:solidFill>
        <a:ln w="25400" cap="flat" cmpd="sng" algn="ctr">
          <a:noFill/>
          <a:prstDash val="solid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1" i="0" u="none" strike="noStrike" kern="0" cap="none" spc="0" normalizeH="0" baseline="0" noProof="0" dirty="0" smtClean="0">
            <a:ln>
              <a:noFill/>
            </a:ln>
            <a:solidFill>
              <a:srgbClr val="7F7F7F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chint</Template>
  <TotalTime>7</TotalTime>
  <Words>1022</Words>
  <Application>Microsoft Office PowerPoint</Application>
  <PresentationFormat>全屏显示(4:3)</PresentationFormat>
  <Paragraphs>205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微软雅黑</vt:lpstr>
      <vt:lpstr>Arial</vt:lpstr>
      <vt:lpstr>Calibri</vt:lpstr>
      <vt:lpstr>chint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</dc:creator>
  <cp:lastModifiedBy>李苏皖</cp:lastModifiedBy>
  <cp:revision>642</cp:revision>
  <dcterms:created xsi:type="dcterms:W3CDTF">2019-01-22T02:53:00Z</dcterms:created>
  <dcterms:modified xsi:type="dcterms:W3CDTF">2019-09-03T00:56:19Z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