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80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625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3443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65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6060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048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58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69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5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8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4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4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55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35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7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6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Lec</a:t>
            </a:r>
            <a:r>
              <a:rPr lang="en-US" dirty="0">
                <a:solidFill>
                  <a:prstClr val="black"/>
                </a:solidFill>
              </a:rPr>
              <a:t> # </a:t>
            </a:r>
            <a:r>
              <a:rPr lang="en-US" dirty="0" smtClean="0">
                <a:solidFill>
                  <a:prstClr val="black"/>
                </a:solidFill>
              </a:rPr>
              <a:t>5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6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9056"/>
          </a:xfrm>
        </p:spPr>
        <p:txBody>
          <a:bodyPr/>
          <a:lstStyle/>
          <a:p>
            <a:r>
              <a:rPr lang="en-US" dirty="0" smtClean="0"/>
              <a:t>Washington Accord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80174"/>
            <a:ext cx="846361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Washington Accord</a:t>
            </a:r>
            <a:r>
              <a:rPr lang="en-US" dirty="0"/>
              <a:t> is an international accreditation agreement for professional engineering academic degrees, between the bodies responsible for accreditation in its signatory </a:t>
            </a:r>
            <a:r>
              <a:rPr lang="en-US" dirty="0" smtClean="0"/>
              <a:t>countries</a:t>
            </a:r>
          </a:p>
          <a:p>
            <a:pPr marL="0" indent="0">
              <a:buNone/>
            </a:pPr>
            <a:r>
              <a:rPr lang="en-US" dirty="0"/>
              <a:t>There are three agreements covering mutual recognition in </a:t>
            </a:r>
            <a:r>
              <a:rPr lang="en-US" dirty="0" smtClean="0"/>
              <a:t>respect of </a:t>
            </a:r>
            <a:r>
              <a:rPr lang="en-US" dirty="0"/>
              <a:t>qualifications in </a:t>
            </a:r>
            <a:r>
              <a:rPr lang="en-US" dirty="0" smtClean="0"/>
              <a:t>engineering:</a:t>
            </a:r>
          </a:p>
          <a:p>
            <a:pPr lvl="1"/>
            <a:r>
              <a:rPr lang="en-US" i="1" u="sng" dirty="0"/>
              <a:t>The Washington Accord</a:t>
            </a:r>
            <a:r>
              <a:rPr lang="en-US" dirty="0"/>
              <a:t> signed in 1989 was the first - it </a:t>
            </a:r>
            <a:r>
              <a:rPr lang="en-US" dirty="0" smtClean="0"/>
              <a:t>recognizes </a:t>
            </a:r>
            <a:r>
              <a:rPr lang="en-US" dirty="0"/>
              <a:t>substantial equivalence in the accreditation of qualifications in professional engineering, normally of four years </a:t>
            </a:r>
            <a:r>
              <a:rPr lang="en-US" dirty="0" smtClean="0"/>
              <a:t>duration.</a:t>
            </a:r>
          </a:p>
          <a:p>
            <a:pPr lvl="1"/>
            <a:r>
              <a:rPr lang="en-US" i="1" u="sng" dirty="0" smtClean="0"/>
              <a:t>The </a:t>
            </a:r>
            <a:r>
              <a:rPr lang="en-US" i="1" u="sng" dirty="0"/>
              <a:t>Sydney Accord</a:t>
            </a:r>
            <a:r>
              <a:rPr lang="en-US" i="1" dirty="0"/>
              <a:t> </a:t>
            </a:r>
            <a:r>
              <a:rPr lang="en-US" dirty="0"/>
              <a:t>commenced in 2001 and </a:t>
            </a:r>
            <a:r>
              <a:rPr lang="en-US" dirty="0" smtClean="0"/>
              <a:t>recognizes </a:t>
            </a:r>
            <a:r>
              <a:rPr lang="en-US" dirty="0"/>
              <a:t>substantial equivalence in the accreditation of qualifications in engineering technology, normally of three years </a:t>
            </a:r>
            <a:r>
              <a:rPr lang="en-US" dirty="0" smtClean="0"/>
              <a:t>duration.</a:t>
            </a:r>
          </a:p>
          <a:p>
            <a:pPr lvl="1"/>
            <a:r>
              <a:rPr lang="en-US" i="1" u="sng" dirty="0" smtClean="0"/>
              <a:t>The </a:t>
            </a:r>
            <a:r>
              <a:rPr lang="en-US" i="1" u="sng" dirty="0"/>
              <a:t>Dublin Accord</a:t>
            </a:r>
            <a:r>
              <a:rPr lang="en-US" dirty="0"/>
              <a:t> is an agreement for substantial equivalence in the accreditation of tertiary qualifications in technician engineering, normally of two years duration. It commenced in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99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 smtClean="0"/>
              <a:t>Professional Bodies in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6606"/>
            <a:ext cx="8463619" cy="4557202"/>
          </a:xfrm>
        </p:spPr>
        <p:txBody>
          <a:bodyPr>
            <a:normAutofit/>
          </a:bodyPr>
          <a:lstStyle/>
          <a:p>
            <a:r>
              <a:rPr lang="en-US" dirty="0" smtClean="0"/>
              <a:t>The development of Professional Bodies in Computing</a:t>
            </a:r>
          </a:p>
          <a:p>
            <a:pPr lvl="1"/>
            <a:r>
              <a:rPr lang="en-US" dirty="0" smtClean="0"/>
              <a:t>1946: The </a:t>
            </a:r>
            <a:r>
              <a:rPr lang="en-US" dirty="0"/>
              <a:t>Institute of Electrical and Electronic Engineers (</a:t>
            </a:r>
            <a:r>
              <a:rPr lang="en-US" dirty="0" smtClean="0"/>
              <a:t>IEEE):                      	A professional engineering </a:t>
            </a:r>
            <a:r>
              <a:rPr lang="en-US" dirty="0"/>
              <a:t>society </a:t>
            </a:r>
            <a:r>
              <a:rPr lang="en-US" dirty="0" smtClean="0"/>
              <a:t>basically USA based </a:t>
            </a:r>
            <a:r>
              <a:rPr lang="en-US" dirty="0"/>
              <a:t>but with members and activities </a:t>
            </a:r>
            <a:r>
              <a:rPr lang="en-US" dirty="0" smtClean="0"/>
              <a:t>spread worldwide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was the </a:t>
            </a:r>
            <a:r>
              <a:rPr lang="en-US" dirty="0" smtClean="0"/>
              <a:t>IEEE Computer </a:t>
            </a:r>
            <a:r>
              <a:rPr lang="en-US" dirty="0"/>
              <a:t>Society (</a:t>
            </a:r>
            <a:r>
              <a:rPr lang="en-US" dirty="0" smtClean="0"/>
              <a:t>IEEE-CS). It </a:t>
            </a:r>
            <a:r>
              <a:rPr lang="en-US" dirty="0"/>
              <a:t>has over 100,000 </a:t>
            </a:r>
            <a:r>
              <a:rPr lang="en-US" dirty="0" smtClean="0"/>
              <a:t>members.</a:t>
            </a:r>
          </a:p>
          <a:p>
            <a:pPr lvl="1"/>
            <a:r>
              <a:rPr lang="en-US" dirty="0" smtClean="0"/>
              <a:t>1947: </a:t>
            </a:r>
            <a:r>
              <a:rPr lang="en-US" dirty="0"/>
              <a:t>Association for Computing </a:t>
            </a:r>
            <a:r>
              <a:rPr lang="en-US" dirty="0" smtClean="0"/>
              <a:t>Machinery (ACM):							USA based but have members and </a:t>
            </a:r>
            <a:r>
              <a:rPr lang="en-US" dirty="0" err="1" smtClean="0"/>
              <a:t>activites</a:t>
            </a:r>
            <a:r>
              <a:rPr lang="en-US" dirty="0" smtClean="0"/>
              <a:t> in many countries. </a:t>
            </a:r>
            <a:r>
              <a:rPr lang="en-US" smtClean="0"/>
              <a:t>It </a:t>
            </a:r>
            <a:r>
              <a:rPr lang="en-US" smtClean="0"/>
              <a:t>has </a:t>
            </a:r>
            <a:r>
              <a:rPr lang="en-US" dirty="0" smtClean="0"/>
              <a:t>over 75,000 members</a:t>
            </a:r>
          </a:p>
          <a:p>
            <a:pPr lvl="1"/>
            <a:r>
              <a:rPr lang="en-US" dirty="0" smtClean="0"/>
              <a:t>1957: British Computer Society (BCS): 									UK based society. In mid 1960’s it became a qualification awarding society. Then in 2009 it named itself as BCS- The Chartered Institute of IT. </a:t>
            </a:r>
          </a:p>
          <a:p>
            <a:pPr lvl="1"/>
            <a:r>
              <a:rPr lang="en-US" dirty="0" smtClean="0"/>
              <a:t>1871: Institution of Electrical Engineers (IEE): 								It has over 130,000 members.</a:t>
            </a:r>
          </a:p>
          <a:p>
            <a:pPr lvl="1"/>
            <a:r>
              <a:rPr lang="en-US" dirty="0" smtClean="0"/>
              <a:t>1961: </a:t>
            </a:r>
            <a:r>
              <a:rPr lang="en-US" dirty="0"/>
              <a:t>Italian Association for Informatics and Automatic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1965: The Computer Society of India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25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 smtClean="0"/>
              <a:t>Professional Bodies in Computing…….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6606"/>
            <a:ext cx="8463619" cy="4557202"/>
          </a:xfrm>
        </p:spPr>
        <p:txBody>
          <a:bodyPr>
            <a:normAutofit/>
          </a:bodyPr>
          <a:lstStyle/>
          <a:p>
            <a:r>
              <a:rPr lang="en-US" dirty="0" smtClean="0"/>
              <a:t>The development of Professional Bodies in Computing </a:t>
            </a:r>
            <a:r>
              <a:rPr lang="en-US" dirty="0" err="1" smtClean="0"/>
              <a:t>cont</a:t>
            </a:r>
            <a:r>
              <a:rPr lang="en-US" dirty="0" smtClean="0"/>
              <a:t>…..</a:t>
            </a:r>
          </a:p>
          <a:p>
            <a:pPr lvl="1"/>
            <a:r>
              <a:rPr lang="en-US" dirty="0" smtClean="0"/>
              <a:t>1966: Australian Computer Society</a:t>
            </a:r>
          </a:p>
          <a:p>
            <a:pPr lvl="1"/>
            <a:r>
              <a:rPr lang="en-US" dirty="0" smtClean="0"/>
              <a:t>1967: </a:t>
            </a:r>
            <a:r>
              <a:rPr lang="en-US" dirty="0"/>
              <a:t>the </a:t>
            </a:r>
            <a:r>
              <a:rPr lang="en-US" dirty="0" smtClean="0"/>
              <a:t>Singapore Computer </a:t>
            </a:r>
            <a:r>
              <a:rPr lang="en-US" dirty="0"/>
              <a:t>Society and the Irish Computer </a:t>
            </a:r>
            <a:r>
              <a:rPr lang="en-US" dirty="0" smtClean="0"/>
              <a:t>Society</a:t>
            </a:r>
          </a:p>
          <a:p>
            <a:pPr lvl="1"/>
            <a:r>
              <a:rPr lang="en-US" dirty="0" smtClean="0"/>
              <a:t>1969: German Informatics Society</a:t>
            </a:r>
          </a:p>
          <a:p>
            <a:pPr lvl="1"/>
            <a:r>
              <a:rPr lang="en-US" dirty="0" smtClean="0"/>
              <a:t>1976: </a:t>
            </a:r>
            <a:r>
              <a:rPr lang="en-US" dirty="0"/>
              <a:t>The Computer Society of Sri </a:t>
            </a:r>
            <a:r>
              <a:rPr lang="en-US" dirty="0" smtClean="0"/>
              <a:t>Lanka</a:t>
            </a:r>
          </a:p>
          <a:p>
            <a:pPr lvl="1"/>
            <a:r>
              <a:rPr lang="en-US" dirty="0" smtClean="0"/>
              <a:t>1998: </a:t>
            </a:r>
            <a:r>
              <a:rPr lang="en-US" dirty="0"/>
              <a:t>The Computer Society of </a:t>
            </a:r>
            <a:r>
              <a:rPr lang="en-US" dirty="0" err="1" smtClean="0"/>
              <a:t>Maritius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7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77824"/>
          </a:xfrm>
        </p:spPr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82638"/>
            <a:ext cx="8463619" cy="3880773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mentioned professional bodies have set a code of conduct that their members need to obey.</a:t>
            </a:r>
          </a:p>
          <a:p>
            <a:r>
              <a:rPr lang="en-US" dirty="0"/>
              <a:t>The BCS’s Code of </a:t>
            </a:r>
            <a:r>
              <a:rPr lang="en-US" dirty="0" smtClean="0"/>
              <a:t>Conduct:												The </a:t>
            </a:r>
            <a:r>
              <a:rPr lang="en-US" dirty="0"/>
              <a:t>Code is divided into the following </a:t>
            </a:r>
            <a:r>
              <a:rPr lang="en-US" dirty="0" smtClean="0"/>
              <a:t>sections: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Public </a:t>
            </a:r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Duty </a:t>
            </a:r>
            <a:r>
              <a:rPr lang="en-US" dirty="0"/>
              <a:t>to the Relevant </a:t>
            </a:r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Duty </a:t>
            </a:r>
            <a:r>
              <a:rPr lang="en-US" dirty="0"/>
              <a:t>to the </a:t>
            </a:r>
            <a:r>
              <a:rPr lang="en-US" dirty="0" smtClean="0"/>
              <a:t>Profession</a:t>
            </a:r>
          </a:p>
          <a:p>
            <a:pPr lvl="1"/>
            <a:r>
              <a:rPr lang="en-US" dirty="0" smtClean="0"/>
              <a:t>Professional </a:t>
            </a:r>
            <a:r>
              <a:rPr lang="en-US" dirty="0"/>
              <a:t>Competence and </a:t>
            </a:r>
            <a:r>
              <a:rPr lang="en-US" dirty="0" smtClean="0"/>
              <a:t>Integrity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234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9056"/>
          </a:xfrm>
        </p:spPr>
        <p:txBody>
          <a:bodyPr/>
          <a:lstStyle/>
          <a:p>
            <a:r>
              <a:rPr lang="en-US" b="1" dirty="0"/>
              <a:t>The Public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41134"/>
            <a:ext cx="8463619" cy="3880773"/>
          </a:xfrm>
        </p:spPr>
        <p:txBody>
          <a:bodyPr/>
          <a:lstStyle/>
          <a:p>
            <a:r>
              <a:rPr lang="en-US" dirty="0" smtClean="0"/>
              <a:t>Regard public health, privacy, security and wellbeing of public</a:t>
            </a:r>
          </a:p>
          <a:p>
            <a:r>
              <a:rPr lang="en-US" dirty="0" smtClean="0"/>
              <a:t>Regard rights of third party </a:t>
            </a:r>
            <a:endParaRPr lang="en-US" dirty="0"/>
          </a:p>
          <a:p>
            <a:r>
              <a:rPr lang="en-US" dirty="0"/>
              <a:t>conduct your professional activities </a:t>
            </a:r>
            <a:r>
              <a:rPr lang="en-US" dirty="0" smtClean="0"/>
              <a:t>without personal biasness</a:t>
            </a:r>
            <a:endParaRPr lang="en-US" dirty="0"/>
          </a:p>
          <a:p>
            <a:r>
              <a:rPr lang="en-US" dirty="0"/>
              <a:t>promote equal access to </a:t>
            </a:r>
            <a:r>
              <a:rPr lang="en-US" dirty="0" smtClean="0"/>
              <a:t>the benefits of IT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3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to the Relevant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conflicts of interest</a:t>
            </a:r>
            <a:r>
              <a:rPr lang="en-US" dirty="0" smtClean="0"/>
              <a:t>.</a:t>
            </a:r>
          </a:p>
          <a:p>
            <a:r>
              <a:rPr lang="en-US" dirty="0"/>
              <a:t>Avoid </a:t>
            </a:r>
            <a:r>
              <a:rPr lang="en-US" dirty="0" smtClean="0"/>
              <a:t>misrepresentation</a:t>
            </a:r>
          </a:p>
          <a:p>
            <a:r>
              <a:rPr lang="en-US" dirty="0"/>
              <a:t>Don’t pass on confidential information without permission.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85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to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personal duty and avoid actions which can harm the image of the profession</a:t>
            </a:r>
            <a:endParaRPr lang="en-US" dirty="0"/>
          </a:p>
          <a:p>
            <a:r>
              <a:rPr lang="en-US" dirty="0"/>
              <a:t>seek to improve professional standards through participation in their development, use and enforcement. </a:t>
            </a:r>
          </a:p>
          <a:p>
            <a:r>
              <a:rPr lang="en-US" dirty="0"/>
              <a:t>encourage and support fellow members in their professional development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3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Professional Competence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nly take </a:t>
            </a:r>
            <a:r>
              <a:rPr lang="en-US" dirty="0"/>
              <a:t>a</a:t>
            </a:r>
            <a:r>
              <a:rPr lang="en-US" dirty="0" smtClean="0"/>
              <a:t> job </a:t>
            </a:r>
            <a:r>
              <a:rPr lang="en-US" dirty="0"/>
              <a:t>or </a:t>
            </a:r>
            <a:r>
              <a:rPr lang="en-US" dirty="0" smtClean="0"/>
              <a:t>offer </a:t>
            </a:r>
            <a:r>
              <a:rPr lang="en-US" dirty="0"/>
              <a:t>a service that is within your professional competence. </a:t>
            </a:r>
            <a:endParaRPr lang="en-US" dirty="0" smtClean="0"/>
          </a:p>
          <a:p>
            <a:r>
              <a:rPr lang="en-US" dirty="0" smtClean="0"/>
              <a:t>Do not claim for any level of competence that you do not possess.</a:t>
            </a:r>
          </a:p>
          <a:p>
            <a:r>
              <a:rPr lang="en-US" dirty="0" smtClean="0"/>
              <a:t>Get up to date knowledge in your relevant field. </a:t>
            </a:r>
            <a:endParaRPr lang="en-US" dirty="0"/>
          </a:p>
          <a:p>
            <a:r>
              <a:rPr lang="en-US" dirty="0"/>
              <a:t>respect and value alternative viewpoints and, seek, accept and offer honest criticisms of work </a:t>
            </a:r>
            <a:endParaRPr lang="en-US" dirty="0" smtClean="0"/>
          </a:p>
          <a:p>
            <a:r>
              <a:rPr lang="en-US" dirty="0" smtClean="0"/>
              <a:t>Avoid harming others by false devilish or negligent actions</a:t>
            </a:r>
          </a:p>
          <a:p>
            <a:r>
              <a:rPr lang="en-US" dirty="0" smtClean="0"/>
              <a:t>Reject bribery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5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286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Course:   Professional Issues in IT</vt:lpstr>
      <vt:lpstr>Washington Accord </vt:lpstr>
      <vt:lpstr>Professional Bodies in Computing</vt:lpstr>
      <vt:lpstr>Professional Bodies in Computing…….</vt:lpstr>
      <vt:lpstr>Code of Conduct</vt:lpstr>
      <vt:lpstr>The Public Interest</vt:lpstr>
      <vt:lpstr>Duty to the Relevant Authority</vt:lpstr>
      <vt:lpstr>Duty to the Profession</vt:lpstr>
      <vt:lpstr>Professional Competence and Integrity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fast</cp:lastModifiedBy>
  <cp:revision>80</cp:revision>
  <dcterms:created xsi:type="dcterms:W3CDTF">2015-08-20T04:03:01Z</dcterms:created>
  <dcterms:modified xsi:type="dcterms:W3CDTF">2020-09-08T05:18:31Z</dcterms:modified>
</cp:coreProperties>
</file>